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3" r:id="rId1"/>
    <p:sldMasterId id="2147483765" r:id="rId2"/>
  </p:sldMasterIdLst>
  <p:notesMasterIdLst>
    <p:notesMasterId r:id="rId16"/>
  </p:notesMasterIdLst>
  <p:handoutMasterIdLst>
    <p:handoutMasterId r:id="rId17"/>
  </p:handoutMasterIdLst>
  <p:sldIdLst>
    <p:sldId id="2682" r:id="rId3"/>
    <p:sldId id="2684" r:id="rId4"/>
    <p:sldId id="2689" r:id="rId5"/>
    <p:sldId id="2699" r:id="rId6"/>
    <p:sldId id="2700" r:id="rId7"/>
    <p:sldId id="2691" r:id="rId8"/>
    <p:sldId id="2705" r:id="rId9"/>
    <p:sldId id="2704" r:id="rId10"/>
    <p:sldId id="2701" r:id="rId11"/>
    <p:sldId id="2703" r:id="rId12"/>
    <p:sldId id="2709" r:id="rId13"/>
    <p:sldId id="2707" r:id="rId14"/>
    <p:sldId id="2708" r:id="rId15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Hinweise" id="{4A2690E9-2C12-A949-B59B-6B04F8004869}">
          <p14:sldIdLst/>
        </p14:section>
        <p14:section name="Hauptabschnitt" id="{533D3421-6C13-4B52-B2D5-19D29895A86D}">
          <p14:sldIdLst>
            <p14:sldId id="2682"/>
            <p14:sldId id="2684"/>
          </p14:sldIdLst>
        </p14:section>
        <p14:section name="DiFi 1" id="{A263404A-9B14-6C4B-8528-6D214ED0F45E}">
          <p14:sldIdLst>
            <p14:sldId id="2689"/>
            <p14:sldId id="2699"/>
            <p14:sldId id="2700"/>
          </p14:sldIdLst>
        </p14:section>
        <p14:section name="DiFi 2" id="{74D09562-B468-1C4D-9F7E-B6E36D6FF026}">
          <p14:sldIdLst>
            <p14:sldId id="2691"/>
            <p14:sldId id="2705"/>
          </p14:sldIdLst>
        </p14:section>
        <p14:section name="DiFi 3" id="{71E4AE39-00BE-3342-9A89-B27B58103BCC}">
          <p14:sldIdLst>
            <p14:sldId id="2704"/>
            <p14:sldId id="2701"/>
            <p14:sldId id="2703"/>
          </p14:sldIdLst>
        </p14:section>
        <p14:section name="DiFi 4" id="{F7206A6C-152D-864E-9ADD-047C011EA9D1}">
          <p14:sldIdLst>
            <p14:sldId id="2709"/>
            <p14:sldId id="2707"/>
            <p14:sldId id="2708"/>
          </p14:sldIdLst>
        </p14:section>
      </p14:sectionLst>
    </p:ext>
    <p:ext uri="{EFAFB233-063F-42B5-8137-9DF3F51BA10A}">
      <p15:sldGuideLst xmlns:p15="http://schemas.microsoft.com/office/powerpoint/2012/main">
        <p15:guide id="8" pos="768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lissa Werner" initials="MOU" lastIdx="2" clrIdx="6">
    <p:extLst>
      <p:ext uri="{19B8F6BF-5375-455C-9EA6-DF929625EA0E}">
        <p15:presenceInfo xmlns:p15="http://schemas.microsoft.com/office/powerpoint/2012/main" userId="Alissa Werner" providerId="None"/>
      </p:ext>
    </p:extLst>
  </p:cmAuthor>
  <p:cmAuthor id="1" name="Peter Pancakes" initials="PP" lastIdx="1" clrIdx="0"/>
  <p:cmAuthor id="8" name="Uta Häsel-Weide" initials="UHW" lastIdx="8" clrIdx="7">
    <p:extLst>
      <p:ext uri="{19B8F6BF-5375-455C-9EA6-DF929625EA0E}">
        <p15:presenceInfo xmlns:p15="http://schemas.microsoft.com/office/powerpoint/2012/main" userId="S::utahw@mail.uni-paderborn.de::6758e551-5c2a-4fb3-a429-1bec088db353" providerId="AD"/>
      </p:ext>
    </p:extLst>
  </p:cmAuthor>
  <p:cmAuthor id="2" name="Regine Brandtner" initials="RB" lastIdx="2" clrIdx="1"/>
  <p:cmAuthor id="9" name="Sophie Mense" initials="SM" lastIdx="1" clrIdx="8">
    <p:extLst>
      <p:ext uri="{19B8F6BF-5375-455C-9EA6-DF929625EA0E}">
        <p15:presenceInfo xmlns:p15="http://schemas.microsoft.com/office/powerpoint/2012/main" userId="S::s_titt01@on.wwu.de::591016fe-9fe1-4c2c-bb50-fe07f74b99f1" providerId="AD"/>
      </p:ext>
    </p:extLst>
  </p:cmAuthor>
  <p:cmAuthor id="3" name="Franziska Frenzel" initials="FF" lastIdx="2" clrIdx="2">
    <p:extLst>
      <p:ext uri="{19B8F6BF-5375-455C-9EA6-DF929625EA0E}">
        <p15:presenceInfo xmlns:p15="http://schemas.microsoft.com/office/powerpoint/2012/main" userId="Franziska Frenzel" providerId="None"/>
      </p:ext>
    </p:extLst>
  </p:cmAuthor>
  <p:cmAuthor id="4" name="Franziska Siebel" initials="FS" lastIdx="4" clrIdx="3">
    <p:extLst>
      <p:ext uri="{19B8F6BF-5375-455C-9EA6-DF929625EA0E}">
        <p15:presenceInfo xmlns:p15="http://schemas.microsoft.com/office/powerpoint/2012/main" userId="Franziska Siebel" providerId="None"/>
      </p:ext>
    </p:extLst>
  </p:cmAuthor>
  <p:cmAuthor id="5" name="Marlen Retke" initials="MR" lastIdx="3" clrIdx="4">
    <p:extLst>
      <p:ext uri="{19B8F6BF-5375-455C-9EA6-DF929625EA0E}">
        <p15:presenceInfo xmlns:p15="http://schemas.microsoft.com/office/powerpoint/2012/main" userId="S-1-5-21-4094318718-1432767091-3126944697-1001" providerId="AD"/>
      </p:ext>
    </p:extLst>
  </p:cmAuthor>
  <p:cmAuthor id="6" name="sophie.tittel@uni-muenster.de" initials="" lastIdx="1" clrIdx="5">
    <p:extLst>
      <p:ext uri="{19B8F6BF-5375-455C-9EA6-DF929625EA0E}">
        <p15:presenceInfo xmlns:p15="http://schemas.microsoft.com/office/powerpoint/2012/main" userId="e0a03e4920bf996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4F"/>
    <a:srgbClr val="9ECBF2"/>
    <a:srgbClr val="C00000"/>
    <a:srgbClr val="327A85"/>
    <a:srgbClr val="C8D2D8"/>
    <a:srgbClr val="E1D5B7"/>
    <a:srgbClr val="FDECD3"/>
    <a:srgbClr val="CCDEE1"/>
    <a:srgbClr val="A44168"/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7" autoAdjust="0"/>
    <p:restoredTop sz="79954" autoAdjust="0"/>
  </p:normalViewPr>
  <p:slideViewPr>
    <p:cSldViewPr snapToGrid="0">
      <p:cViewPr varScale="1">
        <p:scale>
          <a:sx n="64" d="100"/>
          <a:sy n="64" d="100"/>
        </p:scale>
        <p:origin x="52" y="296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2287-BBCD-194E-8FCC-4BC0753B332B}" type="datetimeFigureOut">
              <a:rPr lang="de-DE" smtClean="0">
                <a:latin typeface="Calibri Normal" charset="0"/>
              </a:rPr>
              <a:pPr/>
              <a:t>31.03.2023</a:t>
            </a:fld>
            <a:endParaRPr lang="de-DE" dirty="0">
              <a:latin typeface="Calibri Norm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6D5D-152F-9C4D-8D9D-F0D4C7E2218B}" type="slidenum">
              <a:rPr lang="de-DE" smtClean="0">
                <a:latin typeface="Calibri Normal" charset="0"/>
              </a:rPr>
              <a:pPr/>
              <a:t>‹Nr.›</a:t>
            </a:fld>
            <a:endParaRPr lang="de-DE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02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fld id="{FAF12454-57A3-5346-8AD1-8A7E704F94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40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6701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5147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EC96F684-E7CD-431F-B034-AF6D2AB5B2BD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2770214"/>
              </p:ext>
            </p:extLst>
          </p:nvPr>
        </p:nvGraphicFramePr>
        <p:xfrm>
          <a:off x="252413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3588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5843588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einfache Aufgaben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schwierige Aufgaben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87709-8E64-439A-8F14-557EFDC486A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85D33F4-025F-4BAB-A60A-1BC705BACEEE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01C05B2F-2FE8-4CFB-9D2E-F47A676CE49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4840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ufgabenstellung_Teamarb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F50226F-5BBE-4535-A0A4-6D213BF720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2000" y="1047026"/>
            <a:ext cx="308070" cy="26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45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E50009-1B92-43EC-92E6-CB9C2D8224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  <p:sp>
        <p:nvSpPr>
          <p:cNvPr id="5" name="Inhaltsplatzhalter 9">
            <a:extLst>
              <a:ext uri="{FF2B5EF4-FFF2-40B4-BE49-F238E27FC236}">
                <a16:creationId xmlns:a16="http://schemas.microsoft.com/office/drawing/2014/main" id="{3CE9BE75-B626-4EDF-88C5-E2A1220CC5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000" y="323849"/>
            <a:ext cx="11688000" cy="6156151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2026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7DE25287-E380-43AF-81E1-1604FD716F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1500312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5B93D92D-02E9-47A3-ADAC-4AE8855F33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680" y="1567731"/>
            <a:ext cx="7518400" cy="5049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Materialtyp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E5C2138-466C-4955-9247-476209B59E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680" y="2307096"/>
            <a:ext cx="7518400" cy="1767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FC671D4-7C5D-4FE3-B5FC-337CE18591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4550905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Autor*innen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99EDB1B-DA9A-4E50-93D8-0950414556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5" y="5042890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581695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53D2D878-0F78-4D58-A5ED-EE6C25DC6A27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77186048"/>
              </p:ext>
            </p:extLst>
          </p:nvPr>
        </p:nvGraphicFramePr>
        <p:xfrm>
          <a:off x="252412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1794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12812097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69605775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=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9571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4444678"/>
            <a:ext cx="12192000" cy="2413322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67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rtiermasch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F637D940-1520-BA77-56C9-5BB562736AC9}"/>
              </a:ext>
            </a:extLst>
          </p:cNvPr>
          <p:cNvSpPr/>
          <p:nvPr userDrawn="1"/>
        </p:nvSpPr>
        <p:spPr bwMode="auto">
          <a:xfrm>
            <a:off x="6131660" y="1244997"/>
            <a:ext cx="2843960" cy="37588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23684504-D850-A561-FB09-ECF2C6D805E8}"/>
              </a:ext>
            </a:extLst>
          </p:cNvPr>
          <p:cNvSpPr/>
          <p:nvPr userDrawn="1"/>
        </p:nvSpPr>
        <p:spPr bwMode="auto">
          <a:xfrm>
            <a:off x="9069379" y="1244995"/>
            <a:ext cx="2843960" cy="3758800"/>
          </a:xfrm>
          <a:prstGeom prst="rect">
            <a:avLst/>
          </a:prstGeom>
          <a:solidFill>
            <a:srgbClr val="9ECB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7ADF5AA-0656-2238-10C8-587A6F6498AB}"/>
              </a:ext>
            </a:extLst>
          </p:cNvPr>
          <p:cNvSpPr/>
          <p:nvPr userDrawn="1"/>
        </p:nvSpPr>
        <p:spPr bwMode="auto">
          <a:xfrm>
            <a:off x="3193941" y="1249224"/>
            <a:ext cx="2843960" cy="3758800"/>
          </a:xfrm>
          <a:prstGeom prst="rect">
            <a:avLst/>
          </a:prstGeom>
          <a:solidFill>
            <a:srgbClr val="92D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83A6F41-B67C-C48E-BF26-5385ADBFF30A}"/>
              </a:ext>
            </a:extLst>
          </p:cNvPr>
          <p:cNvSpPr/>
          <p:nvPr userDrawn="1"/>
        </p:nvSpPr>
        <p:spPr bwMode="auto">
          <a:xfrm>
            <a:off x="3271484" y="1342355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50777C86-60E2-6619-760D-B0F0889A8080}"/>
              </a:ext>
            </a:extLst>
          </p:cNvPr>
          <p:cNvSpPr/>
          <p:nvPr userDrawn="1"/>
        </p:nvSpPr>
        <p:spPr bwMode="auto">
          <a:xfrm>
            <a:off x="6219878" y="1331211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BA68359A-B514-C1FB-E573-CA1470C173F3}"/>
              </a:ext>
            </a:extLst>
          </p:cNvPr>
          <p:cNvSpPr/>
          <p:nvPr userDrawn="1"/>
        </p:nvSpPr>
        <p:spPr bwMode="auto">
          <a:xfrm>
            <a:off x="9157597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B30260A7-76ED-73E6-329B-F76337171B42}"/>
              </a:ext>
            </a:extLst>
          </p:cNvPr>
          <p:cNvGrpSpPr/>
          <p:nvPr userDrawn="1"/>
        </p:nvGrpSpPr>
        <p:grpSpPr>
          <a:xfrm>
            <a:off x="5189047" y="252377"/>
            <a:ext cx="1421980" cy="572664"/>
            <a:chOff x="4649491" y="278969"/>
            <a:chExt cx="1864963" cy="976393"/>
          </a:xfrm>
        </p:grpSpPr>
        <p:sp>
          <p:nvSpPr>
            <p:cNvPr id="52" name="Zylinder 51">
              <a:extLst>
                <a:ext uri="{FF2B5EF4-FFF2-40B4-BE49-F238E27FC236}">
                  <a16:creationId xmlns:a16="http://schemas.microsoft.com/office/drawing/2014/main" id="{A21622C7-F1DD-9FFA-F363-ABAA829B6506}"/>
                </a:ext>
              </a:extLst>
            </p:cNvPr>
            <p:cNvSpPr/>
            <p:nvPr userDrawn="1"/>
          </p:nvSpPr>
          <p:spPr bwMode="auto">
            <a:xfrm>
              <a:off x="4649491" y="278969"/>
              <a:ext cx="1864963" cy="976393"/>
            </a:xfrm>
            <a:prstGeom prst="can">
              <a:avLst/>
            </a:prstGeom>
            <a:solidFill>
              <a:srgbClr val="327A85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64D68BE-A0C7-3040-C047-5AF2B920024F}"/>
                </a:ext>
              </a:extLst>
            </p:cNvPr>
            <p:cNvSpPr/>
            <p:nvPr userDrawn="1"/>
          </p:nvSpPr>
          <p:spPr bwMode="auto">
            <a:xfrm>
              <a:off x="5269424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E5E99962-AB1A-9463-AE20-70360A50E07C}"/>
                </a:ext>
              </a:extLst>
            </p:cNvPr>
            <p:cNvSpPr/>
            <p:nvPr userDrawn="1"/>
          </p:nvSpPr>
          <p:spPr bwMode="auto">
            <a:xfrm>
              <a:off x="5581972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20A34A8-1E96-1445-F257-A66344A5AD42}"/>
                </a:ext>
              </a:extLst>
            </p:cNvPr>
            <p:cNvSpPr/>
            <p:nvPr userDrawn="1"/>
          </p:nvSpPr>
          <p:spPr bwMode="auto">
            <a:xfrm>
              <a:off x="5602637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71657E3-7645-8C54-1F31-7AF3FC2C9CD0}"/>
                </a:ext>
              </a:extLst>
            </p:cNvPr>
            <p:cNvSpPr/>
            <p:nvPr userDrawn="1"/>
          </p:nvSpPr>
          <p:spPr bwMode="auto">
            <a:xfrm>
              <a:off x="5286215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7" name="Bogen 56">
              <a:extLst>
                <a:ext uri="{FF2B5EF4-FFF2-40B4-BE49-F238E27FC236}">
                  <a16:creationId xmlns:a16="http://schemas.microsoft.com/office/drawing/2014/main" id="{99048366-9E8D-0EA4-71FB-B46EFFAB1554}"/>
                </a:ext>
              </a:extLst>
            </p:cNvPr>
            <p:cNvSpPr/>
            <p:nvPr userDrawn="1"/>
          </p:nvSpPr>
          <p:spPr bwMode="auto">
            <a:xfrm flipV="1">
              <a:off x="5147101" y="870878"/>
              <a:ext cx="756610" cy="305963"/>
            </a:xfrm>
            <a:prstGeom prst="arc">
              <a:avLst>
                <a:gd name="adj1" fmla="val 1079722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EAA3BC85-C355-EAB6-6FE4-F1658EBD238A}"/>
              </a:ext>
            </a:extLst>
          </p:cNvPr>
          <p:cNvSpPr/>
          <p:nvPr userDrawn="1"/>
        </p:nvSpPr>
        <p:spPr bwMode="auto">
          <a:xfrm>
            <a:off x="254451" y="1244995"/>
            <a:ext cx="2843960" cy="37588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81D2B4A4-7ACB-E235-F5F6-1988B7C85838}"/>
              </a:ext>
            </a:extLst>
          </p:cNvPr>
          <p:cNvCxnSpPr>
            <a:cxnSpLocks/>
            <a:endCxn id="47" idx="0"/>
          </p:cNvCxnSpPr>
          <p:nvPr userDrawn="1"/>
        </p:nvCxnSpPr>
        <p:spPr bwMode="auto">
          <a:xfrm flipH="1">
            <a:off x="4615921" y="778987"/>
            <a:ext cx="573126" cy="470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838EB6E6-72BF-618F-527E-CA0829E343B8}"/>
              </a:ext>
            </a:extLst>
          </p:cNvPr>
          <p:cNvCxnSpPr>
            <a:cxnSpLocks/>
            <a:endCxn id="45" idx="0"/>
          </p:cNvCxnSpPr>
          <p:nvPr userDrawn="1"/>
        </p:nvCxnSpPr>
        <p:spPr bwMode="auto">
          <a:xfrm>
            <a:off x="6609229" y="778987"/>
            <a:ext cx="944411" cy="466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1" name="Gekrümmte Verbindung 60">
            <a:extLst>
              <a:ext uri="{FF2B5EF4-FFF2-40B4-BE49-F238E27FC236}">
                <a16:creationId xmlns:a16="http://schemas.microsoft.com/office/drawing/2014/main" id="{389D8CF3-F0EB-92B8-3E8C-C4E44EBE0E7C}"/>
              </a:ext>
            </a:extLst>
          </p:cNvPr>
          <p:cNvCxnSpPr>
            <a:cxnSpLocks/>
            <a:stCxn id="52" idx="2"/>
            <a:endCxn id="58" idx="0"/>
          </p:cNvCxnSpPr>
          <p:nvPr userDrawn="1"/>
        </p:nvCxnSpPr>
        <p:spPr bwMode="auto">
          <a:xfrm rot="10800000" flipV="1">
            <a:off x="1676431" y="538709"/>
            <a:ext cx="3512616" cy="7062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2" name="Gekrümmte Verbindung 61">
            <a:extLst>
              <a:ext uri="{FF2B5EF4-FFF2-40B4-BE49-F238E27FC236}">
                <a16:creationId xmlns:a16="http://schemas.microsoft.com/office/drawing/2014/main" id="{75EDD563-D7F8-1CB8-A8FE-F276F55526B6}"/>
              </a:ext>
            </a:extLst>
          </p:cNvPr>
          <p:cNvCxnSpPr>
            <a:cxnSpLocks/>
            <a:stCxn id="52" idx="4"/>
            <a:endCxn id="46" idx="0"/>
          </p:cNvCxnSpPr>
          <p:nvPr userDrawn="1"/>
        </p:nvCxnSpPr>
        <p:spPr bwMode="auto">
          <a:xfrm>
            <a:off x="6611027" y="538709"/>
            <a:ext cx="3880332" cy="7062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3" name="Rechteck 62">
            <a:extLst>
              <a:ext uri="{FF2B5EF4-FFF2-40B4-BE49-F238E27FC236}">
                <a16:creationId xmlns:a16="http://schemas.microsoft.com/office/drawing/2014/main" id="{D38C2C72-5379-FDCC-7297-CFB4B49A29B4}"/>
              </a:ext>
            </a:extLst>
          </p:cNvPr>
          <p:cNvSpPr/>
          <p:nvPr userDrawn="1"/>
        </p:nvSpPr>
        <p:spPr bwMode="auto">
          <a:xfrm>
            <a:off x="342232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145436"/>
            <a:ext cx="12192000" cy="1712563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550A84A4-E617-3221-CAC3-980F4168BD4F}"/>
              </a:ext>
            </a:extLst>
          </p:cNvPr>
          <p:cNvSpPr txBox="1"/>
          <p:nvPr userDrawn="1"/>
        </p:nvSpPr>
        <p:spPr>
          <a:xfrm>
            <a:off x="437660" y="143835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doppelt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315D314-3ACD-071E-5652-1C4D2FAD8516}"/>
              </a:ext>
            </a:extLst>
          </p:cNvPr>
          <p:cNvSpPr txBox="1"/>
          <p:nvPr userDrawn="1"/>
        </p:nvSpPr>
        <p:spPr>
          <a:xfrm>
            <a:off x="3468908" y="1424302"/>
            <a:ext cx="1500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+ Zehner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8EA0857-FAEC-013A-6B4C-C15F57BC4056}"/>
              </a:ext>
            </a:extLst>
          </p:cNvPr>
          <p:cNvSpPr txBox="1"/>
          <p:nvPr userDrawn="1"/>
        </p:nvSpPr>
        <p:spPr>
          <a:xfrm>
            <a:off x="6499336" y="1421230"/>
            <a:ext cx="1341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+ Einer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5443A2D-BDB9-C57F-EB2F-29A55FF5B4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07195" y="1407002"/>
            <a:ext cx="1008629" cy="39883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E63DE48-0A3A-6735-6192-093AB60488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23071" y="1421230"/>
            <a:ext cx="538975" cy="38742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D6E209-8990-3518-D187-C6679F77C86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62347" y="1375168"/>
            <a:ext cx="711353" cy="3977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A2CAC27-E7D8-BC71-FAA9-EB6161972A3F}"/>
              </a:ext>
            </a:extLst>
          </p:cNvPr>
          <p:cNvSpPr txBox="1"/>
          <p:nvPr userDrawn="1"/>
        </p:nvSpPr>
        <p:spPr>
          <a:xfrm>
            <a:off x="9149516" y="1421230"/>
            <a:ext cx="1912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Ergänzen zum Zehner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2B322C4-40A3-152E-13CC-EFAE3962A6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35271" y="1497723"/>
            <a:ext cx="1705046" cy="14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90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rtiermasch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>
            <a:extLst>
              <a:ext uri="{FF2B5EF4-FFF2-40B4-BE49-F238E27FC236}">
                <a16:creationId xmlns:a16="http://schemas.microsoft.com/office/drawing/2014/main" id="{D0BEF75C-0CFE-FFEE-C189-8F88DD35D9DB}"/>
              </a:ext>
            </a:extLst>
          </p:cNvPr>
          <p:cNvSpPr/>
          <p:nvPr userDrawn="1"/>
        </p:nvSpPr>
        <p:spPr bwMode="auto">
          <a:xfrm>
            <a:off x="6131660" y="1244997"/>
            <a:ext cx="2843960" cy="375880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12CC298-7C08-6193-F431-B8CF1B38360E}"/>
              </a:ext>
            </a:extLst>
          </p:cNvPr>
          <p:cNvSpPr/>
          <p:nvPr userDrawn="1"/>
        </p:nvSpPr>
        <p:spPr bwMode="auto">
          <a:xfrm>
            <a:off x="9069379" y="1244995"/>
            <a:ext cx="2843960" cy="3758800"/>
          </a:xfrm>
          <a:prstGeom prst="rect">
            <a:avLst/>
          </a:prstGeom>
          <a:solidFill>
            <a:srgbClr val="9ECB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38B20FF-9D5B-DD02-03FB-88C2C86D33D1}"/>
              </a:ext>
            </a:extLst>
          </p:cNvPr>
          <p:cNvSpPr/>
          <p:nvPr userDrawn="1"/>
        </p:nvSpPr>
        <p:spPr bwMode="auto">
          <a:xfrm>
            <a:off x="3193941" y="1249224"/>
            <a:ext cx="2843960" cy="3758800"/>
          </a:xfrm>
          <a:prstGeom prst="rect">
            <a:avLst/>
          </a:prstGeom>
          <a:solidFill>
            <a:srgbClr val="92D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844D7643-9EB1-148D-7A2B-2040DEA66C9B}"/>
              </a:ext>
            </a:extLst>
          </p:cNvPr>
          <p:cNvSpPr/>
          <p:nvPr userDrawn="1"/>
        </p:nvSpPr>
        <p:spPr bwMode="auto">
          <a:xfrm>
            <a:off x="3271484" y="1342355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363DA9DC-237F-BC54-F181-647C011A779A}"/>
              </a:ext>
            </a:extLst>
          </p:cNvPr>
          <p:cNvSpPr/>
          <p:nvPr userDrawn="1"/>
        </p:nvSpPr>
        <p:spPr bwMode="auto">
          <a:xfrm>
            <a:off x="6219878" y="1331211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E965781-9076-1F7A-C57B-D0A65C81347A}"/>
              </a:ext>
            </a:extLst>
          </p:cNvPr>
          <p:cNvSpPr/>
          <p:nvPr userDrawn="1"/>
        </p:nvSpPr>
        <p:spPr bwMode="auto">
          <a:xfrm>
            <a:off x="9157597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145436"/>
            <a:ext cx="12192000" cy="1712563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15728CB-F701-34FB-5890-C537F254F291}"/>
              </a:ext>
            </a:extLst>
          </p:cNvPr>
          <p:cNvGrpSpPr/>
          <p:nvPr userDrawn="1"/>
        </p:nvGrpSpPr>
        <p:grpSpPr>
          <a:xfrm>
            <a:off x="5189047" y="252377"/>
            <a:ext cx="1421980" cy="572664"/>
            <a:chOff x="4649491" y="278969"/>
            <a:chExt cx="1864963" cy="976393"/>
          </a:xfrm>
        </p:grpSpPr>
        <p:sp>
          <p:nvSpPr>
            <p:cNvPr id="3" name="Zylinder 2">
              <a:extLst>
                <a:ext uri="{FF2B5EF4-FFF2-40B4-BE49-F238E27FC236}">
                  <a16:creationId xmlns:a16="http://schemas.microsoft.com/office/drawing/2014/main" id="{FBC94DD9-E6D3-D3B7-9ED0-544905DD8A62}"/>
                </a:ext>
              </a:extLst>
            </p:cNvPr>
            <p:cNvSpPr/>
            <p:nvPr userDrawn="1"/>
          </p:nvSpPr>
          <p:spPr bwMode="auto">
            <a:xfrm>
              <a:off x="4649491" y="278969"/>
              <a:ext cx="1864963" cy="976393"/>
            </a:xfrm>
            <a:prstGeom prst="can">
              <a:avLst/>
            </a:prstGeom>
            <a:solidFill>
              <a:srgbClr val="327A85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E5971532-A7FC-A9AC-9B9D-282541980C06}"/>
                </a:ext>
              </a:extLst>
            </p:cNvPr>
            <p:cNvSpPr/>
            <p:nvPr userDrawn="1"/>
          </p:nvSpPr>
          <p:spPr bwMode="auto">
            <a:xfrm>
              <a:off x="5269424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256372D-DF42-665E-71D1-8797807745E7}"/>
                </a:ext>
              </a:extLst>
            </p:cNvPr>
            <p:cNvSpPr/>
            <p:nvPr userDrawn="1"/>
          </p:nvSpPr>
          <p:spPr bwMode="auto">
            <a:xfrm>
              <a:off x="5581972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7694C9D-08E8-4645-97A6-6DA0DAA7F45A}"/>
                </a:ext>
              </a:extLst>
            </p:cNvPr>
            <p:cNvSpPr/>
            <p:nvPr userDrawn="1"/>
          </p:nvSpPr>
          <p:spPr bwMode="auto">
            <a:xfrm>
              <a:off x="5602637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1174D90-DA58-C2DF-9C76-BC65F8327F5C}"/>
                </a:ext>
              </a:extLst>
            </p:cNvPr>
            <p:cNvSpPr/>
            <p:nvPr userDrawn="1"/>
          </p:nvSpPr>
          <p:spPr bwMode="auto">
            <a:xfrm>
              <a:off x="5286215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1" name="Bogen 10">
              <a:extLst>
                <a:ext uri="{FF2B5EF4-FFF2-40B4-BE49-F238E27FC236}">
                  <a16:creationId xmlns:a16="http://schemas.microsoft.com/office/drawing/2014/main" id="{AC3809B9-D1AE-026D-0CB6-EEB4BE559A2B}"/>
                </a:ext>
              </a:extLst>
            </p:cNvPr>
            <p:cNvSpPr/>
            <p:nvPr userDrawn="1"/>
          </p:nvSpPr>
          <p:spPr bwMode="auto">
            <a:xfrm flipV="1">
              <a:off x="5147101" y="870878"/>
              <a:ext cx="756610" cy="305963"/>
            </a:xfrm>
            <a:prstGeom prst="arc">
              <a:avLst>
                <a:gd name="adj1" fmla="val 1079722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F34DA399-4745-1EE0-4F14-BE3CD40A6ACB}"/>
              </a:ext>
            </a:extLst>
          </p:cNvPr>
          <p:cNvSpPr/>
          <p:nvPr userDrawn="1"/>
        </p:nvSpPr>
        <p:spPr bwMode="auto">
          <a:xfrm>
            <a:off x="254451" y="1244995"/>
            <a:ext cx="2843960" cy="3758800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BE5EA980-7208-88C7-373E-1FF430406741}"/>
              </a:ext>
            </a:extLst>
          </p:cNvPr>
          <p:cNvCxnSpPr>
            <a:cxnSpLocks/>
            <a:endCxn id="16" idx="0"/>
          </p:cNvCxnSpPr>
          <p:nvPr userDrawn="1"/>
        </p:nvCxnSpPr>
        <p:spPr bwMode="auto">
          <a:xfrm flipH="1">
            <a:off x="4615921" y="778987"/>
            <a:ext cx="573126" cy="4702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5068EB7-72B4-A9AA-8C1B-254A4386A533}"/>
              </a:ext>
            </a:extLst>
          </p:cNvPr>
          <p:cNvCxnSpPr>
            <a:cxnSpLocks/>
            <a:endCxn id="13" idx="0"/>
          </p:cNvCxnSpPr>
          <p:nvPr userDrawn="1"/>
        </p:nvCxnSpPr>
        <p:spPr bwMode="auto">
          <a:xfrm>
            <a:off x="6609229" y="778987"/>
            <a:ext cx="944411" cy="4660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Gekrümmte Verbindung 27">
            <a:extLst>
              <a:ext uri="{FF2B5EF4-FFF2-40B4-BE49-F238E27FC236}">
                <a16:creationId xmlns:a16="http://schemas.microsoft.com/office/drawing/2014/main" id="{5C78D5CA-7BD7-09C3-BBDD-C30A19342655}"/>
              </a:ext>
            </a:extLst>
          </p:cNvPr>
          <p:cNvCxnSpPr>
            <a:cxnSpLocks/>
            <a:stCxn id="3" idx="2"/>
            <a:endCxn id="15" idx="0"/>
          </p:cNvCxnSpPr>
          <p:nvPr userDrawn="1"/>
        </p:nvCxnSpPr>
        <p:spPr bwMode="auto">
          <a:xfrm rot="10800000" flipV="1">
            <a:off x="1676431" y="538709"/>
            <a:ext cx="3512616" cy="7062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krümmte Verbindung 28">
            <a:extLst>
              <a:ext uri="{FF2B5EF4-FFF2-40B4-BE49-F238E27FC236}">
                <a16:creationId xmlns:a16="http://schemas.microsoft.com/office/drawing/2014/main" id="{F348DC6E-AF43-0B75-588C-BE25EE2C3EA7}"/>
              </a:ext>
            </a:extLst>
          </p:cNvPr>
          <p:cNvCxnSpPr>
            <a:cxnSpLocks/>
            <a:stCxn id="3" idx="4"/>
            <a:endCxn id="14" idx="0"/>
          </p:cNvCxnSpPr>
          <p:nvPr userDrawn="1"/>
        </p:nvCxnSpPr>
        <p:spPr bwMode="auto">
          <a:xfrm>
            <a:off x="6611027" y="538709"/>
            <a:ext cx="3880332" cy="7062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Rechteck 31">
            <a:extLst>
              <a:ext uri="{FF2B5EF4-FFF2-40B4-BE49-F238E27FC236}">
                <a16:creationId xmlns:a16="http://schemas.microsoft.com/office/drawing/2014/main" id="{1F32E492-8B18-BDD3-C1AA-888644F0D309}"/>
              </a:ext>
            </a:extLst>
          </p:cNvPr>
          <p:cNvSpPr/>
          <p:nvPr userDrawn="1"/>
        </p:nvSpPr>
        <p:spPr bwMode="auto">
          <a:xfrm>
            <a:off x="342232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50A84A4-E617-3221-CAC3-980F4168BD4F}"/>
              </a:ext>
            </a:extLst>
          </p:cNvPr>
          <p:cNvSpPr txBox="1"/>
          <p:nvPr userDrawn="1"/>
        </p:nvSpPr>
        <p:spPr>
          <a:xfrm>
            <a:off x="646104" y="1438349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halb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0315D314-3ACD-071E-5652-1C4D2FAD8516}"/>
              </a:ext>
            </a:extLst>
          </p:cNvPr>
          <p:cNvSpPr txBox="1"/>
          <p:nvPr userDrawn="1"/>
        </p:nvSpPr>
        <p:spPr>
          <a:xfrm>
            <a:off x="3548946" y="1445710"/>
            <a:ext cx="1494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– Zehner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28EA0857-FAEC-013A-6B4C-C15F57BC4056}"/>
              </a:ext>
            </a:extLst>
          </p:cNvPr>
          <p:cNvSpPr txBox="1"/>
          <p:nvPr userDrawn="1"/>
        </p:nvSpPr>
        <p:spPr>
          <a:xfrm>
            <a:off x="9157597" y="1444741"/>
            <a:ext cx="1335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– Einer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C6F3C1C8-1809-572C-A44E-49F56FF1CA9B}"/>
              </a:ext>
            </a:extLst>
          </p:cNvPr>
          <p:cNvSpPr txBox="1"/>
          <p:nvPr userDrawn="1"/>
        </p:nvSpPr>
        <p:spPr>
          <a:xfrm>
            <a:off x="6186030" y="1438348"/>
            <a:ext cx="2367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Abziehen zum Zehner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8BDCCEE5-6644-9775-E0DA-993ADD0F99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9059" y="1352356"/>
            <a:ext cx="904556" cy="423074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D291DFF4-8B7F-D342-773A-9BF778DAF1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1086" y="1382407"/>
            <a:ext cx="816315" cy="432447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4534CC06-9052-CEEE-67D6-AF83558A583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42368" y="1354712"/>
            <a:ext cx="899800" cy="484508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D9D6FAB9-6E37-D257-810A-48379785775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826828" y="1371660"/>
            <a:ext cx="868105" cy="40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45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EE572F9-9AF9-C8E5-85F5-F617BD67E204}"/>
              </a:ext>
            </a:extLst>
          </p:cNvPr>
          <p:cNvSpPr/>
          <p:nvPr userDrawn="1"/>
        </p:nvSpPr>
        <p:spPr bwMode="auto">
          <a:xfrm>
            <a:off x="6131660" y="1244996"/>
            <a:ext cx="2843960" cy="547330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EBC4FD5-F0A9-E3ED-D364-97AA9F895CFB}"/>
              </a:ext>
            </a:extLst>
          </p:cNvPr>
          <p:cNvSpPr/>
          <p:nvPr userDrawn="1"/>
        </p:nvSpPr>
        <p:spPr bwMode="auto">
          <a:xfrm>
            <a:off x="9069379" y="1244994"/>
            <a:ext cx="2843960" cy="5473305"/>
          </a:xfrm>
          <a:prstGeom prst="rect">
            <a:avLst/>
          </a:prstGeom>
          <a:solidFill>
            <a:srgbClr val="9ECB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902D507-86B9-B2D3-A49D-866D8A4ADD92}"/>
              </a:ext>
            </a:extLst>
          </p:cNvPr>
          <p:cNvSpPr/>
          <p:nvPr userDrawn="1"/>
        </p:nvSpPr>
        <p:spPr bwMode="auto">
          <a:xfrm>
            <a:off x="3193941" y="1249223"/>
            <a:ext cx="2843960" cy="5473305"/>
          </a:xfrm>
          <a:prstGeom prst="rect">
            <a:avLst/>
          </a:prstGeom>
          <a:solidFill>
            <a:srgbClr val="92D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50C519D-6A9C-E18F-E082-A6CBAC3890D6}"/>
              </a:ext>
            </a:extLst>
          </p:cNvPr>
          <p:cNvGrpSpPr/>
          <p:nvPr userDrawn="1"/>
        </p:nvGrpSpPr>
        <p:grpSpPr>
          <a:xfrm>
            <a:off x="5189047" y="252377"/>
            <a:ext cx="1421980" cy="572664"/>
            <a:chOff x="4649491" y="278969"/>
            <a:chExt cx="1864963" cy="976393"/>
          </a:xfrm>
        </p:grpSpPr>
        <p:sp>
          <p:nvSpPr>
            <p:cNvPr id="10" name="Zylinder 9">
              <a:extLst>
                <a:ext uri="{FF2B5EF4-FFF2-40B4-BE49-F238E27FC236}">
                  <a16:creationId xmlns:a16="http://schemas.microsoft.com/office/drawing/2014/main" id="{12E2DCEB-2BE3-FFCF-3544-7D559CA8A713}"/>
                </a:ext>
              </a:extLst>
            </p:cNvPr>
            <p:cNvSpPr/>
            <p:nvPr userDrawn="1"/>
          </p:nvSpPr>
          <p:spPr bwMode="auto">
            <a:xfrm>
              <a:off x="4649491" y="278969"/>
              <a:ext cx="1864963" cy="976393"/>
            </a:xfrm>
            <a:prstGeom prst="can">
              <a:avLst/>
            </a:prstGeom>
            <a:solidFill>
              <a:srgbClr val="327A85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3800C3D-D6FF-07ED-95E8-B90B930F6788}"/>
                </a:ext>
              </a:extLst>
            </p:cNvPr>
            <p:cNvSpPr/>
            <p:nvPr userDrawn="1"/>
          </p:nvSpPr>
          <p:spPr bwMode="auto">
            <a:xfrm>
              <a:off x="5269424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53EE13C-5F83-7F9F-E09F-FBDC62D67E2D}"/>
                </a:ext>
              </a:extLst>
            </p:cNvPr>
            <p:cNvSpPr/>
            <p:nvPr userDrawn="1"/>
          </p:nvSpPr>
          <p:spPr bwMode="auto">
            <a:xfrm>
              <a:off x="5581972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4CF531-DB8C-DFDE-7028-6837516FBB5C}"/>
                </a:ext>
              </a:extLst>
            </p:cNvPr>
            <p:cNvSpPr/>
            <p:nvPr userDrawn="1"/>
          </p:nvSpPr>
          <p:spPr bwMode="auto">
            <a:xfrm>
              <a:off x="5602637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0592058-7E31-76F6-C3C7-B7B46BD7EA65}"/>
                </a:ext>
              </a:extLst>
            </p:cNvPr>
            <p:cNvSpPr/>
            <p:nvPr userDrawn="1"/>
          </p:nvSpPr>
          <p:spPr bwMode="auto">
            <a:xfrm>
              <a:off x="5286215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5" name="Bogen 14">
              <a:extLst>
                <a:ext uri="{FF2B5EF4-FFF2-40B4-BE49-F238E27FC236}">
                  <a16:creationId xmlns:a16="http://schemas.microsoft.com/office/drawing/2014/main" id="{D8FEA963-F7F2-CFC4-A156-37BBAC9AFDF2}"/>
                </a:ext>
              </a:extLst>
            </p:cNvPr>
            <p:cNvSpPr/>
            <p:nvPr userDrawn="1"/>
          </p:nvSpPr>
          <p:spPr bwMode="auto">
            <a:xfrm flipV="1">
              <a:off x="5147101" y="870878"/>
              <a:ext cx="756610" cy="305963"/>
            </a:xfrm>
            <a:prstGeom prst="arc">
              <a:avLst>
                <a:gd name="adj1" fmla="val 1079722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6" name="Rechteck 15">
            <a:extLst>
              <a:ext uri="{FF2B5EF4-FFF2-40B4-BE49-F238E27FC236}">
                <a16:creationId xmlns:a16="http://schemas.microsoft.com/office/drawing/2014/main" id="{724773DA-4C86-5EAD-AA00-20EA929C4394}"/>
              </a:ext>
            </a:extLst>
          </p:cNvPr>
          <p:cNvSpPr/>
          <p:nvPr userDrawn="1"/>
        </p:nvSpPr>
        <p:spPr bwMode="auto">
          <a:xfrm>
            <a:off x="254451" y="1244994"/>
            <a:ext cx="2843960" cy="547330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CAC90BB-2BFE-7AB4-A749-A95F396A3177}"/>
              </a:ext>
            </a:extLst>
          </p:cNvPr>
          <p:cNvCxnSpPr>
            <a:cxnSpLocks/>
            <a:endCxn id="5" idx="0"/>
          </p:cNvCxnSpPr>
          <p:nvPr userDrawn="1"/>
        </p:nvCxnSpPr>
        <p:spPr bwMode="auto">
          <a:xfrm flipH="1">
            <a:off x="4615921" y="778987"/>
            <a:ext cx="573126" cy="4702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562BEE3-6D7A-FED3-5109-87B099F3B735}"/>
              </a:ext>
            </a:extLst>
          </p:cNvPr>
          <p:cNvCxnSpPr>
            <a:cxnSpLocks/>
            <a:endCxn id="3" idx="0"/>
          </p:cNvCxnSpPr>
          <p:nvPr userDrawn="1"/>
        </p:nvCxnSpPr>
        <p:spPr bwMode="auto">
          <a:xfrm>
            <a:off x="6609229" y="778987"/>
            <a:ext cx="944411" cy="4660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krümmte Verbindung 18">
            <a:extLst>
              <a:ext uri="{FF2B5EF4-FFF2-40B4-BE49-F238E27FC236}">
                <a16:creationId xmlns:a16="http://schemas.microsoft.com/office/drawing/2014/main" id="{24CD241B-A17D-0D58-6BCB-1B57CDA8A20E}"/>
              </a:ext>
            </a:extLst>
          </p:cNvPr>
          <p:cNvCxnSpPr>
            <a:cxnSpLocks/>
            <a:stCxn id="10" idx="2"/>
            <a:endCxn id="16" idx="0"/>
          </p:cNvCxnSpPr>
          <p:nvPr userDrawn="1"/>
        </p:nvCxnSpPr>
        <p:spPr bwMode="auto">
          <a:xfrm rot="10800000" flipV="1">
            <a:off x="1676431" y="538708"/>
            <a:ext cx="3512616" cy="70628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krümmte Verbindung 19">
            <a:extLst>
              <a:ext uri="{FF2B5EF4-FFF2-40B4-BE49-F238E27FC236}">
                <a16:creationId xmlns:a16="http://schemas.microsoft.com/office/drawing/2014/main" id="{E6660076-13E7-12DC-765D-1B97248607EA}"/>
              </a:ext>
            </a:extLst>
          </p:cNvPr>
          <p:cNvCxnSpPr>
            <a:cxnSpLocks/>
            <a:stCxn id="10" idx="4"/>
            <a:endCxn id="4" idx="0"/>
          </p:cNvCxnSpPr>
          <p:nvPr userDrawn="1"/>
        </p:nvCxnSpPr>
        <p:spPr bwMode="auto">
          <a:xfrm>
            <a:off x="6611027" y="538709"/>
            <a:ext cx="3880332" cy="70628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9" name="Rechteck 58">
            <a:extLst>
              <a:ext uri="{FF2B5EF4-FFF2-40B4-BE49-F238E27FC236}">
                <a16:creationId xmlns:a16="http://schemas.microsoft.com/office/drawing/2014/main" id="{9737DA5B-B642-F331-ACD7-6762123620E5}"/>
              </a:ext>
            </a:extLst>
          </p:cNvPr>
          <p:cNvSpPr/>
          <p:nvPr userDrawn="1"/>
        </p:nvSpPr>
        <p:spPr bwMode="auto">
          <a:xfrm>
            <a:off x="3271484" y="1342355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25B15462-7861-6F3E-9294-F7F6E5C69DDF}"/>
              </a:ext>
            </a:extLst>
          </p:cNvPr>
          <p:cNvSpPr/>
          <p:nvPr userDrawn="1"/>
        </p:nvSpPr>
        <p:spPr bwMode="auto">
          <a:xfrm>
            <a:off x="6219878" y="1331211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9C78112-5A3E-7D17-05E2-E517FC608667}"/>
              </a:ext>
            </a:extLst>
          </p:cNvPr>
          <p:cNvSpPr/>
          <p:nvPr userDrawn="1"/>
        </p:nvSpPr>
        <p:spPr bwMode="auto">
          <a:xfrm>
            <a:off x="9157597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1CAF9603-F3D6-DEBD-F98C-F526DA0C57D0}"/>
              </a:ext>
            </a:extLst>
          </p:cNvPr>
          <p:cNvSpPr/>
          <p:nvPr userDrawn="1"/>
        </p:nvSpPr>
        <p:spPr bwMode="auto">
          <a:xfrm>
            <a:off x="342232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67885ECA-043B-7C6F-4373-560FA4847379}"/>
              </a:ext>
            </a:extLst>
          </p:cNvPr>
          <p:cNvSpPr txBox="1"/>
          <p:nvPr userDrawn="1"/>
        </p:nvSpPr>
        <p:spPr>
          <a:xfrm>
            <a:off x="484650" y="1423596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doppelt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83B71629-F169-56CD-E4D8-6755EBE3A39C}"/>
              </a:ext>
            </a:extLst>
          </p:cNvPr>
          <p:cNvSpPr txBox="1"/>
          <p:nvPr userDrawn="1"/>
        </p:nvSpPr>
        <p:spPr>
          <a:xfrm>
            <a:off x="3468908" y="1424302"/>
            <a:ext cx="1500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+ Zehner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582E638F-C925-487A-F887-C10A5831A462}"/>
              </a:ext>
            </a:extLst>
          </p:cNvPr>
          <p:cNvSpPr txBox="1"/>
          <p:nvPr userDrawn="1"/>
        </p:nvSpPr>
        <p:spPr>
          <a:xfrm>
            <a:off x="6499336" y="1421230"/>
            <a:ext cx="1341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+ Einer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EBD81AA1-5B3A-60C7-A766-6B282817AEC7}"/>
              </a:ext>
            </a:extLst>
          </p:cNvPr>
          <p:cNvSpPr txBox="1"/>
          <p:nvPr userDrawn="1"/>
        </p:nvSpPr>
        <p:spPr>
          <a:xfrm>
            <a:off x="9219613" y="1400242"/>
            <a:ext cx="2367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Ergänzen zum Zehner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2E10755-00B9-1F62-C95A-7BFE14B35A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07195" y="1407002"/>
            <a:ext cx="1008629" cy="39883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1DBA269-8EDD-475F-2072-EDA24CCE4E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23071" y="1421230"/>
            <a:ext cx="538975" cy="38742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B285C5E-91E4-8411-1552-6324B172CB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62347" y="1375168"/>
            <a:ext cx="711353" cy="397796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CF8417DE-95A0-ED5F-7D89-4A5BE701BC6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85169" y="1503899"/>
            <a:ext cx="1705046" cy="14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94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FEE572F9-9AF9-C8E5-85F5-F617BD67E204}"/>
              </a:ext>
            </a:extLst>
          </p:cNvPr>
          <p:cNvSpPr/>
          <p:nvPr userDrawn="1"/>
        </p:nvSpPr>
        <p:spPr bwMode="auto">
          <a:xfrm>
            <a:off x="6131660" y="1244996"/>
            <a:ext cx="2843960" cy="5473305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EBC4FD5-F0A9-E3ED-D364-97AA9F895CFB}"/>
              </a:ext>
            </a:extLst>
          </p:cNvPr>
          <p:cNvSpPr/>
          <p:nvPr userDrawn="1"/>
        </p:nvSpPr>
        <p:spPr bwMode="auto">
          <a:xfrm>
            <a:off x="9069379" y="1244994"/>
            <a:ext cx="2843960" cy="5473305"/>
          </a:xfrm>
          <a:prstGeom prst="rect">
            <a:avLst/>
          </a:prstGeom>
          <a:solidFill>
            <a:srgbClr val="9ECBF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902D507-86B9-B2D3-A49D-866D8A4ADD92}"/>
              </a:ext>
            </a:extLst>
          </p:cNvPr>
          <p:cNvSpPr/>
          <p:nvPr userDrawn="1"/>
        </p:nvSpPr>
        <p:spPr bwMode="auto">
          <a:xfrm>
            <a:off x="3193941" y="1249223"/>
            <a:ext cx="2843960" cy="5473305"/>
          </a:xfrm>
          <a:prstGeom prst="rect">
            <a:avLst/>
          </a:prstGeom>
          <a:solidFill>
            <a:srgbClr val="92D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690B795-3752-31F0-F66F-92CAE484D6AE}"/>
              </a:ext>
            </a:extLst>
          </p:cNvPr>
          <p:cNvSpPr/>
          <p:nvPr userDrawn="1"/>
        </p:nvSpPr>
        <p:spPr bwMode="auto">
          <a:xfrm>
            <a:off x="3271484" y="1342355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95AD73C-1EBA-BCA2-FBE4-01BC15576569}"/>
              </a:ext>
            </a:extLst>
          </p:cNvPr>
          <p:cNvSpPr/>
          <p:nvPr userDrawn="1"/>
        </p:nvSpPr>
        <p:spPr bwMode="auto">
          <a:xfrm>
            <a:off x="6219878" y="1331211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44D38B4-F43A-BCEE-9030-0A72EA8728F1}"/>
              </a:ext>
            </a:extLst>
          </p:cNvPr>
          <p:cNvSpPr/>
          <p:nvPr userDrawn="1"/>
        </p:nvSpPr>
        <p:spPr bwMode="auto">
          <a:xfrm>
            <a:off x="9157597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50C519D-6A9C-E18F-E082-A6CBAC3890D6}"/>
              </a:ext>
            </a:extLst>
          </p:cNvPr>
          <p:cNvGrpSpPr/>
          <p:nvPr userDrawn="1"/>
        </p:nvGrpSpPr>
        <p:grpSpPr>
          <a:xfrm>
            <a:off x="5189047" y="252377"/>
            <a:ext cx="1421980" cy="572664"/>
            <a:chOff x="4649491" y="278969"/>
            <a:chExt cx="1864963" cy="976393"/>
          </a:xfrm>
        </p:grpSpPr>
        <p:sp>
          <p:nvSpPr>
            <p:cNvPr id="10" name="Zylinder 9">
              <a:extLst>
                <a:ext uri="{FF2B5EF4-FFF2-40B4-BE49-F238E27FC236}">
                  <a16:creationId xmlns:a16="http://schemas.microsoft.com/office/drawing/2014/main" id="{12E2DCEB-2BE3-FFCF-3544-7D559CA8A713}"/>
                </a:ext>
              </a:extLst>
            </p:cNvPr>
            <p:cNvSpPr/>
            <p:nvPr userDrawn="1"/>
          </p:nvSpPr>
          <p:spPr bwMode="auto">
            <a:xfrm>
              <a:off x="4649491" y="278969"/>
              <a:ext cx="1864963" cy="976393"/>
            </a:xfrm>
            <a:prstGeom prst="can">
              <a:avLst/>
            </a:prstGeom>
            <a:solidFill>
              <a:srgbClr val="327A85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3800C3D-D6FF-07ED-95E8-B90B930F6788}"/>
                </a:ext>
              </a:extLst>
            </p:cNvPr>
            <p:cNvSpPr/>
            <p:nvPr userDrawn="1"/>
          </p:nvSpPr>
          <p:spPr bwMode="auto">
            <a:xfrm>
              <a:off x="5269424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53EE13C-5F83-7F9F-E09F-FBDC62D67E2D}"/>
                </a:ext>
              </a:extLst>
            </p:cNvPr>
            <p:cNvSpPr/>
            <p:nvPr userDrawn="1"/>
          </p:nvSpPr>
          <p:spPr bwMode="auto">
            <a:xfrm>
              <a:off x="5581972" y="604434"/>
              <a:ext cx="201478" cy="305962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F4CF531-DB8C-DFDE-7028-6837516FBB5C}"/>
                </a:ext>
              </a:extLst>
            </p:cNvPr>
            <p:cNvSpPr/>
            <p:nvPr userDrawn="1"/>
          </p:nvSpPr>
          <p:spPr bwMode="auto">
            <a:xfrm>
              <a:off x="5602637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0592058-7E31-76F6-C3C7-B7B46BD7EA65}"/>
                </a:ext>
              </a:extLst>
            </p:cNvPr>
            <p:cNvSpPr/>
            <p:nvPr userDrawn="1"/>
          </p:nvSpPr>
          <p:spPr bwMode="auto">
            <a:xfrm>
              <a:off x="5286215" y="757415"/>
              <a:ext cx="160148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5" name="Bogen 14">
              <a:extLst>
                <a:ext uri="{FF2B5EF4-FFF2-40B4-BE49-F238E27FC236}">
                  <a16:creationId xmlns:a16="http://schemas.microsoft.com/office/drawing/2014/main" id="{D8FEA963-F7F2-CFC4-A156-37BBAC9AFDF2}"/>
                </a:ext>
              </a:extLst>
            </p:cNvPr>
            <p:cNvSpPr/>
            <p:nvPr userDrawn="1"/>
          </p:nvSpPr>
          <p:spPr bwMode="auto">
            <a:xfrm flipV="1">
              <a:off x="5147101" y="870878"/>
              <a:ext cx="756610" cy="305963"/>
            </a:xfrm>
            <a:prstGeom prst="arc">
              <a:avLst>
                <a:gd name="adj1" fmla="val 1079722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6" name="Rechteck 15">
            <a:extLst>
              <a:ext uri="{FF2B5EF4-FFF2-40B4-BE49-F238E27FC236}">
                <a16:creationId xmlns:a16="http://schemas.microsoft.com/office/drawing/2014/main" id="{724773DA-4C86-5EAD-AA00-20EA929C4394}"/>
              </a:ext>
            </a:extLst>
          </p:cNvPr>
          <p:cNvSpPr/>
          <p:nvPr userDrawn="1"/>
        </p:nvSpPr>
        <p:spPr bwMode="auto">
          <a:xfrm>
            <a:off x="254451" y="1244994"/>
            <a:ext cx="2843960" cy="5473305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2CAC90BB-2BFE-7AB4-A749-A95F396A3177}"/>
              </a:ext>
            </a:extLst>
          </p:cNvPr>
          <p:cNvCxnSpPr>
            <a:cxnSpLocks/>
            <a:endCxn id="5" idx="0"/>
          </p:cNvCxnSpPr>
          <p:nvPr userDrawn="1"/>
        </p:nvCxnSpPr>
        <p:spPr bwMode="auto">
          <a:xfrm flipH="1">
            <a:off x="4615921" y="778987"/>
            <a:ext cx="573126" cy="4702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562BEE3-6D7A-FED3-5109-87B099F3B735}"/>
              </a:ext>
            </a:extLst>
          </p:cNvPr>
          <p:cNvCxnSpPr>
            <a:cxnSpLocks/>
            <a:endCxn id="3" idx="0"/>
          </p:cNvCxnSpPr>
          <p:nvPr userDrawn="1"/>
        </p:nvCxnSpPr>
        <p:spPr bwMode="auto">
          <a:xfrm>
            <a:off x="6609229" y="778987"/>
            <a:ext cx="944411" cy="4660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krümmte Verbindung 18">
            <a:extLst>
              <a:ext uri="{FF2B5EF4-FFF2-40B4-BE49-F238E27FC236}">
                <a16:creationId xmlns:a16="http://schemas.microsoft.com/office/drawing/2014/main" id="{24CD241B-A17D-0D58-6BCB-1B57CDA8A20E}"/>
              </a:ext>
            </a:extLst>
          </p:cNvPr>
          <p:cNvCxnSpPr>
            <a:cxnSpLocks/>
            <a:stCxn id="10" idx="2"/>
            <a:endCxn id="16" idx="0"/>
          </p:cNvCxnSpPr>
          <p:nvPr userDrawn="1"/>
        </p:nvCxnSpPr>
        <p:spPr bwMode="auto">
          <a:xfrm rot="10800000" flipV="1">
            <a:off x="1676431" y="538708"/>
            <a:ext cx="3512616" cy="70628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Gekrümmte Verbindung 19">
            <a:extLst>
              <a:ext uri="{FF2B5EF4-FFF2-40B4-BE49-F238E27FC236}">
                <a16:creationId xmlns:a16="http://schemas.microsoft.com/office/drawing/2014/main" id="{E6660076-13E7-12DC-765D-1B97248607EA}"/>
              </a:ext>
            </a:extLst>
          </p:cNvPr>
          <p:cNvCxnSpPr>
            <a:cxnSpLocks/>
            <a:stCxn id="10" idx="4"/>
            <a:endCxn id="4" idx="0"/>
          </p:cNvCxnSpPr>
          <p:nvPr userDrawn="1"/>
        </p:nvCxnSpPr>
        <p:spPr bwMode="auto">
          <a:xfrm>
            <a:off x="6611027" y="538709"/>
            <a:ext cx="3880332" cy="706285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2C063AD6-82CD-E3C1-86EC-C5DB57A71A52}"/>
              </a:ext>
            </a:extLst>
          </p:cNvPr>
          <p:cNvSpPr/>
          <p:nvPr userDrawn="1"/>
        </p:nvSpPr>
        <p:spPr bwMode="auto">
          <a:xfrm>
            <a:off x="342232" y="1317163"/>
            <a:ext cx="2667523" cy="5220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A063DFC-85B1-7AC4-8104-378D4203F808}"/>
              </a:ext>
            </a:extLst>
          </p:cNvPr>
          <p:cNvSpPr txBox="1"/>
          <p:nvPr userDrawn="1"/>
        </p:nvSpPr>
        <p:spPr>
          <a:xfrm>
            <a:off x="646104" y="1438349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halb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F42F34C-D1AA-2B5F-867A-62B1B74DB711}"/>
              </a:ext>
            </a:extLst>
          </p:cNvPr>
          <p:cNvSpPr txBox="1"/>
          <p:nvPr userDrawn="1"/>
        </p:nvSpPr>
        <p:spPr>
          <a:xfrm>
            <a:off x="3548946" y="1445710"/>
            <a:ext cx="1494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– Zehner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7664420-0FE5-3EBA-92F5-4C4E352D8361}"/>
              </a:ext>
            </a:extLst>
          </p:cNvPr>
          <p:cNvSpPr txBox="1"/>
          <p:nvPr userDrawn="1"/>
        </p:nvSpPr>
        <p:spPr>
          <a:xfrm>
            <a:off x="9309363" y="1438348"/>
            <a:ext cx="1335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Zehner – Einer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537A11A-F608-9A74-EEBD-EB5AFFF4F204}"/>
              </a:ext>
            </a:extLst>
          </p:cNvPr>
          <p:cNvSpPr txBox="1"/>
          <p:nvPr userDrawn="1"/>
        </p:nvSpPr>
        <p:spPr>
          <a:xfrm>
            <a:off x="6216469" y="1438347"/>
            <a:ext cx="2367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400"/>
              </a:spcBef>
            </a:pPr>
            <a:r>
              <a:rPr lang="de-DE" sz="1400" b="1" dirty="0">
                <a:latin typeface="Grundschrift" panose="03010100010101010101" pitchFamily="66" charset="0"/>
                <a:cs typeface="Calibri"/>
              </a:rPr>
              <a:t>Abziehen zum Zehner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96CDD6B-B915-922D-94EA-21B232D5DD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9059" y="1352356"/>
            <a:ext cx="904556" cy="42307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8DDA74C8-57EB-67E7-423C-84B2C18748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1086" y="1382407"/>
            <a:ext cx="816315" cy="432447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F782F77-8D04-8F3D-3922-4EB4B5D274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42368" y="1354712"/>
            <a:ext cx="899800" cy="484508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6A0EF855-957A-B0C2-6275-C422C16C808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826828" y="1371660"/>
            <a:ext cx="868105" cy="40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F54352B-491B-4F9D-A75B-09E40B7A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767376" y="1773487"/>
            <a:ext cx="3959850" cy="47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55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_Teamarb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F54352B-491B-4F9D-A75B-09E40B7A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767376" y="1773487"/>
            <a:ext cx="3959850" cy="47605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50226F-5BBE-4535-A0A4-6D213BF720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2000" y="1047026"/>
            <a:ext cx="308070" cy="26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7FA8522D-0AE8-4959-AA60-6A22BFE2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1	Titelmasterformat durch Klicken bearbeiten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7" r:id="rId3"/>
    <p:sldLayoutId id="2147483780" r:id="rId4"/>
    <p:sldLayoutId id="2147483781" r:id="rId5"/>
    <p:sldLayoutId id="2147483782" r:id="rId6"/>
    <p:sldLayoutId id="2147483783" r:id="rId7"/>
    <p:sldLayoutId id="2147483775" r:id="rId8"/>
    <p:sldLayoutId id="2147483778" r:id="rId9"/>
    <p:sldLayoutId id="2147483779" r:id="rId10"/>
    <p:sldLayoutId id="2147483770" r:id="rId11"/>
    <p:sldLayoutId id="2147483769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444500" algn="l"/>
        </a:tabLst>
        <a:defRPr sz="2400" b="1">
          <a:solidFill>
            <a:srgbClr val="327A86"/>
          </a:solidFill>
          <a:latin typeface="Grundschrift" panose="00000500000000000000" pitchFamily="50" charset="0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C0E381-C80C-404D-893B-190C89C1E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0881"/>
          <a:stretch/>
        </p:blipFill>
        <p:spPr>
          <a:xfrm>
            <a:off x="252000" y="360912"/>
            <a:ext cx="1383125" cy="3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7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27A86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fontlibrary.org/en/font/grundschrift" TargetMode="Externa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9.png"/><Relationship Id="rId7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png"/><Relationship Id="rId11" Type="http://schemas.openxmlformats.org/officeDocument/2006/relationships/image" Target="../media/image6.png"/><Relationship Id="rId5" Type="http://schemas.openxmlformats.org/officeDocument/2006/relationships/image" Target="../media/image20.png"/><Relationship Id="rId10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openxmlformats.org/officeDocument/2006/relationships/image" Target="../media/image1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19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A14F16-5FC6-460F-A50A-D450F46C64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368" y="4550904"/>
            <a:ext cx="11347752" cy="1600514"/>
          </a:xfrm>
        </p:spPr>
        <p:txBody>
          <a:bodyPr/>
          <a:lstStyle/>
          <a:p>
            <a:r>
              <a:rPr lang="nn-NO" dirty="0"/>
              <a:t>Sophie Mense, Lena </a:t>
            </a:r>
            <a:r>
              <a:rPr lang="nn-NO" dirty="0" err="1"/>
              <a:t>Maiß</a:t>
            </a:r>
            <a:r>
              <a:rPr lang="nn-NO" dirty="0"/>
              <a:t>, </a:t>
            </a:r>
            <a:r>
              <a:rPr lang="nn-NO" dirty="0" err="1"/>
              <a:t>Franziska</a:t>
            </a:r>
            <a:r>
              <a:rPr lang="nn-NO" dirty="0"/>
              <a:t> </a:t>
            </a:r>
            <a:r>
              <a:rPr lang="nn-NO" dirty="0" err="1"/>
              <a:t>Tilke</a:t>
            </a:r>
            <a:r>
              <a:rPr lang="nn-NO" dirty="0"/>
              <a:t> &amp; Karina Höveler </a:t>
            </a:r>
          </a:p>
          <a:p>
            <a:r>
              <a:rPr lang="nn-NO" dirty="0"/>
              <a:t>unter Beratung von Samira Cormann, Lara Marie Graf, Uta Häsel-Weide, Anna Nothofer, </a:t>
            </a:r>
            <a:br>
              <a:rPr lang="nn-NO" dirty="0"/>
            </a:br>
            <a:r>
              <a:rPr lang="nn-NO" dirty="0"/>
              <a:t>Marcus Nührenbörger, Alissa Werner und Inga Wienhues </a:t>
            </a:r>
          </a:p>
          <a:p>
            <a:r>
              <a:rPr lang="nn-NO" dirty="0"/>
              <a:t>Januar 2023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34C03CB-7207-4E5E-B589-6C8595A37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Digitales Unterrichtsmaterial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0972A-F073-43EC-8806-88CC10725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6 Einfache Aufgaben der Addition </a:t>
            </a:r>
            <a:br>
              <a:rPr lang="de-DE" dirty="0">
                <a:solidFill>
                  <a:srgbClr val="327A86"/>
                </a:solidFill>
              </a:rPr>
            </a:br>
            <a:r>
              <a:rPr lang="de-DE" dirty="0">
                <a:solidFill>
                  <a:srgbClr val="327A86"/>
                </a:solidFill>
              </a:rPr>
              <a:t>und Subtraktion im Zahlenraum 100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311A03A-B197-DF3C-1887-FC5422FE6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188289">
            <a:off x="8836910" y="1888986"/>
            <a:ext cx="1803400" cy="6604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00DDA99-58C0-0821-3C5C-6119EAE71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7859" y="2915665"/>
            <a:ext cx="1778000" cy="6731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CB4CDDD-A62C-8530-95C1-C824C0008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4587">
            <a:off x="7423720" y="3098800"/>
            <a:ext cx="1778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BAD4450-9C1C-803E-1EA2-DD6FE1D8B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87" y="4695497"/>
            <a:ext cx="2743200" cy="8128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03FDA7A-B990-5FDC-F43C-C65BC9CCA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210" y="6005461"/>
            <a:ext cx="2743200" cy="6858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B19135B-ED20-EA9C-1871-6723593B2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5652" y="5560484"/>
            <a:ext cx="2616200" cy="10033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8B9BDB2-83C6-C73F-EE3A-A4E500D5F7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5231100"/>
            <a:ext cx="2616200" cy="41976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C59AD39-425E-2223-861B-E20532897D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980" y="5849153"/>
            <a:ext cx="2603500" cy="8128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E3D4CB7-5A43-AC61-08BB-67CA1C4D7F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26836" y="4484920"/>
            <a:ext cx="2603500" cy="42115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5039340-298F-F7C6-9C06-AE808FFD68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19005" y="5246268"/>
            <a:ext cx="2705100" cy="14351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66B2706-08E9-20BE-66CD-2E3B111912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64985" y="4671402"/>
            <a:ext cx="2641676" cy="43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275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F5642D6-9A12-4858-88A6-2A4F7D652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Sortieren mit der Sortiermaschine</a:t>
            </a:r>
          </a:p>
        </p:txBody>
      </p:sp>
      <p:graphicFrame>
        <p:nvGraphicFramePr>
          <p:cNvPr id="4" name="Inhaltsplatzhalter 5">
            <a:extLst>
              <a:ext uri="{FF2B5EF4-FFF2-40B4-BE49-F238E27FC236}">
                <a16:creationId xmlns:a16="http://schemas.microsoft.com/office/drawing/2014/main" id="{30F291E0-D6F3-AA6F-1527-5D074D8BA0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3228698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Sortiert die Aufgaben. Findet weitere passende Aufgaben!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279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9BE49734-55A3-B1D4-5EC1-1A6F3F5F7161}"/>
              </a:ext>
            </a:extLst>
          </p:cNvPr>
          <p:cNvSpPr/>
          <p:nvPr/>
        </p:nvSpPr>
        <p:spPr bwMode="auto">
          <a:xfrm>
            <a:off x="944415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+ 20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68F9EE0-6BF6-3048-1854-399A2DF585D1}"/>
              </a:ext>
            </a:extLst>
          </p:cNvPr>
          <p:cNvSpPr/>
          <p:nvPr/>
        </p:nvSpPr>
        <p:spPr bwMode="auto">
          <a:xfrm>
            <a:off x="2246078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40 + </a:t>
            </a:r>
            <a:r>
              <a:rPr lang="de-DE" sz="2000" dirty="0">
                <a:latin typeface="Grundschrift" panose="03010100010101010101" pitchFamily="66" charset="0"/>
              </a:rPr>
              <a:t>4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4D8F72C-9FDA-B6AE-2FF1-6107D9C46B1A}"/>
              </a:ext>
            </a:extLst>
          </p:cNvPr>
          <p:cNvSpPr/>
          <p:nvPr/>
        </p:nvSpPr>
        <p:spPr bwMode="auto">
          <a:xfrm>
            <a:off x="3547741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5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+ </a:t>
            </a:r>
            <a:r>
              <a:rPr lang="de-DE" sz="2000" dirty="0">
                <a:latin typeface="Grundschrift" panose="03010100010101010101" pitchFamily="66" charset="0"/>
              </a:rPr>
              <a:t>1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A3CE061-247A-FB36-4EFD-924DB972FA78}"/>
              </a:ext>
            </a:extLst>
          </p:cNvPr>
          <p:cNvSpPr/>
          <p:nvPr/>
        </p:nvSpPr>
        <p:spPr bwMode="auto">
          <a:xfrm>
            <a:off x="4849404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14 + 14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03BCEF6-827B-18F3-683E-0E0B8107EDB6}"/>
              </a:ext>
            </a:extLst>
          </p:cNvPr>
          <p:cNvSpPr/>
          <p:nvPr/>
        </p:nvSpPr>
        <p:spPr bwMode="auto">
          <a:xfrm>
            <a:off x="6151067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42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+ </a:t>
            </a:r>
            <a:r>
              <a:rPr lang="de-DE" sz="2000" dirty="0">
                <a:latin typeface="Grundschrift" panose="03010100010101010101" pitchFamily="66" charset="0"/>
              </a:rPr>
              <a:t>8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rundschrift" panose="03010100010101010101" pitchFamily="66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B001C10-F544-B2D4-528C-34D50430FE69}"/>
              </a:ext>
            </a:extLst>
          </p:cNvPr>
          <p:cNvSpPr/>
          <p:nvPr/>
        </p:nvSpPr>
        <p:spPr bwMode="auto">
          <a:xfrm>
            <a:off x="7452730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91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+ 9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EB8D851B-A0D5-9680-0DDC-62AD03226E38}"/>
              </a:ext>
            </a:extLst>
          </p:cNvPr>
          <p:cNvSpPr/>
          <p:nvPr/>
        </p:nvSpPr>
        <p:spPr bwMode="auto">
          <a:xfrm>
            <a:off x="8754393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50 + 7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BC191AC-BDD4-1A2F-379C-45CD6FA8977E}"/>
              </a:ext>
            </a:extLst>
          </p:cNvPr>
          <p:cNvSpPr/>
          <p:nvPr/>
        </p:nvSpPr>
        <p:spPr bwMode="auto">
          <a:xfrm>
            <a:off x="10056056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 + 80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B535FCD-91A3-EEEF-CC39-A56283FE3FEB}"/>
              </a:ext>
            </a:extLst>
          </p:cNvPr>
          <p:cNvSpPr/>
          <p:nvPr/>
        </p:nvSpPr>
        <p:spPr bwMode="auto">
          <a:xfrm>
            <a:off x="944415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19 + 19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B9DFCD2-172A-20D2-E5A7-87236C14850C}"/>
              </a:ext>
            </a:extLst>
          </p:cNvPr>
          <p:cNvSpPr/>
          <p:nvPr/>
        </p:nvSpPr>
        <p:spPr bwMode="auto">
          <a:xfrm>
            <a:off x="2246078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38 + 2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A22E100-5900-3E91-209E-4A8AE61A337C}"/>
              </a:ext>
            </a:extLst>
          </p:cNvPr>
          <p:cNvSpPr/>
          <p:nvPr/>
        </p:nvSpPr>
        <p:spPr bwMode="auto">
          <a:xfrm>
            <a:off x="3547741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9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+ </a:t>
            </a: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B4EEB69-7B08-EF58-39D1-145A43678712}"/>
              </a:ext>
            </a:extLst>
          </p:cNvPr>
          <p:cNvSpPr/>
          <p:nvPr/>
        </p:nvSpPr>
        <p:spPr bwMode="auto">
          <a:xfrm>
            <a:off x="4849404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50 + 50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EF482D6-EC05-316B-434B-DECA68BED95F}"/>
              </a:ext>
            </a:extLst>
          </p:cNvPr>
          <p:cNvSpPr/>
          <p:nvPr/>
        </p:nvSpPr>
        <p:spPr bwMode="auto">
          <a:xfrm>
            <a:off x="6151067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+ 4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B55AA44-CA9D-3890-1124-D5B58A110ED3}"/>
              </a:ext>
            </a:extLst>
          </p:cNvPr>
          <p:cNvSpPr/>
          <p:nvPr/>
        </p:nvSpPr>
        <p:spPr bwMode="auto">
          <a:xfrm>
            <a:off x="7452730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21 + </a:t>
            </a:r>
            <a:r>
              <a:rPr lang="de-DE" sz="2000" dirty="0">
                <a:latin typeface="Grundschrift" panose="03010100010101010101" pitchFamily="66" charset="0"/>
              </a:rPr>
              <a:t>9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rundschrift" panose="03010100010101010101" pitchFamily="66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B59915E-FF8C-56C8-6F11-4D5E403D292F}"/>
              </a:ext>
            </a:extLst>
          </p:cNvPr>
          <p:cNvSpPr/>
          <p:nvPr/>
        </p:nvSpPr>
        <p:spPr bwMode="auto">
          <a:xfrm>
            <a:off x="8754393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40 + 50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BDBE6B9-C02A-CAFC-8310-5EFA2097B83D}"/>
              </a:ext>
            </a:extLst>
          </p:cNvPr>
          <p:cNvSpPr/>
          <p:nvPr/>
        </p:nvSpPr>
        <p:spPr bwMode="auto">
          <a:xfrm>
            <a:off x="10056056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73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+ </a:t>
            </a:r>
            <a:r>
              <a:rPr lang="de-DE" sz="2000" dirty="0">
                <a:latin typeface="Grundschrift" panose="03010100010101010101" pitchFamily="66" charset="0"/>
              </a:rPr>
              <a:t>7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rundschrift" panose="03010100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10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D1EF864A-FA45-3235-E08B-FB3AC10A07FA}"/>
              </a:ext>
            </a:extLst>
          </p:cNvPr>
          <p:cNvSpPr/>
          <p:nvPr/>
        </p:nvSpPr>
        <p:spPr bwMode="auto">
          <a:xfrm>
            <a:off x="944415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20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11F83D6-4E51-6CA2-EFF8-70C2762E6E47}"/>
              </a:ext>
            </a:extLst>
          </p:cNvPr>
          <p:cNvSpPr/>
          <p:nvPr/>
        </p:nvSpPr>
        <p:spPr bwMode="auto">
          <a:xfrm>
            <a:off x="2246078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8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</a:t>
            </a:r>
            <a:r>
              <a:rPr lang="de-DE" sz="2000" dirty="0">
                <a:latin typeface="Grundschrift" panose="03010100010101010101" pitchFamily="66" charset="0"/>
              </a:rPr>
              <a:t>4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055CA21-4EBF-CD52-532D-4E1A8548E185}"/>
              </a:ext>
            </a:extLst>
          </p:cNvPr>
          <p:cNvSpPr/>
          <p:nvPr/>
        </p:nvSpPr>
        <p:spPr bwMode="auto">
          <a:xfrm>
            <a:off x="3547741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5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</a:t>
            </a:r>
            <a:r>
              <a:rPr lang="de-DE" sz="2000" dirty="0">
                <a:latin typeface="Grundschrift" panose="03010100010101010101" pitchFamily="66" charset="0"/>
              </a:rPr>
              <a:t>1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13C9309-5FF5-C85B-0552-AA649CDF4B11}"/>
              </a:ext>
            </a:extLst>
          </p:cNvPr>
          <p:cNvSpPr/>
          <p:nvPr/>
        </p:nvSpPr>
        <p:spPr bwMode="auto">
          <a:xfrm>
            <a:off x="4849404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28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14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B5DC0660-CB6B-890D-426F-7E9D4F63876B}"/>
              </a:ext>
            </a:extLst>
          </p:cNvPr>
          <p:cNvSpPr/>
          <p:nvPr/>
        </p:nvSpPr>
        <p:spPr bwMode="auto">
          <a:xfrm>
            <a:off x="6151067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42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– 2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763156B-8C42-F62F-5D43-33473A1E8918}"/>
              </a:ext>
            </a:extLst>
          </p:cNvPr>
          <p:cNvSpPr/>
          <p:nvPr/>
        </p:nvSpPr>
        <p:spPr bwMode="auto">
          <a:xfrm>
            <a:off x="7452730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100 – 9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rundschrift" panose="03010100010101010101" pitchFamily="66" charset="0"/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C18F3D0-382E-72D2-CC45-4CEF0515AF73}"/>
              </a:ext>
            </a:extLst>
          </p:cNvPr>
          <p:cNvSpPr/>
          <p:nvPr/>
        </p:nvSpPr>
        <p:spPr bwMode="auto">
          <a:xfrm>
            <a:off x="8754393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7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B82ADDC-2022-4387-4D71-A079E46F6ED9}"/>
              </a:ext>
            </a:extLst>
          </p:cNvPr>
          <p:cNvSpPr/>
          <p:nvPr/>
        </p:nvSpPr>
        <p:spPr bwMode="auto">
          <a:xfrm>
            <a:off x="10056056" y="5432924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80 – 3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C405456-C082-53B2-4AAC-5B90EB8F3310}"/>
              </a:ext>
            </a:extLst>
          </p:cNvPr>
          <p:cNvSpPr/>
          <p:nvPr/>
        </p:nvSpPr>
        <p:spPr bwMode="auto">
          <a:xfrm>
            <a:off x="944415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8 – 19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F6E677A-D59D-2ECD-86DA-4897F5B00CD9}"/>
              </a:ext>
            </a:extLst>
          </p:cNvPr>
          <p:cNvSpPr/>
          <p:nvPr/>
        </p:nvSpPr>
        <p:spPr bwMode="auto">
          <a:xfrm>
            <a:off x="2246078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38 – 8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27611BE9-A63E-5F9A-92EF-963861BCAA8C}"/>
              </a:ext>
            </a:extLst>
          </p:cNvPr>
          <p:cNvSpPr/>
          <p:nvPr/>
        </p:nvSpPr>
        <p:spPr bwMode="auto">
          <a:xfrm>
            <a:off x="3547741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– 9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16B4A1C-8705-0D48-594F-DFC4571CF485}"/>
              </a:ext>
            </a:extLst>
          </p:cNvPr>
          <p:cNvSpPr/>
          <p:nvPr/>
        </p:nvSpPr>
        <p:spPr bwMode="auto">
          <a:xfrm>
            <a:off x="4849404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100 – 50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FEEA90E5-08DF-C98B-A778-7BD7A65ADF65}"/>
              </a:ext>
            </a:extLst>
          </p:cNvPr>
          <p:cNvSpPr/>
          <p:nvPr/>
        </p:nvSpPr>
        <p:spPr bwMode="auto">
          <a:xfrm>
            <a:off x="6151067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4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FDCC23A-3AF1-717D-5A85-D2019A4826B5}"/>
              </a:ext>
            </a:extLst>
          </p:cNvPr>
          <p:cNvSpPr/>
          <p:nvPr/>
        </p:nvSpPr>
        <p:spPr bwMode="auto">
          <a:xfrm>
            <a:off x="7452730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21 – 1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701EC37-B2B5-37F6-0B32-3D1E66FA07A4}"/>
              </a:ext>
            </a:extLst>
          </p:cNvPr>
          <p:cNvSpPr/>
          <p:nvPr/>
        </p:nvSpPr>
        <p:spPr bwMode="auto">
          <a:xfrm>
            <a:off x="8754393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5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</a:t>
            </a:r>
            <a:r>
              <a:rPr lang="de-DE" sz="2000" dirty="0">
                <a:latin typeface="Grundschrift" panose="03010100010101010101" pitchFamily="66" charset="0"/>
              </a:rPr>
              <a:t>4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94AAFBE-68C7-9901-CF3C-9CDABAB76B3B}"/>
              </a:ext>
            </a:extLst>
          </p:cNvPr>
          <p:cNvSpPr/>
          <p:nvPr/>
        </p:nvSpPr>
        <p:spPr bwMode="auto">
          <a:xfrm>
            <a:off x="10056056" y="6027775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73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– 3</a:t>
            </a:r>
          </a:p>
        </p:txBody>
      </p:sp>
    </p:spTree>
    <p:extLst>
      <p:ext uri="{BB962C8B-B14F-4D97-AF65-F5344CB8AC3E}">
        <p14:creationId xmlns:p14="http://schemas.microsoft.com/office/powerpoint/2010/main" val="2351861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">
            <a:extLst>
              <a:ext uri="{FF2B5EF4-FFF2-40B4-BE49-F238E27FC236}">
                <a16:creationId xmlns:a16="http://schemas.microsoft.com/office/drawing/2014/main" id="{2665E5B5-6BA2-43FB-8B4F-5FD14B1DC439}"/>
              </a:ext>
            </a:extLst>
          </p:cNvPr>
          <p:cNvSpPr txBox="1">
            <a:spLocks/>
          </p:cNvSpPr>
          <p:nvPr/>
        </p:nvSpPr>
        <p:spPr>
          <a:xfrm>
            <a:off x="7716569" y="1162786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Konzeption</a:t>
            </a:r>
          </a:p>
        </p:txBody>
      </p:sp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7F53B45A-FB71-410D-9035-7C2BAB7C4612}"/>
              </a:ext>
            </a:extLst>
          </p:cNvPr>
          <p:cNvSpPr txBox="1">
            <a:spLocks/>
          </p:cNvSpPr>
          <p:nvPr/>
        </p:nvSpPr>
        <p:spPr>
          <a:xfrm>
            <a:off x="7716569" y="1738787"/>
            <a:ext cx="3987751" cy="181588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Sophie Mense, Lena Maiß, Franziska Tilke &amp; Karina Höveler </a:t>
            </a:r>
          </a:p>
          <a:p>
            <a:pPr marL="0" indent="0">
              <a:buNone/>
            </a:pPr>
            <a:r>
              <a:rPr lang="de-DE" sz="1800" dirty="0"/>
              <a:t>unter Beratung von Samira </a:t>
            </a:r>
            <a:r>
              <a:rPr lang="de-DE" sz="1800" dirty="0" err="1"/>
              <a:t>Cormann</a:t>
            </a:r>
            <a:r>
              <a:rPr lang="de-DE" sz="1800" dirty="0"/>
              <a:t>, </a:t>
            </a:r>
            <a:br>
              <a:rPr lang="de-DE" sz="1800" dirty="0"/>
            </a:br>
            <a:r>
              <a:rPr lang="de-DE" sz="1800" dirty="0"/>
              <a:t>Lara Marie Graf, Uta </a:t>
            </a:r>
            <a:r>
              <a:rPr lang="de-DE" sz="1800" dirty="0" err="1"/>
              <a:t>Häsel</a:t>
            </a:r>
            <a:r>
              <a:rPr lang="de-DE" sz="1800" dirty="0"/>
              <a:t>-Weide, </a:t>
            </a:r>
            <a:br>
              <a:rPr lang="de-DE" sz="1800" dirty="0"/>
            </a:br>
            <a:r>
              <a:rPr lang="de-DE" sz="1800" dirty="0"/>
              <a:t>Anna </a:t>
            </a:r>
            <a:r>
              <a:rPr lang="de-DE" sz="1800" dirty="0" err="1"/>
              <a:t>Nothofer</a:t>
            </a:r>
            <a:r>
              <a:rPr lang="de-DE" sz="1800" dirty="0"/>
              <a:t>, Marcus </a:t>
            </a:r>
            <a:r>
              <a:rPr lang="de-DE" sz="1800" dirty="0" err="1"/>
              <a:t>Nührenbörger</a:t>
            </a:r>
            <a:r>
              <a:rPr lang="de-DE" sz="1800" dirty="0"/>
              <a:t>, Alissa Werner und Inga </a:t>
            </a:r>
            <a:r>
              <a:rPr lang="de-DE" sz="1800" dirty="0" err="1"/>
              <a:t>Wienhues</a:t>
            </a:r>
            <a:r>
              <a:rPr lang="de-DE" sz="1800" dirty="0"/>
              <a:t> </a:t>
            </a: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914ABB5B-CEED-4246-AA5C-228D2BA17110}"/>
              </a:ext>
            </a:extLst>
          </p:cNvPr>
          <p:cNvSpPr txBox="1">
            <a:spLocks/>
          </p:cNvSpPr>
          <p:nvPr/>
        </p:nvSpPr>
        <p:spPr>
          <a:xfrm>
            <a:off x="487680" y="1738787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>
                <a:ea typeface="MS Gothic" panose="020B0609070205080204" pitchFamily="49" charset="-128"/>
              </a:rPr>
              <a:t>Dieses Material wurde für das Projekt Mathematik aufholen nach Corona aufbereitet und wird auch im Projekt </a:t>
            </a:r>
            <a:r>
              <a:rPr lang="de-DE" sz="1800" dirty="0" err="1">
                <a:ea typeface="MS Gothic" panose="020B0609070205080204" pitchFamily="49" charset="-128"/>
              </a:rPr>
              <a:t>QuaMath</a:t>
            </a:r>
            <a:r>
              <a:rPr lang="de-DE" sz="1800" dirty="0">
                <a:ea typeface="MS Gothic" panose="020B0609070205080204" pitchFamily="49" charset="-128"/>
              </a:rPr>
              <a:t> weiter genutzt (beide Projekte gemeinsam von den Ländern finanziert).</a:t>
            </a:r>
            <a:endParaRPr lang="de-DE" sz="1800" kern="0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E34334CE-BCB4-4849-90B3-B1CE074F199A}"/>
              </a:ext>
            </a:extLst>
          </p:cNvPr>
          <p:cNvSpPr txBox="1">
            <a:spLocks/>
          </p:cNvSpPr>
          <p:nvPr/>
        </p:nvSpPr>
        <p:spPr>
          <a:xfrm>
            <a:off x="487680" y="5595155"/>
            <a:ext cx="9478123" cy="881382"/>
          </a:xfrm>
          <a:prstGeom prst="rect">
            <a:avLst/>
          </a:prstGeom>
        </p:spPr>
        <p:txBody>
          <a:bodyPr lIns="0" tIns="0" rIns="0" bIns="0" anchor="b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br>
              <a:rPr lang="de-DE" sz="1600" kern="0" dirty="0"/>
            </a:br>
            <a:r>
              <a:rPr lang="de-DE" sz="1600" kern="0" dirty="0"/>
              <a:t>Lizenz: Creative Commons – </a:t>
            </a:r>
            <a:r>
              <a:rPr lang="de-DE" sz="1600" kern="0" dirty="0">
                <a:ea typeface="MS Gothic" panose="020B0609070205080204" pitchFamily="49" charset="-128"/>
              </a:rPr>
              <a:t>Weitergabe unter gleichen Bedingungen</a:t>
            </a:r>
            <a:r>
              <a:rPr lang="de-DE" sz="1600" kern="0" dirty="0"/>
              <a:t> (CC-SA) </a:t>
            </a:r>
            <a:br>
              <a:rPr lang="de-DE" sz="1600" kern="0" dirty="0"/>
            </a:br>
            <a:r>
              <a:rPr lang="de-DE" sz="1600" dirty="0"/>
              <a:t>Karina Höveler, Marcus Nührenbörger &amp; Uta Häsel-Weide</a:t>
            </a:r>
            <a:r>
              <a:rPr lang="de-DE" sz="1600" kern="0" dirty="0"/>
              <a:t>, Deutsches Zentrum für Lehrkräftebildung Mathematik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DCFBD8D-67DA-49A6-B898-800F8F773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581" y="6033987"/>
            <a:ext cx="1261738" cy="442550"/>
          </a:xfrm>
          <a:prstGeom prst="rect">
            <a:avLst/>
          </a:prstGeom>
        </p:spPr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16001782-667C-430F-83B7-7ED31F121EDD}"/>
              </a:ext>
            </a:extLst>
          </p:cNvPr>
          <p:cNvSpPr txBox="1">
            <a:spLocks/>
          </p:cNvSpPr>
          <p:nvPr/>
        </p:nvSpPr>
        <p:spPr>
          <a:xfrm>
            <a:off x="487680" y="1162786"/>
            <a:ext cx="3752065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Projektherkunft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B7C6D741-9B45-4F1B-AA02-81CCA965B387}"/>
              </a:ext>
            </a:extLst>
          </p:cNvPr>
          <p:cNvSpPr txBox="1">
            <a:spLocks/>
          </p:cNvSpPr>
          <p:nvPr/>
        </p:nvSpPr>
        <p:spPr>
          <a:xfrm>
            <a:off x="487680" y="2847779"/>
            <a:ext cx="6850667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Nutzung</a:t>
            </a: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2B29EFE0-61E0-457B-9B84-731BB5F2CAA2}"/>
              </a:ext>
            </a:extLst>
          </p:cNvPr>
          <p:cNvSpPr txBox="1">
            <a:spLocks/>
          </p:cNvSpPr>
          <p:nvPr/>
        </p:nvSpPr>
        <p:spPr>
          <a:xfrm>
            <a:off x="7716568" y="4432385"/>
            <a:ext cx="3987751" cy="855837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800" dirty="0">
                <a:solidFill>
                  <a:schemeClr val="dk1"/>
                </a:solidFill>
              </a:rPr>
              <a:t>Weitere Materialien sind online unter maco.dzlm.de verfügbar.</a:t>
            </a:r>
            <a:endParaRPr lang="de-DE" sz="1800" dirty="0"/>
          </a:p>
        </p:txBody>
      </p:sp>
      <p:sp>
        <p:nvSpPr>
          <p:cNvPr id="17" name="Titel 2">
            <a:extLst>
              <a:ext uri="{FF2B5EF4-FFF2-40B4-BE49-F238E27FC236}">
                <a16:creationId xmlns:a16="http://schemas.microsoft.com/office/drawing/2014/main" id="{953AC1F8-E9DD-4C1F-9F4F-63EFB62EDAA0}"/>
              </a:ext>
            </a:extLst>
          </p:cNvPr>
          <p:cNvSpPr txBox="1">
            <a:spLocks/>
          </p:cNvSpPr>
          <p:nvPr/>
        </p:nvSpPr>
        <p:spPr>
          <a:xfrm>
            <a:off x="7716569" y="3861601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Hinweis zu verwandtem Material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B33DE915-9BF7-4B90-A9CC-7BC1FD2D7461}"/>
              </a:ext>
            </a:extLst>
          </p:cNvPr>
          <p:cNvSpPr txBox="1">
            <a:spLocks/>
          </p:cNvSpPr>
          <p:nvPr/>
        </p:nvSpPr>
        <p:spPr>
          <a:xfrm>
            <a:off x="487681" y="3429000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In diesem Material wird eine für die Ziffernschreibweise in der Primarstufe optimierte Schrift genutzt: Christian </a:t>
            </a:r>
            <a:r>
              <a:rPr lang="de-DE" sz="1800" dirty="0" err="1"/>
              <a:t>Urff</a:t>
            </a:r>
            <a:r>
              <a:rPr lang="de-DE" sz="1800" dirty="0"/>
              <a:t>, Grundschrift, </a:t>
            </a:r>
            <a:r>
              <a:rPr lang="de-DE" sz="1800" u="sng" dirty="0">
                <a:hlinkClick r:id="rId5"/>
              </a:rPr>
              <a:t>CC BY 3.0</a:t>
            </a:r>
            <a:r>
              <a:rPr lang="de-DE" sz="1800" dirty="0"/>
              <a:t>, verfügbar unter </a:t>
            </a:r>
            <a:r>
              <a:rPr lang="de-DE" sz="1800" u="sng" dirty="0">
                <a:hlinkClick r:id="rId6"/>
              </a:rPr>
              <a:t>fontlibrary.org/en/</a:t>
            </a:r>
            <a:r>
              <a:rPr lang="de-DE" sz="1800" u="sng" dirty="0" err="1">
                <a:hlinkClick r:id="rId6"/>
              </a:rPr>
              <a:t>font</a:t>
            </a:r>
            <a:r>
              <a:rPr lang="de-DE" sz="1800" u="sng" dirty="0">
                <a:hlinkClick r:id="rId6"/>
              </a:rPr>
              <a:t>/</a:t>
            </a:r>
            <a:r>
              <a:rPr lang="de-DE" sz="1800" u="sng" dirty="0" err="1">
                <a:hlinkClick r:id="rId6"/>
              </a:rPr>
              <a:t>grundschrift</a:t>
            </a:r>
            <a:r>
              <a:rPr lang="de-DE" sz="1800" dirty="0"/>
              <a:t>. Wenn nicht auf Ihrem Computer installiert, werden betreffende Textstellen automatisch von Ihrem Bearbeitungsprogramm durch eine andere Schrift ersetzt.</a:t>
            </a:r>
          </a:p>
        </p:txBody>
      </p:sp>
    </p:spTree>
    <p:extLst>
      <p:ext uri="{BB962C8B-B14F-4D97-AF65-F5344CB8AC3E}">
        <p14:creationId xmlns:p14="http://schemas.microsoft.com/office/powerpoint/2010/main" val="3164228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	Einfache und schwierige Aufgaben sortieren</a:t>
            </a:r>
          </a:p>
        </p:txBody>
      </p:sp>
      <p:graphicFrame>
        <p:nvGraphicFramePr>
          <p:cNvPr id="10" name="Inhaltsplatzhalter 5">
            <a:extLst>
              <a:ext uri="{FF2B5EF4-FFF2-40B4-BE49-F238E27FC236}">
                <a16:creationId xmlns:a16="http://schemas.microsoft.com/office/drawing/2014/main" id="{AB53CFED-D14C-4787-85BF-49CE48D10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625868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Sortiere die Aufgaben.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397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0F5879B-2526-5CED-6A15-7BD4E6887380}"/>
              </a:ext>
            </a:extLst>
          </p:cNvPr>
          <p:cNvSpPr/>
          <p:nvPr/>
        </p:nvSpPr>
        <p:spPr bwMode="auto">
          <a:xfrm>
            <a:off x="973912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+ 1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B12BA40-6A44-382B-106F-BB6ADDCB6252}"/>
              </a:ext>
            </a:extLst>
          </p:cNvPr>
          <p:cNvSpPr/>
          <p:nvPr/>
        </p:nvSpPr>
        <p:spPr bwMode="auto">
          <a:xfrm>
            <a:off x="2275575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20 + 20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73A6664-54AD-9866-B8CF-A4B34485E394}"/>
              </a:ext>
            </a:extLst>
          </p:cNvPr>
          <p:cNvSpPr/>
          <p:nvPr/>
        </p:nvSpPr>
        <p:spPr bwMode="auto">
          <a:xfrm>
            <a:off x="3577238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10 + 70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DEF4428-6EF6-8A1E-F76C-B537BACE9EBF}"/>
              </a:ext>
            </a:extLst>
          </p:cNvPr>
          <p:cNvSpPr/>
          <p:nvPr/>
        </p:nvSpPr>
        <p:spPr bwMode="auto">
          <a:xfrm>
            <a:off x="4878901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15 + 15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F2E2AF9-C6A4-7C29-1C87-3DEBA7214A88}"/>
              </a:ext>
            </a:extLst>
          </p:cNvPr>
          <p:cNvSpPr/>
          <p:nvPr/>
        </p:nvSpPr>
        <p:spPr bwMode="auto">
          <a:xfrm>
            <a:off x="6180564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33 + 4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A445928-0727-AA23-AAB6-F4BF35F1E938}"/>
              </a:ext>
            </a:extLst>
          </p:cNvPr>
          <p:cNvSpPr/>
          <p:nvPr/>
        </p:nvSpPr>
        <p:spPr bwMode="auto">
          <a:xfrm>
            <a:off x="7482227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82 + 8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BFF56F6-4556-08C1-21F7-A7408DC328C9}"/>
              </a:ext>
            </a:extLst>
          </p:cNvPr>
          <p:cNvSpPr/>
          <p:nvPr/>
        </p:nvSpPr>
        <p:spPr bwMode="auto">
          <a:xfrm>
            <a:off x="8783890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+ 5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9CCF2F4-4796-BEC7-3DB5-CFD444108D09}"/>
              </a:ext>
            </a:extLst>
          </p:cNvPr>
          <p:cNvSpPr/>
          <p:nvPr/>
        </p:nvSpPr>
        <p:spPr bwMode="auto">
          <a:xfrm>
            <a:off x="10085553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9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+ 40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02942B6-3FA1-731D-BB3A-D2556D9922DE}"/>
              </a:ext>
            </a:extLst>
          </p:cNvPr>
          <p:cNvSpPr/>
          <p:nvPr/>
        </p:nvSpPr>
        <p:spPr bwMode="auto">
          <a:xfrm>
            <a:off x="973912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18 + 18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B8DB19A-A534-E6AB-46B0-7B9656AA4F9C}"/>
              </a:ext>
            </a:extLst>
          </p:cNvPr>
          <p:cNvSpPr/>
          <p:nvPr/>
        </p:nvSpPr>
        <p:spPr bwMode="auto">
          <a:xfrm>
            <a:off x="2275575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36 + 4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2D55030-0FB8-4957-AA72-FD626CEEC5FA}"/>
              </a:ext>
            </a:extLst>
          </p:cNvPr>
          <p:cNvSpPr/>
          <p:nvPr/>
        </p:nvSpPr>
        <p:spPr bwMode="auto">
          <a:xfrm>
            <a:off x="3577238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6 + 7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EFE2588-BDBC-C165-8054-835CB4B79408}"/>
              </a:ext>
            </a:extLst>
          </p:cNvPr>
          <p:cNvSpPr/>
          <p:nvPr/>
        </p:nvSpPr>
        <p:spPr bwMode="auto">
          <a:xfrm>
            <a:off x="4878901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+ 0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7674A3B-8CAB-CF89-FC31-670F4648352D}"/>
              </a:ext>
            </a:extLst>
          </p:cNvPr>
          <p:cNvSpPr/>
          <p:nvPr/>
        </p:nvSpPr>
        <p:spPr bwMode="auto">
          <a:xfrm>
            <a:off x="6180564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20 + 8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194F199-A61F-49BE-8133-FBCF33A0B73F}"/>
              </a:ext>
            </a:extLst>
          </p:cNvPr>
          <p:cNvSpPr/>
          <p:nvPr/>
        </p:nvSpPr>
        <p:spPr bwMode="auto">
          <a:xfrm>
            <a:off x="7482227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12 + 6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B231E10-C252-07E2-6379-36ED2FC42D55}"/>
              </a:ext>
            </a:extLst>
          </p:cNvPr>
          <p:cNvSpPr/>
          <p:nvPr/>
        </p:nvSpPr>
        <p:spPr bwMode="auto">
          <a:xfrm>
            <a:off x="8783890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+ 20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9FED17D-D52B-F438-C459-5D537FB07050}"/>
              </a:ext>
            </a:extLst>
          </p:cNvPr>
          <p:cNvSpPr/>
          <p:nvPr/>
        </p:nvSpPr>
        <p:spPr bwMode="auto">
          <a:xfrm>
            <a:off x="10085553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53 + 7</a:t>
            </a:r>
          </a:p>
        </p:txBody>
      </p:sp>
    </p:spTree>
    <p:extLst>
      <p:ext uri="{BB962C8B-B14F-4D97-AF65-F5344CB8AC3E}">
        <p14:creationId xmlns:p14="http://schemas.microsoft.com/office/powerpoint/2010/main" val="115482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812F01B4-9C30-A43D-382E-A461167D9D28}"/>
              </a:ext>
            </a:extLst>
          </p:cNvPr>
          <p:cNvSpPr/>
          <p:nvPr/>
        </p:nvSpPr>
        <p:spPr bwMode="auto">
          <a:xfrm>
            <a:off x="973912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– 1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40D5CB2-33EA-2B74-A5B2-E9BF20A3CB13}"/>
              </a:ext>
            </a:extLst>
          </p:cNvPr>
          <p:cNvSpPr/>
          <p:nvPr/>
        </p:nvSpPr>
        <p:spPr bwMode="auto">
          <a:xfrm>
            <a:off x="2275575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40 – 20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4FDB52-32AC-AD1B-3C5B-8DE059A14F77}"/>
              </a:ext>
            </a:extLst>
          </p:cNvPr>
          <p:cNvSpPr/>
          <p:nvPr/>
        </p:nvSpPr>
        <p:spPr bwMode="auto">
          <a:xfrm>
            <a:off x="3577238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70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– 10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4DC344E-56F5-4A44-1AC1-73496FCF8194}"/>
              </a:ext>
            </a:extLst>
          </p:cNvPr>
          <p:cNvSpPr/>
          <p:nvPr/>
        </p:nvSpPr>
        <p:spPr bwMode="auto">
          <a:xfrm>
            <a:off x="4878901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30 – 15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362874B-D545-4C2A-88BE-66CA1F23E9E4}"/>
              </a:ext>
            </a:extLst>
          </p:cNvPr>
          <p:cNvSpPr/>
          <p:nvPr/>
        </p:nvSpPr>
        <p:spPr bwMode="auto">
          <a:xfrm>
            <a:off x="6180564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33 – 6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710A421-E947-4B86-A27F-19DE52600AE4}"/>
              </a:ext>
            </a:extLst>
          </p:cNvPr>
          <p:cNvSpPr/>
          <p:nvPr/>
        </p:nvSpPr>
        <p:spPr bwMode="auto">
          <a:xfrm>
            <a:off x="7482227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80 – 7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B77F503-9436-8529-B42B-6830CED77241}"/>
              </a:ext>
            </a:extLst>
          </p:cNvPr>
          <p:cNvSpPr/>
          <p:nvPr/>
        </p:nvSpPr>
        <p:spPr bwMode="auto">
          <a:xfrm>
            <a:off x="8783890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– 5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1022107-9DD6-574B-6400-F903195AE970}"/>
              </a:ext>
            </a:extLst>
          </p:cNvPr>
          <p:cNvSpPr/>
          <p:nvPr/>
        </p:nvSpPr>
        <p:spPr bwMode="auto">
          <a:xfrm>
            <a:off x="10085553" y="5409176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46 – 4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8548867-9864-A94E-8EAE-4525CB55B204}"/>
              </a:ext>
            </a:extLst>
          </p:cNvPr>
          <p:cNvSpPr/>
          <p:nvPr/>
        </p:nvSpPr>
        <p:spPr bwMode="auto">
          <a:xfrm>
            <a:off x="973912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36 – 18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2564416-C181-3247-4528-4D0BC0D8689E}"/>
              </a:ext>
            </a:extLst>
          </p:cNvPr>
          <p:cNvSpPr/>
          <p:nvPr/>
        </p:nvSpPr>
        <p:spPr bwMode="auto">
          <a:xfrm>
            <a:off x="2275575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37 – 7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81DF803-4A1B-58CB-CA97-9AE6E29347C5}"/>
              </a:ext>
            </a:extLst>
          </p:cNvPr>
          <p:cNvSpPr/>
          <p:nvPr/>
        </p:nvSpPr>
        <p:spPr bwMode="auto">
          <a:xfrm>
            <a:off x="3577238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7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– 6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3E57556-329F-7D27-CFE1-C6FA9E0B4526}"/>
              </a:ext>
            </a:extLst>
          </p:cNvPr>
          <p:cNvSpPr/>
          <p:nvPr/>
        </p:nvSpPr>
        <p:spPr bwMode="auto">
          <a:xfrm>
            <a:off x="4878901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54 – 0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448D34A-B316-9897-6F8A-1A7CCE421762}"/>
              </a:ext>
            </a:extLst>
          </p:cNvPr>
          <p:cNvSpPr/>
          <p:nvPr/>
        </p:nvSpPr>
        <p:spPr bwMode="auto">
          <a:xfrm>
            <a:off x="6180564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20 – 8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9692828-FD43-0EC9-1785-F03527D7DCE1}"/>
              </a:ext>
            </a:extLst>
          </p:cNvPr>
          <p:cNvSpPr/>
          <p:nvPr/>
        </p:nvSpPr>
        <p:spPr bwMode="auto">
          <a:xfrm>
            <a:off x="7482227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13 – 8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37539D71-F3A7-1EE9-56F1-C6B91E44AF63}"/>
              </a:ext>
            </a:extLst>
          </p:cNvPr>
          <p:cNvSpPr/>
          <p:nvPr/>
        </p:nvSpPr>
        <p:spPr bwMode="auto">
          <a:xfrm>
            <a:off x="8783890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 </a:t>
            </a:r>
            <a:r>
              <a:rPr lang="de-DE" sz="2000" dirty="0">
                <a:latin typeface="Grundschrift" panose="03010100010101010101" pitchFamily="66" charset="0"/>
              </a:rPr>
              <a:t>– 2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0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7854174-EEB7-D9B7-9310-CD561A9A8B64}"/>
              </a:ext>
            </a:extLst>
          </p:cNvPr>
          <p:cNvSpPr/>
          <p:nvPr/>
        </p:nvSpPr>
        <p:spPr bwMode="auto">
          <a:xfrm>
            <a:off x="10085553" y="6004027"/>
            <a:ext cx="1164437" cy="4062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dirty="0">
                <a:latin typeface="Grundschrift" panose="03010100010101010101" pitchFamily="66" charset="0"/>
              </a:rPr>
              <a:t>63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 – 3</a:t>
            </a:r>
          </a:p>
        </p:txBody>
      </p:sp>
    </p:spTree>
    <p:extLst>
      <p:ext uri="{BB962C8B-B14F-4D97-AF65-F5344CB8AC3E}">
        <p14:creationId xmlns:p14="http://schemas.microsoft.com/office/powerpoint/2010/main" val="237820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5088C356-3771-A3F1-ECB8-4D193B9C9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9342" y="1199277"/>
            <a:ext cx="6858000" cy="6858000"/>
          </a:xfrm>
          <a:prstGeom prst="rect">
            <a:avLst/>
          </a:prstGeom>
        </p:spPr>
      </p:pic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40319EDB-2329-316F-70C6-7DDC594AFB4D}"/>
              </a:ext>
            </a:extLst>
          </p:cNvPr>
          <p:cNvGrpSpPr/>
          <p:nvPr/>
        </p:nvGrpSpPr>
        <p:grpSpPr>
          <a:xfrm>
            <a:off x="7922775" y="720000"/>
            <a:ext cx="7120701" cy="7120701"/>
            <a:chOff x="7944521" y="2101136"/>
            <a:chExt cx="7120701" cy="7120701"/>
          </a:xfrm>
        </p:grpSpPr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4744BB8A-4AFA-DA11-3A18-B9573339C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7944521" y="2101136"/>
              <a:ext cx="7120701" cy="7120701"/>
            </a:xfrm>
            <a:prstGeom prst="rect">
              <a:avLst/>
            </a:prstGeom>
          </p:spPr>
        </p:pic>
        <p:sp>
          <p:nvSpPr>
            <p:cNvPr id="31" name="Ovale Legende 30">
              <a:extLst>
                <a:ext uri="{FF2B5EF4-FFF2-40B4-BE49-F238E27FC236}">
                  <a16:creationId xmlns:a16="http://schemas.microsoft.com/office/drawing/2014/main" id="{A7B6B5E5-8044-9273-5447-25D470F204FC}"/>
                </a:ext>
              </a:extLst>
            </p:cNvPr>
            <p:cNvSpPr/>
            <p:nvPr/>
          </p:nvSpPr>
          <p:spPr bwMode="auto">
            <a:xfrm>
              <a:off x="8419378" y="5205558"/>
              <a:ext cx="1856504" cy="1105400"/>
            </a:xfrm>
            <a:prstGeom prst="wedgeRoundRectCallout">
              <a:avLst>
                <a:gd name="adj1" fmla="val 63457"/>
                <a:gd name="adj2" fmla="val -26482"/>
                <a:gd name="adj3" fmla="val 16667"/>
              </a:avLst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rundschrift" panose="03010100010101010101" pitchFamily="66" charset="0"/>
                </a:rPr>
                <a:t>Ich finde Ergänzen bis zum nächsten Zehner einfach.</a:t>
              </a: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B5112FEC-3420-83B3-44E0-18B429A751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495014" y="2047265"/>
            <a:ext cx="6858000" cy="6858000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9888430D-5211-5A93-1D14-4B8D8EB17E83}"/>
              </a:ext>
            </a:extLst>
          </p:cNvPr>
          <p:cNvGrpSpPr/>
          <p:nvPr/>
        </p:nvGrpSpPr>
        <p:grpSpPr>
          <a:xfrm>
            <a:off x="1109475" y="1285375"/>
            <a:ext cx="6858000" cy="6858000"/>
            <a:chOff x="2384438" y="987049"/>
            <a:chExt cx="6858000" cy="6858000"/>
          </a:xfrm>
        </p:grpSpPr>
        <p:pic>
          <p:nvPicPr>
            <p:cNvPr id="34" name="Grafik 33">
              <a:extLst>
                <a:ext uri="{FF2B5EF4-FFF2-40B4-BE49-F238E27FC236}">
                  <a16:creationId xmlns:a16="http://schemas.microsoft.com/office/drawing/2014/main" id="{DE708E35-730E-5655-6BF5-30C273425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84438" y="987049"/>
              <a:ext cx="6858000" cy="6858000"/>
            </a:xfrm>
            <a:prstGeom prst="rect">
              <a:avLst/>
            </a:prstGeom>
          </p:spPr>
        </p:pic>
        <p:sp>
          <p:nvSpPr>
            <p:cNvPr id="35" name="Ovale Legende 34">
              <a:extLst>
                <a:ext uri="{FF2B5EF4-FFF2-40B4-BE49-F238E27FC236}">
                  <a16:creationId xmlns:a16="http://schemas.microsoft.com/office/drawing/2014/main" id="{3BE41B70-BDB0-31BC-2F1F-296F4554B19F}"/>
                </a:ext>
              </a:extLst>
            </p:cNvPr>
            <p:cNvSpPr/>
            <p:nvPr/>
          </p:nvSpPr>
          <p:spPr bwMode="auto">
            <a:xfrm>
              <a:off x="5447141" y="1579849"/>
              <a:ext cx="2428576" cy="1053561"/>
            </a:xfrm>
            <a:prstGeom prst="wedgeRoundRectCallout">
              <a:avLst/>
            </a:prstGeom>
            <a:solidFill>
              <a:schemeClr val="bg1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rundschrift" panose="03010100010101010101" pitchFamily="66" charset="0"/>
                </a:rPr>
                <a:t>Ich finde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rundschrift" panose="03010100010101010101" pitchFamily="66" charset="0"/>
                </a:rPr>
                <a:t>Zehner + Zehner 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rundschrift" panose="03010100010101010101" pitchFamily="66" charset="0"/>
                </a:rPr>
                <a:t>einfach.</a:t>
              </a:r>
            </a:p>
          </p:txBody>
        </p:sp>
      </p:grpSp>
      <p:sp>
        <p:nvSpPr>
          <p:cNvPr id="28" name="Ovale Legende 27">
            <a:extLst>
              <a:ext uri="{FF2B5EF4-FFF2-40B4-BE49-F238E27FC236}">
                <a16:creationId xmlns:a16="http://schemas.microsoft.com/office/drawing/2014/main" id="{7FD4F755-EAB9-B211-9504-1BD45A0231E5}"/>
              </a:ext>
            </a:extLst>
          </p:cNvPr>
          <p:cNvSpPr/>
          <p:nvPr/>
        </p:nvSpPr>
        <p:spPr bwMode="auto">
          <a:xfrm>
            <a:off x="8087106" y="1852255"/>
            <a:ext cx="2167030" cy="1105400"/>
          </a:xfrm>
          <a:prstGeom prst="wedgeRoundRectCallout">
            <a:avLst>
              <a:gd name="adj1" fmla="val -39538"/>
              <a:gd name="adj2" fmla="val 8126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Ich finde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Zehner + Einer einfach.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	Einfache Zahlstrukturen werden zu einfachen Aufgaben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3861255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Sucht euch ein Kind aus. Erklärt die Aussage. Warum findet es die Aufgaben einfach?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  <p:sp>
        <p:nvSpPr>
          <p:cNvPr id="38" name="Ovale Legende 37">
            <a:extLst>
              <a:ext uri="{FF2B5EF4-FFF2-40B4-BE49-F238E27FC236}">
                <a16:creationId xmlns:a16="http://schemas.microsoft.com/office/drawing/2014/main" id="{08FCB561-0C34-3906-BAD2-1BD13F21F127}"/>
              </a:ext>
            </a:extLst>
          </p:cNvPr>
          <p:cNvSpPr/>
          <p:nvPr/>
        </p:nvSpPr>
        <p:spPr bwMode="auto">
          <a:xfrm>
            <a:off x="1455461" y="2730484"/>
            <a:ext cx="2223881" cy="1093938"/>
          </a:xfrm>
          <a:prstGeom prst="wedgeRoundRectCallout">
            <a:avLst>
              <a:gd name="adj1" fmla="val -33126"/>
              <a:gd name="adj2" fmla="val 10304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rundschrift" panose="03010100010101010101" pitchFamily="66" charset="0"/>
              </a:rPr>
              <a:t>Ich finde Verdopplungs-aufgaben einfach.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5C4A935-3FD3-2EEC-3D10-885EDE8CCC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4765" y="5377518"/>
            <a:ext cx="1682136" cy="94066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134D4AE-16EB-6F10-1BAD-83B20FD354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43830" y="5572625"/>
            <a:ext cx="1682136" cy="66515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5F2F95D-3D99-516A-6B6C-A98C6BC569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7833" y="5535906"/>
            <a:ext cx="1602780" cy="115210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E4EC13A9-92B8-268B-17DC-B5308F8B93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6348" y="6318186"/>
            <a:ext cx="2905818" cy="23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06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B00146C-74B5-C238-84EA-F0F33F4DB5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9475" y="1285375"/>
            <a:ext cx="6858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616B34A-0FCD-25A0-B611-9DCF587B92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922775" y="720000"/>
            <a:ext cx="7120701" cy="7120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FA38564-C029-64CE-3135-0C1E1C98E5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95014" y="2047265"/>
            <a:ext cx="6858000" cy="6858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44D12F32-96DD-E2EF-1EB3-B690A66FE1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9342" y="1199277"/>
            <a:ext cx="6858000" cy="6858000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	Einfache Zahlstrukturen werden zu einfachen Aufgaben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7167984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Sucht euch ein Kind aus. Erklärt die Aussage. Warum findet es die Aufgaben einfach?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  <p:pic>
        <p:nvPicPr>
          <p:cNvPr id="6" name="Grafik 5">
            <a:extLst>
              <a:ext uri="{FF2B5EF4-FFF2-40B4-BE49-F238E27FC236}">
                <a16:creationId xmlns:a16="http://schemas.microsoft.com/office/drawing/2014/main" id="{75CB8AFB-7BDB-0722-0C6B-E5E9767E44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508" y="5956070"/>
            <a:ext cx="1715864" cy="80253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8FF8D5A-6958-90D9-1219-1C65243EDF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60530" y="5425074"/>
            <a:ext cx="2037630" cy="1079446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7A08FE50-34FF-163E-15B2-27788D53E5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17080" y="5425074"/>
            <a:ext cx="2037630" cy="1097186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EDA4585-4F0B-423A-7B81-57D8C8ECD2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2369" y="5247404"/>
            <a:ext cx="2037631" cy="947735"/>
          </a:xfrm>
          <a:prstGeom prst="rect">
            <a:avLst/>
          </a:prstGeom>
        </p:spPr>
      </p:pic>
      <p:sp>
        <p:nvSpPr>
          <p:cNvPr id="17" name="Ovale Legende 37">
            <a:extLst>
              <a:ext uri="{FF2B5EF4-FFF2-40B4-BE49-F238E27FC236}">
                <a16:creationId xmlns:a16="http://schemas.microsoft.com/office/drawing/2014/main" id="{AB46FDCF-A4F1-4607-ACF9-4783A4E68A84}"/>
              </a:ext>
            </a:extLst>
          </p:cNvPr>
          <p:cNvSpPr/>
          <p:nvPr/>
        </p:nvSpPr>
        <p:spPr bwMode="auto">
          <a:xfrm>
            <a:off x="1455461" y="2730484"/>
            <a:ext cx="2223881" cy="1093938"/>
          </a:xfrm>
          <a:prstGeom prst="wedgeRoundRectCallout">
            <a:avLst>
              <a:gd name="adj1" fmla="val -33126"/>
              <a:gd name="adj2" fmla="val 10304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>
                <a:latin typeface="Grundschrift" panose="03010100010101010101" pitchFamily="66" charset="0"/>
              </a:rPr>
              <a:t>Ich finde Halbierungsaufgaben einfach.</a:t>
            </a:r>
          </a:p>
        </p:txBody>
      </p:sp>
      <p:sp>
        <p:nvSpPr>
          <p:cNvPr id="18" name="Ovale Legende 34">
            <a:extLst>
              <a:ext uri="{FF2B5EF4-FFF2-40B4-BE49-F238E27FC236}">
                <a16:creationId xmlns:a16="http://schemas.microsoft.com/office/drawing/2014/main" id="{E55675B8-ECC5-47FA-92C0-05F6F6684ADB}"/>
              </a:ext>
            </a:extLst>
          </p:cNvPr>
          <p:cNvSpPr/>
          <p:nvPr/>
        </p:nvSpPr>
        <p:spPr bwMode="auto">
          <a:xfrm>
            <a:off x="4172178" y="1878175"/>
            <a:ext cx="2428576" cy="1053561"/>
          </a:xfrm>
          <a:prstGeom prst="wedgeRoundRectCallout">
            <a:avLst/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>
                <a:latin typeface="Grundschrift" panose="03010100010101010101" pitchFamily="66" charset="0"/>
              </a:rPr>
              <a:t>Ich finde </a:t>
            </a:r>
          </a:p>
          <a:p>
            <a:pPr algn="ctr"/>
            <a:r>
              <a:rPr lang="de-DE" sz="1600" dirty="0">
                <a:latin typeface="Grundschrift" panose="03010100010101010101" pitchFamily="66" charset="0"/>
              </a:rPr>
              <a:t>Zehner – Zehner </a:t>
            </a:r>
          </a:p>
          <a:p>
            <a:pPr algn="ctr"/>
            <a:r>
              <a:rPr lang="de-DE" sz="1600" dirty="0">
                <a:latin typeface="Grundschrift" panose="03010100010101010101" pitchFamily="66" charset="0"/>
              </a:rPr>
              <a:t>einfach.</a:t>
            </a:r>
          </a:p>
        </p:txBody>
      </p:sp>
      <p:sp>
        <p:nvSpPr>
          <p:cNvPr id="19" name="Ovale Legende 27">
            <a:extLst>
              <a:ext uri="{FF2B5EF4-FFF2-40B4-BE49-F238E27FC236}">
                <a16:creationId xmlns:a16="http://schemas.microsoft.com/office/drawing/2014/main" id="{9777E75F-FFD6-420E-8B70-8BECBEA76D35}"/>
              </a:ext>
            </a:extLst>
          </p:cNvPr>
          <p:cNvSpPr/>
          <p:nvPr/>
        </p:nvSpPr>
        <p:spPr bwMode="auto">
          <a:xfrm>
            <a:off x="8087106" y="1852255"/>
            <a:ext cx="2167030" cy="1105400"/>
          </a:xfrm>
          <a:prstGeom prst="wedgeRoundRectCallout">
            <a:avLst>
              <a:gd name="adj1" fmla="val -39538"/>
              <a:gd name="adj2" fmla="val 8126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>
                <a:latin typeface="Grundschrift" panose="03010100010101010101" pitchFamily="66" charset="0"/>
              </a:rPr>
              <a:t>Ich finde Abziehen bis zum nächsten Zehner einfach.</a:t>
            </a:r>
          </a:p>
        </p:txBody>
      </p:sp>
      <p:sp>
        <p:nvSpPr>
          <p:cNvPr id="20" name="Ovale Legende 30">
            <a:extLst>
              <a:ext uri="{FF2B5EF4-FFF2-40B4-BE49-F238E27FC236}">
                <a16:creationId xmlns:a16="http://schemas.microsoft.com/office/drawing/2014/main" id="{20E35DB5-7435-47EC-A48D-D6A8E0407D52}"/>
              </a:ext>
            </a:extLst>
          </p:cNvPr>
          <p:cNvSpPr/>
          <p:nvPr/>
        </p:nvSpPr>
        <p:spPr bwMode="auto">
          <a:xfrm>
            <a:off x="8397632" y="3824422"/>
            <a:ext cx="1856504" cy="1105400"/>
          </a:xfrm>
          <a:prstGeom prst="wedgeRoundRectCallout">
            <a:avLst>
              <a:gd name="adj1" fmla="val 63457"/>
              <a:gd name="adj2" fmla="val -26482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1600" dirty="0">
                <a:latin typeface="Grundschrift" panose="03010100010101010101" pitchFamily="66" charset="0"/>
              </a:rPr>
              <a:t>Ich finde </a:t>
            </a:r>
          </a:p>
          <a:p>
            <a:pPr algn="ctr"/>
            <a:r>
              <a:rPr lang="de-DE" sz="1600" dirty="0">
                <a:latin typeface="Grundschrift" panose="03010100010101010101" pitchFamily="66" charset="0"/>
              </a:rPr>
              <a:t>Zehner – Einer einfach.</a:t>
            </a:r>
          </a:p>
        </p:txBody>
      </p:sp>
    </p:spTree>
    <p:extLst>
      <p:ext uri="{BB962C8B-B14F-4D97-AF65-F5344CB8AC3E}">
        <p14:creationId xmlns:p14="http://schemas.microsoft.com/office/powerpoint/2010/main" val="2166319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	Aufgabenbeziehungen erkunden: Analogieaufgaben sortieren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/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Sortiert die Aufgaben. Was gehört zusammen?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130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5A3FABE-BBBF-0EDB-97FF-FDDB1887FB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81" y="5630637"/>
            <a:ext cx="1679971" cy="988218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9357A7F-9461-2577-EB29-D49D49B24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203" y="6274662"/>
            <a:ext cx="1679971" cy="35501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187E01A-F580-0663-AFB9-D8E1118C90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9657" y="4723866"/>
            <a:ext cx="1663501" cy="57646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64AD668-86A3-28BA-C01C-C5E40BF851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4363" y="4649741"/>
            <a:ext cx="1661840" cy="36235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3006F56-CF98-D136-13DA-05E351FAF6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6436" y="5012097"/>
            <a:ext cx="1671736" cy="86469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06C0375-79A6-796D-A5B0-5A1659F1AA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672" y="6587796"/>
            <a:ext cx="1671736" cy="18294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C043254-EAFF-A19E-6356-707911F3E6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2318" y="5794567"/>
            <a:ext cx="1671736" cy="59293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6E0DFD4-F9A7-7A19-8FB0-0E8B27E92AD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571" y="5284581"/>
            <a:ext cx="1671736" cy="19556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EAC70CE-92B8-FAD4-9736-F8007C07D3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81408" y="5238694"/>
            <a:ext cx="1679971" cy="111174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2554153-9B72-59A6-29FB-65DF1F57D33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86725" y="4687943"/>
            <a:ext cx="1675151" cy="35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7664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2.xml><?xml version="1.0" encoding="utf-8"?>
<a:theme xmlns:a="http://schemas.openxmlformats.org/drawingml/2006/main" name="1_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DZLM_Materialvorlage-mit-Beispielseiten_2021-10-18</Template>
  <TotalTime>0</TotalTime>
  <Words>559</Words>
  <Application>Microsoft Office PowerPoint</Application>
  <PresentationFormat>Breitbild</PresentationFormat>
  <Paragraphs>105</Paragraphs>
  <Slides>13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Normal</vt:lpstr>
      <vt:lpstr>Grundschrift</vt:lpstr>
      <vt:lpstr>Wingdings</vt:lpstr>
      <vt:lpstr>Content Folien</vt:lpstr>
      <vt:lpstr>1_Content Folien</vt:lpstr>
      <vt:lpstr>PowerPoint-Präsentation</vt:lpstr>
      <vt:lpstr>PowerPoint-Präsentation</vt:lpstr>
      <vt:lpstr>1 Einfache und schwierige Aufgaben sortieren</vt:lpstr>
      <vt:lpstr>PowerPoint-Präsentation</vt:lpstr>
      <vt:lpstr>PowerPoint-Präsentation</vt:lpstr>
      <vt:lpstr>2 Einfache Zahlstrukturen werden zu einfachen Aufgaben</vt:lpstr>
      <vt:lpstr>2 Einfache Zahlstrukturen werden zu einfachen Aufgaben</vt:lpstr>
      <vt:lpstr>3 Aufgabenbeziehungen erkunden: Analogieaufgaben sortieren</vt:lpstr>
      <vt:lpstr>PowerPoint-Präsentation</vt:lpstr>
      <vt:lpstr>PowerPoint-Präsentation</vt:lpstr>
      <vt:lpstr>4 Sortieren mit der Sortiermaschine</vt:lpstr>
      <vt:lpstr>PowerPoint-Präsentation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Zum Umgang mit den Folien</dc:title>
  <dc:creator>Henrik Wiedbusch</dc:creator>
  <cp:lastModifiedBy>Franziska Siebel</cp:lastModifiedBy>
  <cp:revision>249</cp:revision>
  <cp:lastPrinted>2017-05-16T11:48:33Z</cp:lastPrinted>
  <dcterms:created xsi:type="dcterms:W3CDTF">2021-11-25T18:12:40Z</dcterms:created>
  <dcterms:modified xsi:type="dcterms:W3CDTF">2023-03-31T08:53:20Z</dcterms:modified>
</cp:coreProperties>
</file>