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43" r:id="rId1"/>
    <p:sldMasterId id="2147483765" r:id="rId2"/>
  </p:sldMasterIdLst>
  <p:notesMasterIdLst>
    <p:notesMasterId r:id="rId15"/>
  </p:notesMasterIdLst>
  <p:handoutMasterIdLst>
    <p:handoutMasterId r:id="rId16"/>
  </p:handoutMasterIdLst>
  <p:sldIdLst>
    <p:sldId id="2682" r:id="rId3"/>
    <p:sldId id="2684" r:id="rId4"/>
    <p:sldId id="2689" r:id="rId5"/>
    <p:sldId id="2696" r:id="rId6"/>
    <p:sldId id="2698" r:id="rId7"/>
    <p:sldId id="2699" r:id="rId8"/>
    <p:sldId id="2700" r:id="rId9"/>
    <p:sldId id="2691" r:id="rId10"/>
    <p:sldId id="2701" r:id="rId11"/>
    <p:sldId id="2697" r:id="rId12"/>
    <p:sldId id="2693" r:id="rId13"/>
    <p:sldId id="2702" r:id="rId14"/>
  </p:sldIdLst>
  <p:sldSz cx="12192000" cy="6858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521415D9-36F7-43E2-AB2F-B90AF26B5E84}">
      <p14:sectionLst xmlns:p14="http://schemas.microsoft.com/office/powerpoint/2010/main">
        <p14:section name="Hinweise" id="{4A2690E9-2C12-A949-B59B-6B04F8004869}">
          <p14:sldIdLst/>
        </p14:section>
        <p14:section name="Hauptabschnitt" id="{533D3421-6C13-4B52-B2D5-19D29895A86D}">
          <p14:sldIdLst>
            <p14:sldId id="2682"/>
            <p14:sldId id="2684"/>
            <p14:sldId id="2689"/>
            <p14:sldId id="2696"/>
            <p14:sldId id="2698"/>
            <p14:sldId id="2699"/>
            <p14:sldId id="2700"/>
            <p14:sldId id="2691"/>
            <p14:sldId id="2701"/>
            <p14:sldId id="2697"/>
            <p14:sldId id="2693"/>
            <p14:sldId id="2702"/>
          </p14:sldIdLst>
        </p14:section>
      </p14:sectionLst>
    </p:ext>
    <p:ext uri="{EFAFB233-063F-42B5-8137-9DF3F51BA10A}">
      <p15:sldGuideLst xmlns:p15="http://schemas.microsoft.com/office/powerpoint/2012/main">
        <p15:guide id="8" pos="7680" userDrawn="1">
          <p15:clr>
            <a:srgbClr val="A4A3A4"/>
          </p15:clr>
        </p15:guide>
        <p15:guide id="9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 Pancakes" initials="PP" lastIdx="1" clrIdx="0"/>
  <p:cmAuthor id="2" name="Regine Brandtner" initials="RB" lastIdx="2" clrIdx="1"/>
  <p:cmAuthor id="3" name="Franziska Frenzel" initials="FF" lastIdx="2" clrIdx="2">
    <p:extLst>
      <p:ext uri="{19B8F6BF-5375-455C-9EA6-DF929625EA0E}">
        <p15:presenceInfo xmlns:p15="http://schemas.microsoft.com/office/powerpoint/2012/main" userId="Franziska Frenzel" providerId="None"/>
      </p:ext>
    </p:extLst>
  </p:cmAuthor>
  <p:cmAuthor id="4" name="Franziska Siebel" initials="FS" lastIdx="3" clrIdx="3">
    <p:extLst>
      <p:ext uri="{19B8F6BF-5375-455C-9EA6-DF929625EA0E}">
        <p15:presenceInfo xmlns:p15="http://schemas.microsoft.com/office/powerpoint/2012/main" userId="Franziska Siebel" providerId="None"/>
      </p:ext>
    </p:extLst>
  </p:cmAuthor>
  <p:cmAuthor id="5" name="Marlen Retke" initials="MR" lastIdx="3" clrIdx="4">
    <p:extLst>
      <p:ext uri="{19B8F6BF-5375-455C-9EA6-DF929625EA0E}">
        <p15:presenceInfo xmlns:p15="http://schemas.microsoft.com/office/powerpoint/2012/main" userId="S-1-5-21-4094318718-1432767091-3126944697-10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D2D8"/>
    <a:srgbClr val="E1D5B7"/>
    <a:srgbClr val="FDECD3"/>
    <a:srgbClr val="CCDEE1"/>
    <a:srgbClr val="A44168"/>
    <a:srgbClr val="737373"/>
    <a:srgbClr val="F8B44F"/>
    <a:srgbClr val="327A86"/>
    <a:srgbClr val="CDB987"/>
    <a:srgbClr val="E5FF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06" autoAdjust="0"/>
    <p:restoredTop sz="79954" autoAdjust="0"/>
  </p:normalViewPr>
  <p:slideViewPr>
    <p:cSldViewPr snapToGrid="0">
      <p:cViewPr varScale="1">
        <p:scale>
          <a:sx n="78" d="100"/>
          <a:sy n="78" d="100"/>
        </p:scale>
        <p:origin x="96" y="178"/>
      </p:cViewPr>
      <p:guideLst>
        <p:guide pos="76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Calibri Norm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42287-BBCD-194E-8FCC-4BC0753B332B}" type="datetimeFigureOut">
              <a:rPr lang="de-DE" smtClean="0">
                <a:latin typeface="Calibri Normal" charset="0"/>
              </a:rPr>
              <a:pPr/>
              <a:t>17.10.2022</a:t>
            </a:fld>
            <a:endParaRPr lang="de-DE" dirty="0">
              <a:latin typeface="Calibri Normal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Calibri Norm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F6D5D-152F-9C4D-8D9D-F0D4C7E2218B}" type="slidenum">
              <a:rPr lang="de-DE" smtClean="0">
                <a:latin typeface="Calibri Normal" charset="0"/>
              </a:rPr>
              <a:pPr/>
              <a:t>‹Nr.›</a:t>
            </a:fld>
            <a:endParaRPr lang="de-DE" dirty="0">
              <a:latin typeface="Calibri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4026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Calibri Normal" charset="0"/>
              </a:defRPr>
            </a:lvl1pPr>
          </a:lstStyle>
          <a:p>
            <a:fld id="{FAF12454-57A3-5346-8AD1-8A7E704F94A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45403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ortieren_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6">
            <a:extLst>
              <a:ext uri="{FF2B5EF4-FFF2-40B4-BE49-F238E27FC236}">
                <a16:creationId xmlns:a16="http://schemas.microsoft.com/office/drawing/2014/main" id="{EC96F684-E7CD-431F-B034-AF6D2AB5B2BD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62770214"/>
              </p:ext>
            </p:extLst>
          </p:nvPr>
        </p:nvGraphicFramePr>
        <p:xfrm>
          <a:off x="252413" y="323850"/>
          <a:ext cx="11687176" cy="450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43588">
                  <a:extLst>
                    <a:ext uri="{9D8B030D-6E8A-4147-A177-3AD203B41FA5}">
                      <a16:colId xmlns:a16="http://schemas.microsoft.com/office/drawing/2014/main" val="3435841370"/>
                    </a:ext>
                  </a:extLst>
                </a:gridCol>
                <a:gridCol w="5843588">
                  <a:extLst>
                    <a:ext uri="{9D8B030D-6E8A-4147-A177-3AD203B41FA5}">
                      <a16:colId xmlns:a16="http://schemas.microsoft.com/office/drawing/2014/main" val="4007331298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einfache Aufgaben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schwierige Aufgaben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4636206"/>
                  </a:ext>
                </a:extLst>
              </a:tr>
              <a:tr h="4068000">
                <a:tc>
                  <a:txBody>
                    <a:bodyPr/>
                    <a:lstStyle/>
                    <a:p>
                      <a:endParaRPr lang="de-DE" sz="22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2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418775"/>
                  </a:ext>
                </a:extLst>
              </a:tr>
            </a:tbl>
          </a:graphicData>
        </a:graphic>
      </p:graphicFrame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35E87709-8E64-439A-8F14-557EFDC486AA}"/>
              </a:ext>
            </a:extLst>
          </p:cNvPr>
          <p:cNvGrpSpPr/>
          <p:nvPr userDrawn="1"/>
        </p:nvGrpSpPr>
        <p:grpSpPr>
          <a:xfrm>
            <a:off x="0" y="5072712"/>
            <a:ext cx="12192000" cy="1785288"/>
            <a:chOff x="0" y="5072712"/>
            <a:chExt cx="12192000" cy="1785288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85D33F4-025F-4BAB-A60A-1BC705BACEEE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3" name="Gerader Verbinder 2">
              <a:extLst>
                <a:ext uri="{FF2B5EF4-FFF2-40B4-BE49-F238E27FC236}">
                  <a16:creationId xmlns:a16="http://schemas.microsoft.com/office/drawing/2014/main" id="{01C05B2F-2FE8-4CFB-9D2E-F47A676CE49C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4840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ortieren_4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6">
            <a:extLst>
              <a:ext uri="{FF2B5EF4-FFF2-40B4-BE49-F238E27FC236}">
                <a16:creationId xmlns:a16="http://schemas.microsoft.com/office/drawing/2014/main" id="{53D2D878-0F78-4D58-A5ED-EE6C25DC6A27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477186048"/>
              </p:ext>
            </p:extLst>
          </p:nvPr>
        </p:nvGraphicFramePr>
        <p:xfrm>
          <a:off x="252412" y="323850"/>
          <a:ext cx="11687176" cy="450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1794">
                  <a:extLst>
                    <a:ext uri="{9D8B030D-6E8A-4147-A177-3AD203B41FA5}">
                      <a16:colId xmlns:a16="http://schemas.microsoft.com/office/drawing/2014/main" val="3435841370"/>
                    </a:ext>
                  </a:extLst>
                </a:gridCol>
                <a:gridCol w="2921794">
                  <a:extLst>
                    <a:ext uri="{9D8B030D-6E8A-4147-A177-3AD203B41FA5}">
                      <a16:colId xmlns:a16="http://schemas.microsoft.com/office/drawing/2014/main" val="212812097"/>
                    </a:ext>
                  </a:extLst>
                </a:gridCol>
                <a:gridCol w="2921794">
                  <a:extLst>
                    <a:ext uri="{9D8B030D-6E8A-4147-A177-3AD203B41FA5}">
                      <a16:colId xmlns:a16="http://schemas.microsoft.com/office/drawing/2014/main" val="4007331298"/>
                    </a:ext>
                  </a:extLst>
                </a:gridCol>
                <a:gridCol w="2921794">
                  <a:extLst>
                    <a:ext uri="{9D8B030D-6E8A-4147-A177-3AD203B41FA5}">
                      <a16:colId xmlns:a16="http://schemas.microsoft.com/office/drawing/2014/main" val="2696057750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mit 1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mit 10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= 10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mit 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4636206"/>
                  </a:ext>
                </a:extLst>
              </a:tr>
              <a:tr h="4068000"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418775"/>
                  </a:ext>
                </a:extLst>
              </a:tr>
            </a:tbl>
          </a:graphicData>
        </a:graphic>
      </p:graphicFrame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6D6C353-158F-4A0D-A648-BBCA57AF348A}"/>
              </a:ext>
            </a:extLst>
          </p:cNvPr>
          <p:cNvGrpSpPr/>
          <p:nvPr userDrawn="1"/>
        </p:nvGrpSpPr>
        <p:grpSpPr>
          <a:xfrm>
            <a:off x="0" y="5072712"/>
            <a:ext cx="12192000" cy="1785288"/>
            <a:chOff x="0" y="5072712"/>
            <a:chExt cx="12192000" cy="1785288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9186D33-689B-4F31-9B26-59ABAB2D95E3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A4BA6BFB-9C74-4D9D-A856-E05AB7673B3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95711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ortieren_fre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6D6C353-158F-4A0D-A648-BBCA57AF348A}"/>
              </a:ext>
            </a:extLst>
          </p:cNvPr>
          <p:cNvGrpSpPr/>
          <p:nvPr userDrawn="1"/>
        </p:nvGrpSpPr>
        <p:grpSpPr>
          <a:xfrm>
            <a:off x="0" y="4444678"/>
            <a:ext cx="12192000" cy="2413322"/>
            <a:chOff x="0" y="5072712"/>
            <a:chExt cx="12192000" cy="1785288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9186D33-689B-4F31-9B26-59ABAB2D95E3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A4BA6BFB-9C74-4D9D-A856-E05AB7673B3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56782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gaben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9">
            <a:extLst>
              <a:ext uri="{FF2B5EF4-FFF2-40B4-BE49-F238E27FC236}">
                <a16:creationId xmlns:a16="http://schemas.microsoft.com/office/drawing/2014/main" id="{C6D1590C-42D0-4A85-A6E8-459BD1B7C57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2000" y="900114"/>
            <a:ext cx="11688000" cy="5579886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spcBef>
                <a:spcPts val="576"/>
              </a:spcBef>
              <a:defRPr sz="1800"/>
            </a:lvl1pPr>
            <a:lvl2pPr marL="432000" indent="-216000">
              <a:spcBef>
                <a:spcPts val="576"/>
              </a:spcBef>
              <a:buClr>
                <a:schemeClr val="tx2"/>
              </a:buClr>
              <a:defRPr sz="1800"/>
            </a:lvl2pPr>
            <a:lvl3pPr marL="432000" indent="-216000">
              <a:spcBef>
                <a:spcPts val="576"/>
              </a:spcBef>
              <a:buClr>
                <a:schemeClr val="tx2"/>
              </a:buClr>
              <a:defRPr sz="1800"/>
            </a:lvl3pPr>
            <a:lvl4pPr marL="432000" indent="-216000">
              <a:spcBef>
                <a:spcPts val="576"/>
              </a:spcBef>
              <a:buClr>
                <a:schemeClr val="tx2"/>
              </a:buClr>
              <a:defRPr sz="1800"/>
            </a:lvl4pPr>
            <a:lvl5pPr marL="432000" indent="-216000">
              <a:spcBef>
                <a:spcPts val="576"/>
              </a:spcBef>
              <a:buClr>
                <a:schemeClr val="tx2"/>
              </a:buClr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B7AB1D1F-2AA9-49AA-9C3A-4D2E47EA03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2000" y="324000"/>
            <a:ext cx="11688000" cy="396000"/>
          </a:xfrm>
          <a:prstGeom prst="rect">
            <a:avLst/>
          </a:prstGeom>
        </p:spPr>
        <p:txBody>
          <a:bodyPr anchor="t" anchorCtr="0"/>
          <a:lstStyle>
            <a:lvl1pPr defTabSz="630238">
              <a:tabLst>
                <a:tab pos="452438" algn="l"/>
              </a:tabLst>
              <a:defRPr sz="2400">
                <a:latin typeface="Grundschrift" panose="00000500000000000000" pitchFamily="50" charset="0"/>
              </a:defRPr>
            </a:lvl1pPr>
          </a:lstStyle>
          <a:p>
            <a:r>
              <a:rPr lang="de-DE" dirty="0"/>
              <a:t>1	Titelmasterformat durch Klicken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F54352B-491B-4F9D-A75B-09E40B7AD3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7767376" y="1773487"/>
            <a:ext cx="3959850" cy="476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552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gabenstellung_Teamarb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9">
            <a:extLst>
              <a:ext uri="{FF2B5EF4-FFF2-40B4-BE49-F238E27FC236}">
                <a16:creationId xmlns:a16="http://schemas.microsoft.com/office/drawing/2014/main" id="{C6D1590C-42D0-4A85-A6E8-459BD1B7C57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2000" y="900114"/>
            <a:ext cx="11688000" cy="5579886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spcBef>
                <a:spcPts val="576"/>
              </a:spcBef>
              <a:defRPr sz="1800"/>
            </a:lvl1pPr>
            <a:lvl2pPr marL="432000" indent="-216000">
              <a:spcBef>
                <a:spcPts val="576"/>
              </a:spcBef>
              <a:buClr>
                <a:schemeClr val="tx2"/>
              </a:buClr>
              <a:defRPr sz="1800"/>
            </a:lvl2pPr>
            <a:lvl3pPr marL="432000" indent="-216000">
              <a:spcBef>
                <a:spcPts val="576"/>
              </a:spcBef>
              <a:buClr>
                <a:schemeClr val="tx2"/>
              </a:buClr>
              <a:defRPr sz="1800"/>
            </a:lvl3pPr>
            <a:lvl4pPr marL="432000" indent="-216000">
              <a:spcBef>
                <a:spcPts val="576"/>
              </a:spcBef>
              <a:buClr>
                <a:schemeClr val="tx2"/>
              </a:buClr>
              <a:defRPr sz="1800"/>
            </a:lvl4pPr>
            <a:lvl5pPr marL="432000" indent="-216000">
              <a:spcBef>
                <a:spcPts val="576"/>
              </a:spcBef>
              <a:buClr>
                <a:schemeClr val="tx2"/>
              </a:buClr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B7AB1D1F-2AA9-49AA-9C3A-4D2E47EA03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2000" y="324000"/>
            <a:ext cx="11688000" cy="396000"/>
          </a:xfrm>
          <a:prstGeom prst="rect">
            <a:avLst/>
          </a:prstGeom>
        </p:spPr>
        <p:txBody>
          <a:bodyPr anchor="t" anchorCtr="0"/>
          <a:lstStyle>
            <a:lvl1pPr defTabSz="630238">
              <a:tabLst>
                <a:tab pos="452438" algn="l"/>
              </a:tabLst>
              <a:defRPr sz="2400">
                <a:latin typeface="Grundschrift" panose="00000500000000000000" pitchFamily="50" charset="0"/>
              </a:defRPr>
            </a:lvl1pPr>
          </a:lstStyle>
          <a:p>
            <a:r>
              <a:rPr lang="de-DE" dirty="0"/>
              <a:t>1	Titelmasterformat durch Klicken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F54352B-491B-4F9D-A75B-09E40B7AD3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7767376" y="1773487"/>
            <a:ext cx="3959850" cy="476051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F50226F-5BBE-4535-A0A4-6D213BF720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2000" y="1047026"/>
            <a:ext cx="308070" cy="26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00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E50009-1B92-43EC-92E6-CB9C2D8224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4000" y="6622950"/>
            <a:ext cx="11904000" cy="216000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(&lt;Quelle&gt;, &lt;Jahr&gt;), (Bildquelle: &lt;Quelle&gt;, &lt;Jahr&gt;)</a:t>
            </a:r>
          </a:p>
        </p:txBody>
      </p:sp>
      <p:sp>
        <p:nvSpPr>
          <p:cNvPr id="5" name="Inhaltsplatzhalter 9">
            <a:extLst>
              <a:ext uri="{FF2B5EF4-FFF2-40B4-BE49-F238E27FC236}">
                <a16:creationId xmlns:a16="http://schemas.microsoft.com/office/drawing/2014/main" id="{3CE9BE75-B626-4EDF-88C5-E2A1220CC5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2000" y="323849"/>
            <a:ext cx="11688000" cy="6156151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spcBef>
                <a:spcPts val="576"/>
              </a:spcBef>
              <a:defRPr sz="1800"/>
            </a:lvl1pPr>
            <a:lvl2pPr marL="432000" indent="-216000">
              <a:spcBef>
                <a:spcPts val="576"/>
              </a:spcBef>
              <a:buClr>
                <a:schemeClr val="tx2"/>
              </a:buClr>
              <a:defRPr sz="1800"/>
            </a:lvl2pPr>
            <a:lvl3pPr marL="432000" indent="-216000">
              <a:spcBef>
                <a:spcPts val="576"/>
              </a:spcBef>
              <a:buClr>
                <a:schemeClr val="tx2"/>
              </a:buClr>
              <a:defRPr sz="1800"/>
            </a:lvl3pPr>
            <a:lvl4pPr marL="432000" indent="-216000">
              <a:spcBef>
                <a:spcPts val="576"/>
              </a:spcBef>
              <a:buClr>
                <a:schemeClr val="tx2"/>
              </a:buClr>
              <a:defRPr sz="1800"/>
            </a:lvl4pPr>
            <a:lvl5pPr marL="432000" indent="-216000">
              <a:spcBef>
                <a:spcPts val="576"/>
              </a:spcBef>
              <a:buClr>
                <a:schemeClr val="tx2"/>
              </a:buClr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8202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8">
            <a:extLst>
              <a:ext uri="{FF2B5EF4-FFF2-40B4-BE49-F238E27FC236}">
                <a16:creationId xmlns:a16="http://schemas.microsoft.com/office/drawing/2014/main" id="{7DE25287-E380-43AF-81E1-1604FD716F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4000" y="6622950"/>
            <a:ext cx="11904000" cy="216000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(&lt;Quelle&gt;, &lt;Jahr&gt;), (Bildquelle: &lt;Quelle&gt;, &lt;Jahr&gt;)</a:t>
            </a:r>
          </a:p>
        </p:txBody>
      </p:sp>
    </p:spTree>
    <p:extLst>
      <p:ext uri="{BB962C8B-B14F-4D97-AF65-F5344CB8AC3E}">
        <p14:creationId xmlns:p14="http://schemas.microsoft.com/office/powerpoint/2010/main" val="1500312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5B93D92D-02E9-47A3-ADAC-4AE8855F33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7680" y="1567731"/>
            <a:ext cx="7518400" cy="50491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Materialtyp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BE5C2138-466C-4955-9247-476209B59E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7680" y="2307096"/>
            <a:ext cx="7518400" cy="1767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Titel</a:t>
            </a: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5FC671D4-7C5D-4FE3-B5FC-337CE18591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4550905"/>
            <a:ext cx="11347752" cy="3868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Autor*innen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399EDB1B-DA9A-4E50-93D8-0950414556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5" y="5042890"/>
            <a:ext cx="11347752" cy="3868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2581695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306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7FA8522D-0AE8-4959-AA60-6A22BFE2D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324000"/>
            <a:ext cx="11688000" cy="39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1	Titelmasterformat durch Klicken bearbeiten</a:t>
            </a:r>
          </a:p>
        </p:txBody>
      </p:sp>
      <p:sp>
        <p:nvSpPr>
          <p:cNvPr id="14" name="Rectangle 17">
            <a:extLst>
              <a:ext uri="{FF2B5EF4-FFF2-40B4-BE49-F238E27FC236}">
                <a16:creationId xmlns:a16="http://schemas.microsoft.com/office/drawing/2014/main" id="{F8507B4C-A618-42D3-8D77-B3C591413FE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144000"/>
          </a:xfrm>
          <a:prstGeom prst="rect">
            <a:avLst/>
          </a:prstGeom>
          <a:solidFill>
            <a:srgbClr val="327A8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 b="0" i="0" dirty="0">
              <a:latin typeface="Calibri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7" r:id="rId3"/>
    <p:sldLayoutId id="2147483775" r:id="rId4"/>
    <p:sldLayoutId id="2147483778" r:id="rId5"/>
    <p:sldLayoutId id="2147483770" r:id="rId6"/>
    <p:sldLayoutId id="2147483769" r:id="rId7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tabLst>
          <a:tab pos="444500" algn="l"/>
        </a:tabLst>
        <a:defRPr sz="2400" b="1">
          <a:solidFill>
            <a:srgbClr val="327A86"/>
          </a:solidFill>
          <a:latin typeface="Grundschrift" panose="00000500000000000000" pitchFamily="50" charset="0"/>
          <a:ea typeface="+mj-ea"/>
          <a:cs typeface="Calibri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000" indent="-342900" algn="l" rtl="0" eaLnBrk="1" fontAlgn="base" hangingPunct="1">
        <a:lnSpc>
          <a:spcPct val="100000"/>
        </a:lnSpc>
        <a:spcBef>
          <a:spcPts val="576"/>
        </a:spcBef>
        <a:spcAft>
          <a:spcPts val="600"/>
        </a:spcAft>
        <a:buClr>
          <a:srgbClr val="327A86"/>
        </a:buClr>
        <a:buFont typeface="Wingdings" charset="2"/>
        <a:buChar char="§"/>
        <a:defRPr sz="20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737373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9"/>
        </a:buBlip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0"/>
        </a:buBlip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0"/>
        </a:buBlip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0"/>
        </a:buBlip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7">
            <a:extLst>
              <a:ext uri="{FF2B5EF4-FFF2-40B4-BE49-F238E27FC236}">
                <a16:creationId xmlns:a16="http://schemas.microsoft.com/office/drawing/2014/main" id="{F8507B4C-A618-42D3-8D77-B3C591413FE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144000"/>
          </a:xfrm>
          <a:prstGeom prst="rect">
            <a:avLst/>
          </a:prstGeom>
          <a:solidFill>
            <a:srgbClr val="327A8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 b="0" i="0" dirty="0">
              <a:latin typeface="Calibri Normal" charset="0"/>
            </a:endParaRP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E6C0E381-C80C-404D-893B-190C89C1EC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50881"/>
          <a:stretch/>
        </p:blipFill>
        <p:spPr>
          <a:xfrm>
            <a:off x="252000" y="360912"/>
            <a:ext cx="1383125" cy="32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876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67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27A86"/>
          </a:solidFill>
          <a:latin typeface="Calibri"/>
          <a:ea typeface="+mj-ea"/>
          <a:cs typeface="Calibri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000" indent="-342900" algn="l" rtl="0" eaLnBrk="1" fontAlgn="base" hangingPunct="1">
        <a:lnSpc>
          <a:spcPct val="100000"/>
        </a:lnSpc>
        <a:spcBef>
          <a:spcPts val="576"/>
        </a:spcBef>
        <a:spcAft>
          <a:spcPts val="600"/>
        </a:spcAft>
        <a:buClr>
          <a:srgbClr val="327A86"/>
        </a:buClr>
        <a:buFont typeface="Wingdings" charset="2"/>
        <a:buChar char="§"/>
        <a:defRPr sz="20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737373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5"/>
        </a:buBlip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13" Type="http://schemas.openxmlformats.org/officeDocument/2006/relationships/image" Target="../media/image98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12" Type="http://schemas.openxmlformats.org/officeDocument/2006/relationships/image" Target="../media/image97.png"/><Relationship Id="rId17" Type="http://schemas.openxmlformats.org/officeDocument/2006/relationships/image" Target="../media/image102.png"/><Relationship Id="rId2" Type="http://schemas.openxmlformats.org/officeDocument/2006/relationships/image" Target="../media/image87.png"/><Relationship Id="rId16" Type="http://schemas.openxmlformats.org/officeDocument/2006/relationships/image" Target="../media/image10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1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5" Type="http://schemas.openxmlformats.org/officeDocument/2006/relationships/image" Target="../media/image100.pn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png"/><Relationship Id="rId14" Type="http://schemas.openxmlformats.org/officeDocument/2006/relationships/image" Target="../media/image9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13" Type="http://schemas.openxmlformats.org/officeDocument/2006/relationships/image" Target="../media/image114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12" Type="http://schemas.openxmlformats.org/officeDocument/2006/relationships/image" Target="../media/image113.png"/><Relationship Id="rId17" Type="http://schemas.openxmlformats.org/officeDocument/2006/relationships/image" Target="../media/image118.png"/><Relationship Id="rId2" Type="http://schemas.openxmlformats.org/officeDocument/2006/relationships/image" Target="../media/image103.png"/><Relationship Id="rId16" Type="http://schemas.openxmlformats.org/officeDocument/2006/relationships/image" Target="../media/image1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7.png"/><Relationship Id="rId11" Type="http://schemas.openxmlformats.org/officeDocument/2006/relationships/image" Target="../media/image112.png"/><Relationship Id="rId5" Type="http://schemas.openxmlformats.org/officeDocument/2006/relationships/image" Target="../media/image106.png"/><Relationship Id="rId15" Type="http://schemas.openxmlformats.org/officeDocument/2006/relationships/image" Target="../media/image116.png"/><Relationship Id="rId10" Type="http://schemas.openxmlformats.org/officeDocument/2006/relationships/image" Target="../media/image111.png"/><Relationship Id="rId4" Type="http://schemas.openxmlformats.org/officeDocument/2006/relationships/image" Target="../media/image105.png"/><Relationship Id="rId9" Type="http://schemas.openxmlformats.org/officeDocument/2006/relationships/image" Target="../media/image110.png"/><Relationship Id="rId14" Type="http://schemas.openxmlformats.org/officeDocument/2006/relationships/image" Target="../media/image1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fontlibrary.org/en/font/grundschrift" TargetMode="Externa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" Type="http://schemas.openxmlformats.org/officeDocument/2006/relationships/image" Target="../media/image36.png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5.png"/><Relationship Id="rId18" Type="http://schemas.openxmlformats.org/officeDocument/2006/relationships/image" Target="../media/image80.png"/><Relationship Id="rId3" Type="http://schemas.openxmlformats.org/officeDocument/2006/relationships/image" Target="../media/image65.png"/><Relationship Id="rId21" Type="http://schemas.openxmlformats.org/officeDocument/2006/relationships/image" Target="../media/image83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17" Type="http://schemas.openxmlformats.org/officeDocument/2006/relationships/image" Target="../media/image79.png"/><Relationship Id="rId2" Type="http://schemas.openxmlformats.org/officeDocument/2006/relationships/image" Target="../media/image64.png"/><Relationship Id="rId16" Type="http://schemas.openxmlformats.org/officeDocument/2006/relationships/image" Target="../media/image78.png"/><Relationship Id="rId20" Type="http://schemas.openxmlformats.org/officeDocument/2006/relationships/image" Target="../media/image8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24" Type="http://schemas.openxmlformats.org/officeDocument/2006/relationships/image" Target="../media/image86.png"/><Relationship Id="rId5" Type="http://schemas.openxmlformats.org/officeDocument/2006/relationships/image" Target="../media/image67.png"/><Relationship Id="rId15" Type="http://schemas.openxmlformats.org/officeDocument/2006/relationships/image" Target="../media/image77.png"/><Relationship Id="rId23" Type="http://schemas.openxmlformats.org/officeDocument/2006/relationships/image" Target="../media/image85.png"/><Relationship Id="rId10" Type="http://schemas.openxmlformats.org/officeDocument/2006/relationships/image" Target="../media/image72.png"/><Relationship Id="rId19" Type="http://schemas.openxmlformats.org/officeDocument/2006/relationships/image" Target="../media/image81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Relationship Id="rId14" Type="http://schemas.openxmlformats.org/officeDocument/2006/relationships/image" Target="../media/image76.png"/><Relationship Id="rId22" Type="http://schemas.openxmlformats.org/officeDocument/2006/relationships/image" Target="../media/image8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286A0296-B9BF-417F-B4CE-9A949F5079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3" t="23919" r="42023" b="70082"/>
          <a:stretch/>
        </p:blipFill>
        <p:spPr>
          <a:xfrm>
            <a:off x="9083619" y="2217286"/>
            <a:ext cx="1525981" cy="811960"/>
          </a:xfrm>
          <a:prstGeom prst="rect">
            <a:avLst/>
          </a:prstGeom>
          <a:ln w="19050">
            <a:solidFill>
              <a:schemeClr val="bg1">
                <a:lumMod val="95000"/>
              </a:schemeClr>
            </a:solidFill>
          </a:ln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A14F16-5FC6-460F-A50A-D450F46C64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368" y="4550904"/>
            <a:ext cx="11347752" cy="1600514"/>
          </a:xfrm>
        </p:spPr>
        <p:txBody>
          <a:bodyPr/>
          <a:lstStyle/>
          <a:p>
            <a:r>
              <a:rPr lang="nn-NO" dirty="0"/>
              <a:t>Franziska Tilke, Lena Maiß &amp; Karina Höveler </a:t>
            </a:r>
          </a:p>
          <a:p>
            <a:r>
              <a:rPr lang="nn-NO" dirty="0"/>
              <a:t>unter Beratung von Samira Cormann, Lara Marie Graf, Uta Häsel-Weide, Marcus Nührenbörger, Alissa Werner und Inga Wienhues </a:t>
            </a:r>
          </a:p>
          <a:p>
            <a:r>
              <a:rPr lang="nn-NO" dirty="0"/>
              <a:t>September 2022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34C03CB-7207-4E5E-B589-6C8595A372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solidFill>
                  <a:srgbClr val="327A86"/>
                </a:solidFill>
              </a:rPr>
              <a:t>Digitales Unterrichtsmaterial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0C0972A-F073-43EC-8806-88CC10725F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327A86"/>
                </a:solidFill>
              </a:rPr>
              <a:t>4 Einfache Aufgaben der Addition </a:t>
            </a:r>
            <a:br>
              <a:rPr lang="de-DE" dirty="0">
                <a:solidFill>
                  <a:srgbClr val="327A86"/>
                </a:solidFill>
              </a:rPr>
            </a:br>
            <a:r>
              <a:rPr lang="de-DE" dirty="0">
                <a:solidFill>
                  <a:srgbClr val="327A86"/>
                </a:solidFill>
              </a:rPr>
              <a:t>und Subtraktion im Zahlenraum 20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BF9049A-7544-45D3-9966-9A8DE86C83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554" t="14002" r="67491" b="79999"/>
          <a:stretch/>
        </p:blipFill>
        <p:spPr>
          <a:xfrm rot="20700000">
            <a:off x="7223372" y="2275664"/>
            <a:ext cx="1525981" cy="811960"/>
          </a:xfrm>
          <a:prstGeom prst="rect">
            <a:avLst/>
          </a:prstGeom>
          <a:ln w="19050">
            <a:solidFill>
              <a:schemeClr val="bg1">
                <a:lumMod val="95000"/>
              </a:schemeClr>
            </a:solidFill>
          </a:ln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299281C-954A-4F50-AC22-0A4DA601EA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3" t="53815" r="42023" b="40186"/>
          <a:stretch/>
        </p:blipFill>
        <p:spPr>
          <a:xfrm>
            <a:off x="8252791" y="3290646"/>
            <a:ext cx="1525981" cy="811960"/>
          </a:xfrm>
          <a:prstGeom prst="rect">
            <a:avLst/>
          </a:prstGeom>
          <a:ln w="19050">
            <a:solidFill>
              <a:schemeClr val="bg1">
                <a:lumMod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49799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	Aufgaben sortieren und ergänzen</a:t>
            </a:r>
          </a:p>
        </p:txBody>
      </p:sp>
      <p:graphicFrame>
        <p:nvGraphicFramePr>
          <p:cNvPr id="10" name="Inhaltsplatzhalter 5">
            <a:extLst>
              <a:ext uri="{FF2B5EF4-FFF2-40B4-BE49-F238E27FC236}">
                <a16:creationId xmlns:a16="http://schemas.microsoft.com/office/drawing/2014/main" id="{AB53CFED-D14C-4787-85BF-49CE48D100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9723254"/>
              </p:ext>
            </p:extLst>
          </p:nvPr>
        </p:nvGraphicFramePr>
        <p:xfrm>
          <a:off x="252413" y="900113"/>
          <a:ext cx="11687587" cy="59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467">
                  <a:extLst>
                    <a:ext uri="{9D8B030D-6E8A-4147-A177-3AD203B41FA5}">
                      <a16:colId xmlns:a16="http://schemas.microsoft.com/office/drawing/2014/main" val="4206134985"/>
                    </a:ext>
                  </a:extLst>
                </a:gridCol>
                <a:gridCol w="11249120">
                  <a:extLst>
                    <a:ext uri="{9D8B030D-6E8A-4147-A177-3AD203B41FA5}">
                      <a16:colId xmlns:a16="http://schemas.microsoft.com/office/drawing/2014/main" val="18498403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20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</a:txBody>
                  <a:tcPr marL="71748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2000" dirty="0">
                          <a:latin typeface="Grundschrift" panose="00000500000000000000" pitchFamily="50" charset="0"/>
                          <a:ea typeface="Gadugi" panose="020B0502040204020203" pitchFamily="34" charset="0"/>
                          <a:cs typeface="Segoe UI" panose="020B0502040204020203" pitchFamily="34" charset="0"/>
                        </a:rPr>
                        <a:t>Sortiert die Aufgaben. Findet weitere passende Aufgaben!</a:t>
                      </a:r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marL="0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860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263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5DE074E-96E6-4691-B7F1-EE898C775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0155" y="5647254"/>
            <a:ext cx="1164437" cy="542591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8AA286D-168C-46EC-98F5-34FA8AA894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0155" y="5104664"/>
            <a:ext cx="1164437" cy="542591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44329DB-E42D-42E5-96FD-B577F8488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9038" y="5669974"/>
            <a:ext cx="1164437" cy="54259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3FA416E-C1AC-4BF1-A332-3EAC4CED7E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9038" y="5127382"/>
            <a:ext cx="1164437" cy="53649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F24589C-CBEF-470C-BCF2-BB73AA90EA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292" y="5654733"/>
            <a:ext cx="1164437" cy="54259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83073CF2-A7AE-4653-85AF-F814603A2F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293" y="5104664"/>
            <a:ext cx="1164437" cy="54259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9CAEF325-7B9E-424B-AB7E-B8213207A6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5303" y="5662720"/>
            <a:ext cx="1164437" cy="54259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30DB80F-1E8E-4B01-AD2B-C74B8730BA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47921" y="5124334"/>
            <a:ext cx="1164437" cy="54259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F762AB9-658A-405A-901D-F446E6FF0D8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97410" y="5654733"/>
            <a:ext cx="1164437" cy="54259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0993F5C-B597-477F-86BD-1ABEEA96CAF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97410" y="5113321"/>
            <a:ext cx="1164437" cy="54259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2324F9C3-FDF1-41F9-9903-C34D466BD3C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14247" y="5654733"/>
            <a:ext cx="1164437" cy="54259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95666F9-8437-4DC1-898F-7E90F9F1E3E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14247" y="5127383"/>
            <a:ext cx="1164437" cy="536494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B2B010D4-5BA8-4C39-BC3D-605ABABFCA7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31084" y="5127383"/>
            <a:ext cx="1164437" cy="542591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F0E7238D-BC4A-40BC-A048-546CBDEA5EA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00603" y="5662721"/>
            <a:ext cx="1225402" cy="542591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C51C82AC-1E08-43E1-A404-31CB36D6750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171271" y="5647254"/>
            <a:ext cx="1164437" cy="542591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19CD25D8-91D0-4D6C-905C-2CDFFEA6B2D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171272" y="5104663"/>
            <a:ext cx="1164437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684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rafik 35">
            <a:extLst>
              <a:ext uri="{FF2B5EF4-FFF2-40B4-BE49-F238E27FC236}">
                <a16:creationId xmlns:a16="http://schemas.microsoft.com/office/drawing/2014/main" id="{9E063B4D-D66C-4B24-ADB9-0C64AD998B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0155" y="5647254"/>
            <a:ext cx="1164437" cy="542591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40F598EC-5A83-4A06-9A69-DD47B641F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0155" y="5107712"/>
            <a:ext cx="1164437" cy="536494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8F3E1406-F734-4BD0-95CA-7AE4205225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9038" y="5669974"/>
            <a:ext cx="1164437" cy="542591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57E602D1-DC81-4F90-8BC3-36B30B5F34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9038" y="5140728"/>
            <a:ext cx="1164437" cy="509802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2E8E553D-9165-44AB-A20C-BE7A7154B1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292" y="5656146"/>
            <a:ext cx="1164437" cy="539765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5F5700FE-A418-4316-9CFF-B35FEC83BD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293" y="5104664"/>
            <a:ext cx="1164437" cy="542591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0C5B841A-EAE2-43E1-B7BE-1C1A2F8809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5303" y="5676217"/>
            <a:ext cx="1164437" cy="515596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5B697AC5-D725-4982-8766-BB2E273E473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47921" y="5127382"/>
            <a:ext cx="1164437" cy="536494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A65D657E-3189-4ADA-B790-E05CE460B0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97410" y="5657781"/>
            <a:ext cx="1164437" cy="536494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9B3EE6EC-2B20-405F-88B9-9931DD992A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97410" y="5113321"/>
            <a:ext cx="1164437" cy="542591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0C58515C-E86A-4050-B3F8-56F674520B4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14247" y="5657781"/>
            <a:ext cx="1164437" cy="536494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D202C3B2-CF4E-44CB-B4C8-88958FF75D2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20789" y="5127383"/>
            <a:ext cx="1151352" cy="536494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8CABFA7B-F12F-47CF-B805-E85F2843DB8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831084" y="5127383"/>
            <a:ext cx="1164437" cy="542591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79D1A530-D8BE-43A1-8BDD-537F50F64CE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00603" y="5665769"/>
            <a:ext cx="1225402" cy="536494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DC8399BA-CF58-42CA-BF78-FB5577AB14E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171271" y="5663648"/>
            <a:ext cx="1164437" cy="509802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3DD856E9-E6F2-4BFB-B393-64DB83DC367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171272" y="5104663"/>
            <a:ext cx="1164437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24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el 2">
            <a:extLst>
              <a:ext uri="{FF2B5EF4-FFF2-40B4-BE49-F238E27FC236}">
                <a16:creationId xmlns:a16="http://schemas.microsoft.com/office/drawing/2014/main" id="{2665E5B5-6BA2-43FB-8B4F-5FD14B1DC439}"/>
              </a:ext>
            </a:extLst>
          </p:cNvPr>
          <p:cNvSpPr txBox="1">
            <a:spLocks/>
          </p:cNvSpPr>
          <p:nvPr/>
        </p:nvSpPr>
        <p:spPr>
          <a:xfrm>
            <a:off x="7716569" y="1162786"/>
            <a:ext cx="3987751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Konzeption</a:t>
            </a:r>
          </a:p>
        </p:txBody>
      </p:sp>
      <p:sp>
        <p:nvSpPr>
          <p:cNvPr id="19" name="Inhaltsplatzhalter 3">
            <a:extLst>
              <a:ext uri="{FF2B5EF4-FFF2-40B4-BE49-F238E27FC236}">
                <a16:creationId xmlns:a16="http://schemas.microsoft.com/office/drawing/2014/main" id="{7F53B45A-FB71-410D-9035-7C2BAB7C4612}"/>
              </a:ext>
            </a:extLst>
          </p:cNvPr>
          <p:cNvSpPr txBox="1">
            <a:spLocks/>
          </p:cNvSpPr>
          <p:nvPr/>
        </p:nvSpPr>
        <p:spPr>
          <a:xfrm>
            <a:off x="7716569" y="1738787"/>
            <a:ext cx="3987751" cy="181588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800" dirty="0"/>
              <a:t>Franziska </a:t>
            </a:r>
            <a:r>
              <a:rPr lang="de-DE" sz="1800" dirty="0" err="1"/>
              <a:t>Tilke</a:t>
            </a:r>
            <a:r>
              <a:rPr lang="de-DE" sz="1800" dirty="0"/>
              <a:t>, Lena Maiß &amp; </a:t>
            </a:r>
            <a:br>
              <a:rPr lang="de-DE" sz="1800" dirty="0"/>
            </a:br>
            <a:r>
              <a:rPr lang="de-DE" sz="1800" dirty="0"/>
              <a:t>Karina Höveler </a:t>
            </a:r>
          </a:p>
          <a:p>
            <a:pPr marL="0" indent="0">
              <a:buNone/>
            </a:pPr>
            <a:r>
              <a:rPr lang="de-DE" sz="1800" dirty="0"/>
              <a:t>unter Beratung von Samira </a:t>
            </a:r>
            <a:r>
              <a:rPr lang="de-DE" sz="1800" dirty="0" err="1"/>
              <a:t>Cormann</a:t>
            </a:r>
            <a:r>
              <a:rPr lang="de-DE" sz="1800" dirty="0"/>
              <a:t>, </a:t>
            </a:r>
            <a:br>
              <a:rPr lang="de-DE" sz="1800" dirty="0"/>
            </a:br>
            <a:r>
              <a:rPr lang="de-DE" sz="1800" dirty="0"/>
              <a:t>Lara Marie Graf, Uta </a:t>
            </a:r>
            <a:r>
              <a:rPr lang="de-DE" sz="1800" dirty="0" err="1"/>
              <a:t>Häsel</a:t>
            </a:r>
            <a:r>
              <a:rPr lang="de-DE" sz="1800" dirty="0"/>
              <a:t>-Weide, </a:t>
            </a:r>
            <a:br>
              <a:rPr lang="de-DE" sz="1800" dirty="0"/>
            </a:br>
            <a:r>
              <a:rPr lang="de-DE" sz="1800" dirty="0"/>
              <a:t>Marcus </a:t>
            </a:r>
            <a:r>
              <a:rPr lang="de-DE" sz="1800" dirty="0" err="1"/>
              <a:t>Nührenbörger</a:t>
            </a:r>
            <a:r>
              <a:rPr lang="de-DE" sz="1800" dirty="0"/>
              <a:t>, Alissa Werner und Inga </a:t>
            </a:r>
            <a:r>
              <a:rPr lang="de-DE" sz="1800" dirty="0" err="1"/>
              <a:t>Wienhues</a:t>
            </a:r>
            <a:r>
              <a:rPr lang="de-DE" sz="1800" dirty="0"/>
              <a:t> </a:t>
            </a:r>
          </a:p>
        </p:txBody>
      </p:sp>
      <p:sp>
        <p:nvSpPr>
          <p:cNvPr id="24" name="Inhaltsplatzhalter 3">
            <a:extLst>
              <a:ext uri="{FF2B5EF4-FFF2-40B4-BE49-F238E27FC236}">
                <a16:creationId xmlns:a16="http://schemas.microsoft.com/office/drawing/2014/main" id="{914ABB5B-CEED-4246-AA5C-228D2BA17110}"/>
              </a:ext>
            </a:extLst>
          </p:cNvPr>
          <p:cNvSpPr txBox="1">
            <a:spLocks/>
          </p:cNvSpPr>
          <p:nvPr/>
        </p:nvSpPr>
        <p:spPr>
          <a:xfrm>
            <a:off x="487680" y="1738787"/>
            <a:ext cx="6457130" cy="1622276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800" dirty="0">
                <a:ea typeface="MS Gothic" panose="020B0609070205080204" pitchFamily="49" charset="-128"/>
              </a:rPr>
              <a:t>Dieses Material wurde für das Projekt Mathematik aufholen nach Corona aufbereitet und wird auch im Projekt </a:t>
            </a:r>
            <a:r>
              <a:rPr lang="de-DE" sz="1800" dirty="0" err="1">
                <a:ea typeface="MS Gothic" panose="020B0609070205080204" pitchFamily="49" charset="-128"/>
              </a:rPr>
              <a:t>QuaMath</a:t>
            </a:r>
            <a:r>
              <a:rPr lang="de-DE" sz="1800" dirty="0">
                <a:ea typeface="MS Gothic" panose="020B0609070205080204" pitchFamily="49" charset="-128"/>
              </a:rPr>
              <a:t> weiter genutzt (beide Projekte gemeinsam von den Ländern finanziert).</a:t>
            </a:r>
            <a:endParaRPr lang="de-DE" sz="1800" kern="0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E34334CE-BCB4-4849-90B3-B1CE074F199A}"/>
              </a:ext>
            </a:extLst>
          </p:cNvPr>
          <p:cNvSpPr txBox="1">
            <a:spLocks/>
          </p:cNvSpPr>
          <p:nvPr/>
        </p:nvSpPr>
        <p:spPr>
          <a:xfrm>
            <a:off x="487680" y="5595155"/>
            <a:ext cx="9478123" cy="881382"/>
          </a:xfrm>
          <a:prstGeom prst="rect">
            <a:avLst/>
          </a:prstGeom>
        </p:spPr>
        <p:txBody>
          <a:bodyPr lIns="0" tIns="0" rIns="0" bIns="0" anchor="b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br>
              <a:rPr lang="de-DE" sz="1600" kern="0" dirty="0"/>
            </a:br>
            <a:r>
              <a:rPr lang="de-DE" sz="1600" kern="0" dirty="0"/>
              <a:t>Lizenz: Creative Commons – </a:t>
            </a:r>
            <a:r>
              <a:rPr lang="de-DE" sz="1600" kern="0" dirty="0">
                <a:ea typeface="MS Gothic" panose="020B0609070205080204" pitchFamily="49" charset="-128"/>
              </a:rPr>
              <a:t>Weitergabe unter gleichen Bedingungen</a:t>
            </a:r>
            <a:r>
              <a:rPr lang="de-DE" sz="1600" kern="0" dirty="0"/>
              <a:t> (CC-SA) </a:t>
            </a:r>
            <a:br>
              <a:rPr lang="de-DE" sz="1600" kern="0" dirty="0"/>
            </a:br>
            <a:r>
              <a:rPr lang="de-DE" sz="1600" dirty="0"/>
              <a:t>Karina Höveler, Marcus Nührenbörger &amp; Uta Häsel-Weide</a:t>
            </a:r>
            <a:r>
              <a:rPr lang="de-DE" sz="1600" kern="0" dirty="0"/>
              <a:t>, Deutsches Zentrum für Lehrkräftebildung Mathematik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8DCFBD8D-67DA-49A6-B898-800F8F7731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2581" y="6033987"/>
            <a:ext cx="1261738" cy="442550"/>
          </a:xfrm>
          <a:prstGeom prst="rect">
            <a:avLst/>
          </a:prstGeom>
        </p:spPr>
      </p:pic>
      <p:sp>
        <p:nvSpPr>
          <p:cNvPr id="20" name="Titel 2">
            <a:extLst>
              <a:ext uri="{FF2B5EF4-FFF2-40B4-BE49-F238E27FC236}">
                <a16:creationId xmlns:a16="http://schemas.microsoft.com/office/drawing/2014/main" id="{16001782-667C-430F-83B7-7ED31F121EDD}"/>
              </a:ext>
            </a:extLst>
          </p:cNvPr>
          <p:cNvSpPr txBox="1">
            <a:spLocks/>
          </p:cNvSpPr>
          <p:nvPr/>
        </p:nvSpPr>
        <p:spPr>
          <a:xfrm>
            <a:off x="487680" y="1162786"/>
            <a:ext cx="3752065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Projektherkunft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B7C6D741-9B45-4F1B-AA02-81CCA965B387}"/>
              </a:ext>
            </a:extLst>
          </p:cNvPr>
          <p:cNvSpPr txBox="1">
            <a:spLocks/>
          </p:cNvSpPr>
          <p:nvPr/>
        </p:nvSpPr>
        <p:spPr>
          <a:xfrm>
            <a:off x="487680" y="2847779"/>
            <a:ext cx="6850667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Nutzung</a:t>
            </a: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2B29EFE0-61E0-457B-9B84-731BB5F2CAA2}"/>
              </a:ext>
            </a:extLst>
          </p:cNvPr>
          <p:cNvSpPr txBox="1">
            <a:spLocks/>
          </p:cNvSpPr>
          <p:nvPr/>
        </p:nvSpPr>
        <p:spPr>
          <a:xfrm>
            <a:off x="7716568" y="4432385"/>
            <a:ext cx="3987751" cy="855837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de-DE" sz="1800" dirty="0">
                <a:solidFill>
                  <a:schemeClr val="dk1"/>
                </a:solidFill>
              </a:rPr>
              <a:t>Weitere Materialien sind online unter maco.dzlm.de verfügbar.</a:t>
            </a:r>
            <a:endParaRPr lang="de-DE" sz="1800" dirty="0"/>
          </a:p>
        </p:txBody>
      </p:sp>
      <p:sp>
        <p:nvSpPr>
          <p:cNvPr id="17" name="Titel 2">
            <a:extLst>
              <a:ext uri="{FF2B5EF4-FFF2-40B4-BE49-F238E27FC236}">
                <a16:creationId xmlns:a16="http://schemas.microsoft.com/office/drawing/2014/main" id="{953AC1F8-E9DD-4C1F-9F4F-63EFB62EDAA0}"/>
              </a:ext>
            </a:extLst>
          </p:cNvPr>
          <p:cNvSpPr txBox="1">
            <a:spLocks/>
          </p:cNvSpPr>
          <p:nvPr/>
        </p:nvSpPr>
        <p:spPr>
          <a:xfrm>
            <a:off x="7716569" y="3861601"/>
            <a:ext cx="3987751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Hinweis zu verwandtem Material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B33DE915-9BF7-4B90-A9CC-7BC1FD2D7461}"/>
              </a:ext>
            </a:extLst>
          </p:cNvPr>
          <p:cNvSpPr txBox="1">
            <a:spLocks/>
          </p:cNvSpPr>
          <p:nvPr/>
        </p:nvSpPr>
        <p:spPr>
          <a:xfrm>
            <a:off x="487681" y="3429000"/>
            <a:ext cx="6457130" cy="1622276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800" dirty="0"/>
              <a:t>In diesem Material wird eine für die Ziffernschreibweise in der Primarstufe optimierte Schrift genutzt: Christian </a:t>
            </a:r>
            <a:r>
              <a:rPr lang="de-DE" sz="1800" dirty="0" err="1"/>
              <a:t>Urff</a:t>
            </a:r>
            <a:r>
              <a:rPr lang="de-DE" sz="1800" dirty="0"/>
              <a:t>, Grundschrift, </a:t>
            </a:r>
            <a:r>
              <a:rPr lang="de-DE" sz="1800" u="sng" dirty="0">
                <a:hlinkClick r:id="rId5"/>
              </a:rPr>
              <a:t>CC BY 3.0</a:t>
            </a:r>
            <a:r>
              <a:rPr lang="de-DE" sz="1800" dirty="0"/>
              <a:t>, verfügbar unter </a:t>
            </a:r>
            <a:r>
              <a:rPr lang="de-DE" sz="1800" u="sng" dirty="0">
                <a:hlinkClick r:id="rId6"/>
              </a:rPr>
              <a:t>fontlibrary.org/en/</a:t>
            </a:r>
            <a:r>
              <a:rPr lang="de-DE" sz="1800" u="sng" dirty="0" err="1">
                <a:hlinkClick r:id="rId6"/>
              </a:rPr>
              <a:t>font</a:t>
            </a:r>
            <a:r>
              <a:rPr lang="de-DE" sz="1800" u="sng" dirty="0">
                <a:hlinkClick r:id="rId6"/>
              </a:rPr>
              <a:t>/</a:t>
            </a:r>
            <a:r>
              <a:rPr lang="de-DE" sz="1800" u="sng" dirty="0" err="1">
                <a:hlinkClick r:id="rId6"/>
              </a:rPr>
              <a:t>grundschrift</a:t>
            </a:r>
            <a:r>
              <a:rPr lang="de-DE" sz="1800" dirty="0"/>
              <a:t>. Wenn nicht auf Ihrem Computer installiert, werden betreffende Textstellen automatisch von Ihrem Bearbeitungsprogramm durch eine andere Schrift ersetzt.</a:t>
            </a:r>
          </a:p>
        </p:txBody>
      </p:sp>
    </p:spTree>
    <p:extLst>
      <p:ext uri="{BB962C8B-B14F-4D97-AF65-F5344CB8AC3E}">
        <p14:creationId xmlns:p14="http://schemas.microsoft.com/office/powerpoint/2010/main" val="3164228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	Einfache und schwierige Aufgaben sortieren</a:t>
            </a:r>
          </a:p>
        </p:txBody>
      </p:sp>
      <p:graphicFrame>
        <p:nvGraphicFramePr>
          <p:cNvPr id="10" name="Inhaltsplatzhalter 5">
            <a:extLst>
              <a:ext uri="{FF2B5EF4-FFF2-40B4-BE49-F238E27FC236}">
                <a16:creationId xmlns:a16="http://schemas.microsoft.com/office/drawing/2014/main" id="{AB53CFED-D14C-4787-85BF-49CE48D100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5625868"/>
              </p:ext>
            </p:extLst>
          </p:nvPr>
        </p:nvGraphicFramePr>
        <p:xfrm>
          <a:off x="252413" y="900113"/>
          <a:ext cx="11687587" cy="59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467">
                  <a:extLst>
                    <a:ext uri="{9D8B030D-6E8A-4147-A177-3AD203B41FA5}">
                      <a16:colId xmlns:a16="http://schemas.microsoft.com/office/drawing/2014/main" val="4206134985"/>
                    </a:ext>
                  </a:extLst>
                </a:gridCol>
                <a:gridCol w="11249120">
                  <a:extLst>
                    <a:ext uri="{9D8B030D-6E8A-4147-A177-3AD203B41FA5}">
                      <a16:colId xmlns:a16="http://schemas.microsoft.com/office/drawing/2014/main" val="18498403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20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</a:txBody>
                  <a:tcPr marL="71748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2000" dirty="0">
                          <a:latin typeface="Grundschrift" panose="00000500000000000000" pitchFamily="50" charset="0"/>
                          <a:ea typeface="Gadugi" panose="020B0502040204020203" pitchFamily="34" charset="0"/>
                          <a:cs typeface="Segoe UI" panose="020B0502040204020203" pitchFamily="34" charset="0"/>
                        </a:rPr>
                        <a:t>Sortiere die Aufgaben.</a:t>
                      </a:r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marL="0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860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1397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C82B0D2-A9AB-4A44-AE28-EA02E0373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782" y="5401008"/>
            <a:ext cx="1164437" cy="53649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6714D4A-8B1C-4413-9DE8-0BC4F9944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782" y="6074568"/>
            <a:ext cx="1164437" cy="54259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083172E-2DCD-4A2C-8DC5-1FBF7771DC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743" y="5394911"/>
            <a:ext cx="1164437" cy="54259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72CD825-30FE-414C-B976-7FDD4914B2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742" y="6080665"/>
            <a:ext cx="1164437" cy="53649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FDBF752D-2B6D-4C69-B427-14E15E49E5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6062" y="5394910"/>
            <a:ext cx="1164437" cy="54259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DE96ABB-2607-498E-B46D-C1C5EC10BE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4286" y="6082188"/>
            <a:ext cx="1164437" cy="54259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F4B0E3D-1EA8-410B-B172-9C256CD701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85195" y="5401007"/>
            <a:ext cx="1164437" cy="53649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7119EFA-775F-471D-B30B-7BC9CB36D7D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85194" y="6082188"/>
            <a:ext cx="1164437" cy="54259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E3B5FBB6-DF2A-412B-93A6-3DF153C69F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27821" y="5394910"/>
            <a:ext cx="1164437" cy="54259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3D001FE-8C8B-4CD3-B3F5-807BE4B18EA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73276" y="6074567"/>
            <a:ext cx="1164437" cy="536494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AD09C6A6-657D-40FD-BD7F-B7B14774D9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73277" y="5394910"/>
            <a:ext cx="1164437" cy="542591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53D6F09-8B80-4A85-97C9-576EE8FE5A8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41052" y="6074567"/>
            <a:ext cx="1164437" cy="542591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845938A7-70D5-4C47-AFBB-D367BA801B0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41763" y="5401007"/>
            <a:ext cx="1164437" cy="536494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C6B4AA29-CFA6-4BA8-8D4E-D8C135153C6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27013" y="6082188"/>
            <a:ext cx="1164437" cy="542591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5BCF182A-9CCD-4C6F-BDEF-9BCE7C06BF8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527014" y="5394910"/>
            <a:ext cx="1164437" cy="542591"/>
          </a:xfrm>
          <a:prstGeom prst="rect">
            <a:avLst/>
          </a:prstGeom>
        </p:spPr>
      </p:pic>
      <p:pic>
        <p:nvPicPr>
          <p:cNvPr id="79" name="Grafik 78">
            <a:extLst>
              <a:ext uri="{FF2B5EF4-FFF2-40B4-BE49-F238E27FC236}">
                <a16:creationId xmlns:a16="http://schemas.microsoft.com/office/drawing/2014/main" id="{2573A75D-097C-45C1-9E72-CA3C16CC8A7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500549" y="5394910"/>
            <a:ext cx="1164437" cy="542591"/>
          </a:xfrm>
          <a:prstGeom prst="rect">
            <a:avLst/>
          </a:prstGeom>
        </p:spPr>
      </p:pic>
      <p:pic>
        <p:nvPicPr>
          <p:cNvPr id="80" name="Grafik 79">
            <a:extLst>
              <a:ext uri="{FF2B5EF4-FFF2-40B4-BE49-F238E27FC236}">
                <a16:creationId xmlns:a16="http://schemas.microsoft.com/office/drawing/2014/main" id="{D9189AAE-3A54-4713-AB54-6A3D7526359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500549" y="6074568"/>
            <a:ext cx="1164437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37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4368563-FE71-4A20-BC5E-A4322F768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5253" y="5401008"/>
            <a:ext cx="1164437" cy="53649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D2B95A8-71C5-4B70-AC36-653401BD5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2311" y="6080664"/>
            <a:ext cx="1164437" cy="54259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7BFCB2A-C9C7-4D83-B2E3-BF72F87466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2313" y="5401008"/>
            <a:ext cx="1164437" cy="53649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2225915-6DA8-437C-9DCD-411A189C0F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6665" y="6080664"/>
            <a:ext cx="1164437" cy="54259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40C0CB7-39EF-4F94-9B2C-A2424B6D54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6665" y="5401008"/>
            <a:ext cx="1164437" cy="53649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52888DDB-1759-4BDD-B002-89EED8CD1D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8077" y="6080664"/>
            <a:ext cx="1164437" cy="54259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B908552-EBD0-4928-8B64-B360BB94F6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8077" y="5401008"/>
            <a:ext cx="1164437" cy="53649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86416B7E-944F-46F3-9674-B3C29C1F3EE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0900" y="6080665"/>
            <a:ext cx="1164437" cy="54259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B7EB310F-3054-421A-ACD1-5B86B1DDCB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20901" y="5407105"/>
            <a:ext cx="1164437" cy="536494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35B130BA-3A12-473E-BDE4-17F281A81B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49488" y="6080665"/>
            <a:ext cx="1164437" cy="542591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31E23673-3998-445A-A426-C5D35068041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49489" y="5401008"/>
            <a:ext cx="1164437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652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rafik 55">
            <a:extLst>
              <a:ext uri="{FF2B5EF4-FFF2-40B4-BE49-F238E27FC236}">
                <a16:creationId xmlns:a16="http://schemas.microsoft.com/office/drawing/2014/main" id="{AE5DAA72-41A1-48B0-958D-FD1014672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304" y="6065421"/>
            <a:ext cx="1164437" cy="542591"/>
          </a:xfrm>
          <a:prstGeom prst="rect">
            <a:avLst/>
          </a:prstGeom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C4A6307E-0DCE-49ED-97A1-95840893AE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305" y="5394910"/>
            <a:ext cx="1164437" cy="542591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90550E60-37EB-46D4-ABEE-B9EED7E7BD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892" y="6071518"/>
            <a:ext cx="1164437" cy="536494"/>
          </a:xfrm>
          <a:prstGeom prst="rect">
            <a:avLst/>
          </a:prstGeom>
        </p:spPr>
      </p:pic>
      <p:pic>
        <p:nvPicPr>
          <p:cNvPr id="59" name="Grafik 58">
            <a:extLst>
              <a:ext uri="{FF2B5EF4-FFF2-40B4-BE49-F238E27FC236}">
                <a16:creationId xmlns:a16="http://schemas.microsoft.com/office/drawing/2014/main" id="{85570AB9-2247-4D62-ACCC-8CAD62A2FF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5892" y="5394911"/>
            <a:ext cx="1164437" cy="542591"/>
          </a:xfrm>
          <a:prstGeom prst="rect">
            <a:avLst/>
          </a:prstGeom>
        </p:spPr>
      </p:pic>
      <p:pic>
        <p:nvPicPr>
          <p:cNvPr id="60" name="Grafik 59">
            <a:extLst>
              <a:ext uri="{FF2B5EF4-FFF2-40B4-BE49-F238E27FC236}">
                <a16:creationId xmlns:a16="http://schemas.microsoft.com/office/drawing/2014/main" id="{A33F2209-B472-4189-9BE6-6902B56A9D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0258" y="6078653"/>
            <a:ext cx="1164437" cy="542591"/>
          </a:xfrm>
          <a:prstGeom prst="rect">
            <a:avLst/>
          </a:prstGeom>
        </p:spPr>
      </p:pic>
      <p:pic>
        <p:nvPicPr>
          <p:cNvPr id="61" name="Grafik 60">
            <a:extLst>
              <a:ext uri="{FF2B5EF4-FFF2-40B4-BE49-F238E27FC236}">
                <a16:creationId xmlns:a16="http://schemas.microsoft.com/office/drawing/2014/main" id="{83A0D5D0-1CE6-461E-B5F0-E92E0049B0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60259" y="5401008"/>
            <a:ext cx="1164437" cy="536494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AF69012F-0F56-406E-B3B6-57483604E2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33262" y="6078653"/>
            <a:ext cx="1164437" cy="542591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1DE0811C-1120-4F9B-BF1B-FAB7C36701B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33262" y="5401008"/>
            <a:ext cx="1164437" cy="536494"/>
          </a:xfrm>
          <a:prstGeom prst="rect">
            <a:avLst/>
          </a:prstGeom>
        </p:spPr>
      </p:pic>
      <p:pic>
        <p:nvPicPr>
          <p:cNvPr id="66" name="Grafik 65">
            <a:extLst>
              <a:ext uri="{FF2B5EF4-FFF2-40B4-BE49-F238E27FC236}">
                <a16:creationId xmlns:a16="http://schemas.microsoft.com/office/drawing/2014/main" id="{E6B83FB0-03F0-4987-9121-1A3B7482983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06265" y="6071518"/>
            <a:ext cx="1164437" cy="542591"/>
          </a:xfrm>
          <a:prstGeom prst="rect">
            <a:avLst/>
          </a:prstGeom>
        </p:spPr>
      </p:pic>
      <p:pic>
        <p:nvPicPr>
          <p:cNvPr id="67" name="Grafik 66">
            <a:extLst>
              <a:ext uri="{FF2B5EF4-FFF2-40B4-BE49-F238E27FC236}">
                <a16:creationId xmlns:a16="http://schemas.microsoft.com/office/drawing/2014/main" id="{A5A57262-243F-4D03-A8DB-39C388E520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06265" y="5401008"/>
            <a:ext cx="1164437" cy="536494"/>
          </a:xfrm>
          <a:prstGeom prst="rect">
            <a:avLst/>
          </a:prstGeom>
        </p:spPr>
      </p:pic>
      <p:pic>
        <p:nvPicPr>
          <p:cNvPr id="68" name="Grafik 67">
            <a:extLst>
              <a:ext uri="{FF2B5EF4-FFF2-40B4-BE49-F238E27FC236}">
                <a16:creationId xmlns:a16="http://schemas.microsoft.com/office/drawing/2014/main" id="{0D0371BC-7756-49B0-8DBD-571F8BC33D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79267" y="6071519"/>
            <a:ext cx="1164437" cy="542591"/>
          </a:xfrm>
          <a:prstGeom prst="rect">
            <a:avLst/>
          </a:prstGeom>
        </p:spPr>
      </p:pic>
      <p:pic>
        <p:nvPicPr>
          <p:cNvPr id="69" name="Grafik 68">
            <a:extLst>
              <a:ext uri="{FF2B5EF4-FFF2-40B4-BE49-F238E27FC236}">
                <a16:creationId xmlns:a16="http://schemas.microsoft.com/office/drawing/2014/main" id="{210363BE-228F-434D-B3B7-14D9D88D98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79268" y="5401008"/>
            <a:ext cx="1164437" cy="542591"/>
          </a:xfrm>
          <a:prstGeom prst="rect">
            <a:avLst/>
          </a:prstGeom>
        </p:spPr>
      </p:pic>
      <p:pic>
        <p:nvPicPr>
          <p:cNvPr id="70" name="Grafik 69">
            <a:extLst>
              <a:ext uri="{FF2B5EF4-FFF2-40B4-BE49-F238E27FC236}">
                <a16:creationId xmlns:a16="http://schemas.microsoft.com/office/drawing/2014/main" id="{B8A46BDD-45AB-4F0E-93DD-52518A7DF4F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23684" y="6077616"/>
            <a:ext cx="1164437" cy="536494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79276074-ACF9-4F83-BA46-C991C452122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523684" y="5401008"/>
            <a:ext cx="1164437" cy="542591"/>
          </a:xfrm>
          <a:prstGeom prst="rect">
            <a:avLst/>
          </a:prstGeom>
        </p:spPr>
      </p:pic>
      <p:pic>
        <p:nvPicPr>
          <p:cNvPr id="72" name="Grafik 71">
            <a:extLst>
              <a:ext uri="{FF2B5EF4-FFF2-40B4-BE49-F238E27FC236}">
                <a16:creationId xmlns:a16="http://schemas.microsoft.com/office/drawing/2014/main" id="{90ADAA9D-6448-4760-8133-5124778D7FF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52271" y="6074568"/>
            <a:ext cx="1164437" cy="542591"/>
          </a:xfrm>
          <a:prstGeom prst="rect">
            <a:avLst/>
          </a:prstGeom>
        </p:spPr>
      </p:pic>
      <p:pic>
        <p:nvPicPr>
          <p:cNvPr id="73" name="Grafik 72">
            <a:extLst>
              <a:ext uri="{FF2B5EF4-FFF2-40B4-BE49-F238E27FC236}">
                <a16:creationId xmlns:a16="http://schemas.microsoft.com/office/drawing/2014/main" id="{B6D368F2-03F3-4ACD-AF43-0C4CBF0467D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852271" y="5401008"/>
            <a:ext cx="1164437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821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>
            <a:extLst>
              <a:ext uri="{FF2B5EF4-FFF2-40B4-BE49-F238E27FC236}">
                <a16:creationId xmlns:a16="http://schemas.microsoft.com/office/drawing/2014/main" id="{57A4B4D0-2B75-495F-BAC0-2B50FD5FD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6963" y="6089832"/>
            <a:ext cx="1164437" cy="536494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5F4E6E0D-29BC-45E0-B953-10AFAE010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6963" y="5397957"/>
            <a:ext cx="1164437" cy="542591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9C9BB506-7F66-467A-9EEA-E68C590C53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7028" y="6074568"/>
            <a:ext cx="1164437" cy="536494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800613A7-A795-4C9B-99FD-7A60C7805F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1083" y="5397958"/>
            <a:ext cx="1164437" cy="542591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46983B18-C9A7-46CD-836F-DA0CF742F0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6611" y="5397957"/>
            <a:ext cx="1164437" cy="536494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FFCF982C-0BC3-439D-9517-A216605BDA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1435" y="5397959"/>
            <a:ext cx="1164437" cy="54259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8CDBF229-F3EF-4000-B6F7-3F6DD39FDC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61435" y="6080665"/>
            <a:ext cx="1164437" cy="536494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E9CB36E1-9397-489C-9DCB-2DA56304FB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9357" y="6074568"/>
            <a:ext cx="1164437" cy="542591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395E5863-476E-407B-B47B-9634963FCA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31787" y="5397957"/>
            <a:ext cx="1194920" cy="536494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399FF315-AB32-422E-B0A3-6F059B89B7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26259" y="5397959"/>
            <a:ext cx="1164437" cy="542591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3F63EB17-C6D7-4117-9FAE-6E32E17E333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60600" y="6094793"/>
            <a:ext cx="1225402" cy="536494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45B6D020-3F01-4D5A-AC71-019F8CEA29D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66128" y="6074568"/>
            <a:ext cx="1225402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205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	Aufgabenbeziehungen erkunden: Tauschaufgaben sortieren</a:t>
            </a:r>
          </a:p>
        </p:txBody>
      </p:sp>
      <p:graphicFrame>
        <p:nvGraphicFramePr>
          <p:cNvPr id="7" name="Inhaltsplatzhalter 5">
            <a:extLst>
              <a:ext uri="{FF2B5EF4-FFF2-40B4-BE49-F238E27FC236}">
                <a16:creationId xmlns:a16="http://schemas.microsoft.com/office/drawing/2014/main" id="{28CE0EE3-F178-480F-A0AA-8B32ECE3C4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3350204"/>
              </p:ext>
            </p:extLst>
          </p:nvPr>
        </p:nvGraphicFramePr>
        <p:xfrm>
          <a:off x="252413" y="900113"/>
          <a:ext cx="11687587" cy="59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467">
                  <a:extLst>
                    <a:ext uri="{9D8B030D-6E8A-4147-A177-3AD203B41FA5}">
                      <a16:colId xmlns:a16="http://schemas.microsoft.com/office/drawing/2014/main" val="4206134985"/>
                    </a:ext>
                  </a:extLst>
                </a:gridCol>
                <a:gridCol w="11249120">
                  <a:extLst>
                    <a:ext uri="{9D8B030D-6E8A-4147-A177-3AD203B41FA5}">
                      <a16:colId xmlns:a16="http://schemas.microsoft.com/office/drawing/2014/main" val="18498403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20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</a:txBody>
                  <a:tcPr marL="71748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2000" dirty="0">
                          <a:latin typeface="Grundschrift" panose="00000500000000000000" pitchFamily="50" charset="0"/>
                          <a:ea typeface="Gadugi" panose="020B0502040204020203" pitchFamily="34" charset="0"/>
                          <a:cs typeface="Segoe UI" panose="020B0502040204020203" pitchFamily="34" charset="0"/>
                        </a:rPr>
                        <a:t>Sortiert die Aufgaben. Was gehört zusammen?</a:t>
                      </a:r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marL="0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860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9060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148AEF20-E3DB-4FCE-91FC-D50FBBB79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957" y="6265094"/>
            <a:ext cx="1164437" cy="54259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93AE15BD-B373-42B9-AC1F-0538D3071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0755" y="6265093"/>
            <a:ext cx="1164437" cy="54259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5E723C69-2B65-4D8E-BB39-D7B4DA94F0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0029" y="6236653"/>
            <a:ext cx="1164437" cy="54259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51F0649-0DF6-4956-AF8E-326DE4AAFA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9368" y="6265094"/>
            <a:ext cx="1164437" cy="54259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16020A1-1D73-4589-A911-62C4007D16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49303" y="6236652"/>
            <a:ext cx="1164437" cy="54259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E3788C7E-F58D-4B85-B984-9CC1A8C472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40472" y="5688997"/>
            <a:ext cx="1164437" cy="542591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41DC3103-6569-42DB-8F5A-F1651858A3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40094" y="6269689"/>
            <a:ext cx="1164437" cy="542591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59203ECF-E661-4E5A-BE3A-EFCFFBAFB0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35440" y="5671133"/>
            <a:ext cx="1164437" cy="542591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A869A8DF-7A2C-4B13-9883-EF700DD8060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59366" y="5681644"/>
            <a:ext cx="1164437" cy="542591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A0947AFA-4C9C-422E-9EAD-7A7AA772A3E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06849" y="6269689"/>
            <a:ext cx="1164437" cy="542591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00F2746F-3A66-4788-945F-8E6D1BE239C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8260" y="6269689"/>
            <a:ext cx="1164437" cy="542591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E19A45E1-FD68-4E9C-8128-E416A9FAED8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06850" y="5671134"/>
            <a:ext cx="1164437" cy="542591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B2BCD694-07A2-4DD2-BE7C-008D6EAAC88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78260" y="5671134"/>
            <a:ext cx="1164437" cy="542591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730C8600-BD9A-46DC-8562-8256908B938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187956" y="5688997"/>
            <a:ext cx="1164437" cy="542591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24ED3E9C-7740-42B0-B46E-BF6FAF3C915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510754" y="5694568"/>
            <a:ext cx="1164437" cy="542591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6FBA36E9-2F26-41CC-8FDC-6681A332C1C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356756" y="4591506"/>
            <a:ext cx="1950889" cy="396274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F875EF1A-3719-4194-AA85-41D0142FF88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362852" y="5154813"/>
            <a:ext cx="1944793" cy="396274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68414731-CFC9-4A91-BF4E-31A4888ACC13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85465" y="4581329"/>
            <a:ext cx="1944793" cy="396274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7FBFDEF2-35DD-4820-BC3F-9D679D3D6B1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78260" y="5140793"/>
            <a:ext cx="1944793" cy="396274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AAB312DC-C53F-40E8-9E0E-BE26EB90053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575884" y="5147460"/>
            <a:ext cx="1944793" cy="396274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023E2427-50F7-49C2-AF07-7BF09726605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575885" y="4591506"/>
            <a:ext cx="1944793" cy="396274"/>
          </a:xfrm>
          <a:prstGeom prst="rect">
            <a:avLst/>
          </a:prstGeom>
        </p:spPr>
      </p:pic>
      <p:pic>
        <p:nvPicPr>
          <p:cNvPr id="56" name="Grafik 55">
            <a:extLst>
              <a:ext uri="{FF2B5EF4-FFF2-40B4-BE49-F238E27FC236}">
                <a16:creationId xmlns:a16="http://schemas.microsoft.com/office/drawing/2014/main" id="{4E2A7930-2751-4D93-8672-EA5F14FD0BD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682416" y="5140793"/>
            <a:ext cx="1950889" cy="396274"/>
          </a:xfrm>
          <a:prstGeom prst="rect">
            <a:avLst/>
          </a:prstGeom>
        </p:spPr>
      </p:pic>
      <p:pic>
        <p:nvPicPr>
          <p:cNvPr id="57" name="Grafik 56">
            <a:extLst>
              <a:ext uri="{FF2B5EF4-FFF2-40B4-BE49-F238E27FC236}">
                <a16:creationId xmlns:a16="http://schemas.microsoft.com/office/drawing/2014/main" id="{F5DB0476-9299-40F6-B6EB-8AA873BF5456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78260" y="4581329"/>
            <a:ext cx="1950889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076646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Folien">
  <a:themeElements>
    <a:clrScheme name="DZLM">
      <a:dk1>
        <a:sysClr val="windowText" lastClr="000000"/>
      </a:dk1>
      <a:lt1>
        <a:srgbClr val="FFFFFF"/>
      </a:lt1>
      <a:dk2>
        <a:srgbClr val="327A86"/>
      </a:dk2>
      <a:lt2>
        <a:srgbClr val="F8B44F"/>
      </a:lt2>
      <a:accent1>
        <a:srgbClr val="327A86"/>
      </a:accent1>
      <a:accent2>
        <a:srgbClr val="A44168"/>
      </a:accent2>
      <a:accent3>
        <a:srgbClr val="737373"/>
      </a:accent3>
      <a:accent4>
        <a:srgbClr val="F8B44F"/>
      </a:accent4>
      <a:accent5>
        <a:srgbClr val="000000"/>
      </a:accent5>
      <a:accent6>
        <a:srgbClr val="FFFFFF"/>
      </a:accent6>
      <a:hlink>
        <a:srgbClr val="327A86"/>
      </a:hlink>
      <a:folHlink>
        <a:srgbClr val="327A86"/>
      </a:folHlink>
    </a:clrScheme>
    <a:fontScheme name="DZL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marL="342900" indent="-342900">
          <a:spcBef>
            <a:spcPts val="400"/>
          </a:spcBef>
          <a:defRPr sz="1800" dirty="0">
            <a:latin typeface="Calibri"/>
            <a:cs typeface="Calibri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ZLM_Materialvorlage-mit-Beispielseiten_2021-10-18.potx" id="{A0D54F44-059B-49F3-879C-4D58EE8C4FA4}" vid="{BF7B2B45-D649-4D22-B1CE-A734156E32F3}"/>
    </a:ext>
  </a:extLst>
</a:theme>
</file>

<file path=ppt/theme/theme2.xml><?xml version="1.0" encoding="utf-8"?>
<a:theme xmlns:a="http://schemas.openxmlformats.org/drawingml/2006/main" name="1_Content Folien">
  <a:themeElements>
    <a:clrScheme name="DZLM">
      <a:dk1>
        <a:sysClr val="windowText" lastClr="000000"/>
      </a:dk1>
      <a:lt1>
        <a:srgbClr val="FFFFFF"/>
      </a:lt1>
      <a:dk2>
        <a:srgbClr val="327A86"/>
      </a:dk2>
      <a:lt2>
        <a:srgbClr val="F8B44F"/>
      </a:lt2>
      <a:accent1>
        <a:srgbClr val="327A86"/>
      </a:accent1>
      <a:accent2>
        <a:srgbClr val="A44168"/>
      </a:accent2>
      <a:accent3>
        <a:srgbClr val="737373"/>
      </a:accent3>
      <a:accent4>
        <a:srgbClr val="F8B44F"/>
      </a:accent4>
      <a:accent5>
        <a:srgbClr val="000000"/>
      </a:accent5>
      <a:accent6>
        <a:srgbClr val="FFFFFF"/>
      </a:accent6>
      <a:hlink>
        <a:srgbClr val="327A86"/>
      </a:hlink>
      <a:folHlink>
        <a:srgbClr val="327A86"/>
      </a:folHlink>
    </a:clrScheme>
    <a:fontScheme name="DZL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marL="342900" indent="-342900">
          <a:spcBef>
            <a:spcPts val="400"/>
          </a:spcBef>
          <a:defRPr sz="1800" dirty="0">
            <a:latin typeface="Calibri"/>
            <a:cs typeface="Calibri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ZLM_Materialvorlage-mit-Beispielseiten_2021-10-18.potx" id="{A0D54F44-059B-49F3-879C-4D58EE8C4FA4}" vid="{BF7B2B45-D649-4D22-B1CE-A734156E32F3}"/>
    </a:ext>
  </a:ext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DZLM_Materialvorlage-mit-Beispielseiten_2021-10-18</Template>
  <TotalTime>0</TotalTime>
  <Words>248</Words>
  <Application>Microsoft Office PowerPoint</Application>
  <PresentationFormat>Breitbild</PresentationFormat>
  <Paragraphs>21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23" baseType="lpstr">
      <vt:lpstr>MS Gothic</vt:lpstr>
      <vt:lpstr>ＭＳ Ｐゴシック</vt:lpstr>
      <vt:lpstr>Arial</vt:lpstr>
      <vt:lpstr>Calibri</vt:lpstr>
      <vt:lpstr>Calibri Normal</vt:lpstr>
      <vt:lpstr>Gadugi</vt:lpstr>
      <vt:lpstr>Grundschrift</vt:lpstr>
      <vt:lpstr>Segoe UI</vt:lpstr>
      <vt:lpstr>Wingdings</vt:lpstr>
      <vt:lpstr>Content Folien</vt:lpstr>
      <vt:lpstr>1_Content Folien</vt:lpstr>
      <vt:lpstr>PowerPoint-Präsentation</vt:lpstr>
      <vt:lpstr>PowerPoint-Präsentation</vt:lpstr>
      <vt:lpstr>1 Einfache und schwierige Aufgaben sortieren</vt:lpstr>
      <vt:lpstr>PowerPoint-Präsentation</vt:lpstr>
      <vt:lpstr>PowerPoint-Präsentation</vt:lpstr>
      <vt:lpstr>PowerPoint-Präsentation</vt:lpstr>
      <vt:lpstr>PowerPoint-Präsentation</vt:lpstr>
      <vt:lpstr>3 Aufgabenbeziehungen erkunden: Tauschaufgaben sortieren</vt:lpstr>
      <vt:lpstr>PowerPoint-Präsentation</vt:lpstr>
      <vt:lpstr>4 Aufgaben sortieren und ergänzen</vt:lpstr>
      <vt:lpstr>PowerPoint-Präsentation</vt:lpstr>
      <vt:lpstr>PowerPoint-Präsentation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DZLM_DiFPrim_AblZaehlendRechnen_BS4_AMdigital_221104</dc:title>
  <dc:creator>DZLM</dc:creator>
  <cp:lastModifiedBy>Marlen Retke</cp:lastModifiedBy>
  <cp:revision>204</cp:revision>
  <cp:lastPrinted>2017-05-16T11:48:33Z</cp:lastPrinted>
  <dcterms:created xsi:type="dcterms:W3CDTF">2021-11-25T18:12:40Z</dcterms:created>
  <dcterms:modified xsi:type="dcterms:W3CDTF">2022-10-17T13:02:19Z</dcterms:modified>
</cp:coreProperties>
</file>