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43" r:id="rId1"/>
    <p:sldMasterId id="2147483765" r:id="rId2"/>
  </p:sldMasterIdLst>
  <p:notesMasterIdLst>
    <p:notesMasterId r:id="rId73"/>
  </p:notesMasterIdLst>
  <p:handoutMasterIdLst>
    <p:handoutMasterId r:id="rId74"/>
  </p:handoutMasterIdLst>
  <p:sldIdLst>
    <p:sldId id="2783" r:id="rId3"/>
    <p:sldId id="2684" r:id="rId4"/>
    <p:sldId id="2689" r:id="rId5"/>
    <p:sldId id="2696" r:id="rId6"/>
    <p:sldId id="2691" r:id="rId7"/>
    <p:sldId id="2697" r:id="rId8"/>
    <p:sldId id="2693" r:id="rId9"/>
    <p:sldId id="2695" r:id="rId10"/>
    <p:sldId id="2694" r:id="rId11"/>
    <p:sldId id="2698" r:id="rId12"/>
    <p:sldId id="2699" r:id="rId13"/>
    <p:sldId id="2756" r:id="rId14"/>
    <p:sldId id="2757" r:id="rId15"/>
    <p:sldId id="2758" r:id="rId16"/>
    <p:sldId id="2759" r:id="rId17"/>
    <p:sldId id="2760" r:id="rId18"/>
    <p:sldId id="2761" r:id="rId19"/>
    <p:sldId id="2762" r:id="rId20"/>
    <p:sldId id="2763" r:id="rId21"/>
    <p:sldId id="2764" r:id="rId22"/>
    <p:sldId id="2765" r:id="rId23"/>
    <p:sldId id="2766" r:id="rId24"/>
    <p:sldId id="2702" r:id="rId25"/>
    <p:sldId id="2704" r:id="rId26"/>
    <p:sldId id="2743" r:id="rId27"/>
    <p:sldId id="2744" r:id="rId28"/>
    <p:sldId id="2705" r:id="rId29"/>
    <p:sldId id="2745" r:id="rId30"/>
    <p:sldId id="2767" r:id="rId31"/>
    <p:sldId id="2768" r:id="rId32"/>
    <p:sldId id="2731" r:id="rId33"/>
    <p:sldId id="2782" r:id="rId34"/>
    <p:sldId id="2771" r:id="rId35"/>
    <p:sldId id="2772" r:id="rId36"/>
    <p:sldId id="2749" r:id="rId37"/>
    <p:sldId id="2773" r:id="rId38"/>
    <p:sldId id="2774" r:id="rId39"/>
    <p:sldId id="2775" r:id="rId40"/>
    <p:sldId id="2776" r:id="rId41"/>
    <p:sldId id="2777" r:id="rId42"/>
    <p:sldId id="2778" r:id="rId43"/>
    <p:sldId id="2779" r:id="rId44"/>
    <p:sldId id="2780" r:id="rId45"/>
    <p:sldId id="2752" r:id="rId46"/>
    <p:sldId id="2710" r:id="rId47"/>
    <p:sldId id="2724" r:id="rId48"/>
    <p:sldId id="2728" r:id="rId49"/>
    <p:sldId id="2725" r:id="rId50"/>
    <p:sldId id="2729" r:id="rId51"/>
    <p:sldId id="2717" r:id="rId52"/>
    <p:sldId id="2730" r:id="rId53"/>
    <p:sldId id="2716" r:id="rId54"/>
    <p:sldId id="2753" r:id="rId55"/>
    <p:sldId id="2718" r:id="rId56"/>
    <p:sldId id="2732" r:id="rId57"/>
    <p:sldId id="2719" r:id="rId58"/>
    <p:sldId id="2733" r:id="rId59"/>
    <p:sldId id="2721" r:id="rId60"/>
    <p:sldId id="2734" r:id="rId61"/>
    <p:sldId id="2720" r:id="rId62"/>
    <p:sldId id="2735" r:id="rId63"/>
    <p:sldId id="2722" r:id="rId64"/>
    <p:sldId id="2736" r:id="rId65"/>
    <p:sldId id="2723" r:id="rId66"/>
    <p:sldId id="2737" r:id="rId67"/>
    <p:sldId id="2726" r:id="rId68"/>
    <p:sldId id="2738" r:id="rId69"/>
    <p:sldId id="2727" r:id="rId70"/>
    <p:sldId id="2739" r:id="rId71"/>
    <p:sldId id="2781" r:id="rId72"/>
  </p:sldIdLst>
  <p:sldSz cx="12192000" cy="6858000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521415D9-36F7-43E2-AB2F-B90AF26B5E84}">
      <p14:sectionLst xmlns:p14="http://schemas.microsoft.com/office/powerpoint/2010/main">
        <p14:section name="Hauptabschnitt" id="{533D3421-6C13-4B52-B2D5-19D29895A86D}">
          <p14:sldIdLst>
            <p14:sldId id="2783"/>
            <p14:sldId id="2684"/>
          </p14:sldIdLst>
        </p14:section>
        <p14:section name="Aufgabenteil" id="{DF0D1CD3-A2E1-425C-A5B5-D85389CB6BD4}">
          <p14:sldIdLst>
            <p14:sldId id="2689"/>
            <p14:sldId id="2696"/>
            <p14:sldId id="2691"/>
            <p14:sldId id="2697"/>
            <p14:sldId id="2693"/>
            <p14:sldId id="2695"/>
            <p14:sldId id="2694"/>
            <p14:sldId id="2698"/>
            <p14:sldId id="2699"/>
            <p14:sldId id="2756"/>
            <p14:sldId id="2757"/>
            <p14:sldId id="2758"/>
            <p14:sldId id="2759"/>
            <p14:sldId id="2760"/>
            <p14:sldId id="2761"/>
            <p14:sldId id="2762"/>
            <p14:sldId id="2763"/>
            <p14:sldId id="2764"/>
            <p14:sldId id="2765"/>
            <p14:sldId id="2766"/>
            <p14:sldId id="2702"/>
            <p14:sldId id="2704"/>
            <p14:sldId id="2743"/>
            <p14:sldId id="2744"/>
            <p14:sldId id="2705"/>
            <p14:sldId id="2745"/>
            <p14:sldId id="2767"/>
            <p14:sldId id="2768"/>
            <p14:sldId id="2731"/>
            <p14:sldId id="2782"/>
            <p14:sldId id="2771"/>
            <p14:sldId id="2772"/>
            <p14:sldId id="2749"/>
            <p14:sldId id="2773"/>
            <p14:sldId id="2774"/>
            <p14:sldId id="2775"/>
            <p14:sldId id="2776"/>
            <p14:sldId id="2777"/>
            <p14:sldId id="2778"/>
            <p14:sldId id="2779"/>
            <p14:sldId id="2780"/>
            <p14:sldId id="2752"/>
            <p14:sldId id="2710"/>
            <p14:sldId id="2724"/>
            <p14:sldId id="2728"/>
            <p14:sldId id="2725"/>
            <p14:sldId id="2729"/>
            <p14:sldId id="2717"/>
            <p14:sldId id="2730"/>
            <p14:sldId id="2716"/>
            <p14:sldId id="2753"/>
            <p14:sldId id="2718"/>
            <p14:sldId id="2732"/>
            <p14:sldId id="2719"/>
            <p14:sldId id="2733"/>
            <p14:sldId id="2721"/>
            <p14:sldId id="2734"/>
            <p14:sldId id="2720"/>
            <p14:sldId id="2735"/>
            <p14:sldId id="2722"/>
            <p14:sldId id="2736"/>
            <p14:sldId id="2723"/>
            <p14:sldId id="2737"/>
            <p14:sldId id="2726"/>
            <p14:sldId id="2738"/>
            <p14:sldId id="2727"/>
            <p14:sldId id="2739"/>
            <p14:sldId id="2781"/>
          </p14:sldIdLst>
        </p14:section>
      </p14:sectionLst>
    </p:ext>
    <p:ext uri="{EFAFB233-063F-42B5-8137-9DF3F51BA10A}">
      <p15:sldGuideLst xmlns:p15="http://schemas.microsoft.com/office/powerpoint/2012/main">
        <p15:guide id="8" pos="7680" userDrawn="1">
          <p15:clr>
            <a:srgbClr val="A4A3A4"/>
          </p15:clr>
        </p15:guide>
        <p15:guide id="9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er Pancakes" initials="PP" lastIdx="1" clrIdx="0"/>
  <p:cmAuthor id="2" name="Regine Brandtner" initials="RB" lastIdx="2" clrIdx="1"/>
  <p:cmAuthor id="3" name="Franziska Frenzel" initials="FF" lastIdx="2" clrIdx="2">
    <p:extLst>
      <p:ext uri="{19B8F6BF-5375-455C-9EA6-DF929625EA0E}">
        <p15:presenceInfo xmlns:p15="http://schemas.microsoft.com/office/powerpoint/2012/main" userId="Franziska Frenzel" providerId="None"/>
      </p:ext>
    </p:extLst>
  </p:cmAuthor>
  <p:cmAuthor id="4" name="Franziska Siebel" initials="FS" lastIdx="3" clrIdx="3">
    <p:extLst>
      <p:ext uri="{19B8F6BF-5375-455C-9EA6-DF929625EA0E}">
        <p15:presenceInfo xmlns:p15="http://schemas.microsoft.com/office/powerpoint/2012/main" userId="Franziska Siebel" providerId="None"/>
      </p:ext>
    </p:extLst>
  </p:cmAuthor>
  <p:cmAuthor id="5" name="Marlen Retke" initials="MR" lastIdx="3" clrIdx="4">
    <p:extLst>
      <p:ext uri="{19B8F6BF-5375-455C-9EA6-DF929625EA0E}">
        <p15:presenceInfo xmlns:p15="http://schemas.microsoft.com/office/powerpoint/2012/main" userId="S-1-5-21-4094318718-1432767091-3126944697-1001" providerId="AD"/>
      </p:ext>
    </p:extLst>
  </p:cmAuthor>
  <p:cmAuthor id="6" name="Franziska Tilke" initials="FT" lastIdx="10" clrIdx="5">
    <p:extLst>
      <p:ext uri="{19B8F6BF-5375-455C-9EA6-DF929625EA0E}">
        <p15:presenceInfo xmlns:p15="http://schemas.microsoft.com/office/powerpoint/2012/main" userId="S::ftilke@on.wwu.de::bb175ae8-7ffd-4284-b8ef-0c91b8b39c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D2D8"/>
    <a:srgbClr val="E1D5B7"/>
    <a:srgbClr val="FDECD3"/>
    <a:srgbClr val="CCDEE1"/>
    <a:srgbClr val="A44168"/>
    <a:srgbClr val="737373"/>
    <a:srgbClr val="F8B44F"/>
    <a:srgbClr val="327A86"/>
    <a:srgbClr val="CDB987"/>
    <a:srgbClr val="E5FF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79954" autoAdjust="0"/>
  </p:normalViewPr>
  <p:slideViewPr>
    <p:cSldViewPr snapToGrid="0">
      <p:cViewPr varScale="1">
        <p:scale>
          <a:sx n="79" d="100"/>
          <a:sy n="79" d="100"/>
        </p:scale>
        <p:origin x="91" y="163"/>
      </p:cViewPr>
      <p:guideLst>
        <p:guide pos="76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0" d="100"/>
        <a:sy n="1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handoutMaster" Target="handoutMasters/handoutMaster1.xml"/><Relationship Id="rId79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notesMaster" Target="notesMasters/notesMaster1.xml"/><Relationship Id="rId78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Calibri Normal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42287-BBCD-194E-8FCC-4BC0753B332B}" type="datetimeFigureOut">
              <a:rPr lang="de-DE" smtClean="0">
                <a:latin typeface="Calibri Normal" charset="0"/>
              </a:rPr>
              <a:pPr/>
              <a:t>22.03.2023</a:t>
            </a:fld>
            <a:endParaRPr lang="de-DE" dirty="0">
              <a:latin typeface="Calibri Normal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Calibri Normal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F6D5D-152F-9C4D-8D9D-F0D4C7E2218B}" type="slidenum">
              <a:rPr lang="de-DE" smtClean="0">
                <a:latin typeface="Calibri Normal" charset="0"/>
              </a:rPr>
              <a:pPr/>
              <a:t>‹Nr.›</a:t>
            </a:fld>
            <a:endParaRPr lang="de-DE" dirty="0">
              <a:latin typeface="Calibri Norm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4026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i="0">
                <a:latin typeface="Calibri Normal" charset="0"/>
              </a:defRPr>
            </a:lvl1pPr>
          </a:lstStyle>
          <a:p>
            <a:endParaRPr lang="de-DE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latin typeface="Calibri Normal" charset="0"/>
              </a:defRPr>
            </a:lvl1pPr>
          </a:lstStyle>
          <a:p>
            <a:endParaRPr lang="de-DE" dirty="0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>
                <a:latin typeface="Calibri Normal" charset="0"/>
              </a:defRPr>
            </a:lvl1pPr>
          </a:lstStyle>
          <a:p>
            <a:endParaRPr lang="de-DE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>
                <a:latin typeface="Calibri Normal" charset="0"/>
              </a:defRPr>
            </a:lvl1pPr>
          </a:lstStyle>
          <a:p>
            <a:fld id="{FAF12454-57A3-5346-8AD1-8A7E704F94A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45403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b="0" i="0" kern="1200">
        <a:solidFill>
          <a:schemeClr val="tx1"/>
        </a:solidFill>
        <a:latin typeface="Calibri Norm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Möglicher Reflexionsanlass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12454-57A3-5346-8AD1-8A7E704F94A5}" type="slidenum">
              <a:rPr lang="de-DE" smtClean="0"/>
              <a:pPr/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6178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Zwischenreflexion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12454-57A3-5346-8AD1-8A7E704F94A5}" type="slidenum">
              <a:rPr lang="de-DE" smtClean="0"/>
              <a:pPr/>
              <a:t>38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6222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Zwischenreflexion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12454-57A3-5346-8AD1-8A7E704F94A5}" type="slidenum">
              <a:rPr lang="de-DE" smtClean="0"/>
              <a:pPr/>
              <a:t>43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53605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Zwischenreflexion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12454-57A3-5346-8AD1-8A7E704F94A5}" type="slidenum">
              <a:rPr lang="de-DE" smtClean="0"/>
              <a:pPr/>
              <a:t>44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2683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Zwischenreflexion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F12454-57A3-5346-8AD1-8A7E704F94A5}" type="slidenum">
              <a:rPr lang="de-DE" smtClean="0"/>
              <a:pPr/>
              <a:t>62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8593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ortieren_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Inhaltsplatzhalter 6">
            <a:extLst>
              <a:ext uri="{FF2B5EF4-FFF2-40B4-BE49-F238E27FC236}">
                <a16:creationId xmlns:a16="http://schemas.microsoft.com/office/drawing/2014/main" id="{EC96F684-E7CD-431F-B034-AF6D2AB5B2BD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62770214"/>
              </p:ext>
            </p:extLst>
          </p:nvPr>
        </p:nvGraphicFramePr>
        <p:xfrm>
          <a:off x="252413" y="323850"/>
          <a:ext cx="11687176" cy="450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43588">
                  <a:extLst>
                    <a:ext uri="{9D8B030D-6E8A-4147-A177-3AD203B41FA5}">
                      <a16:colId xmlns:a16="http://schemas.microsoft.com/office/drawing/2014/main" val="3435841370"/>
                    </a:ext>
                  </a:extLst>
                </a:gridCol>
                <a:gridCol w="5843588">
                  <a:extLst>
                    <a:ext uri="{9D8B030D-6E8A-4147-A177-3AD203B41FA5}">
                      <a16:colId xmlns:a16="http://schemas.microsoft.com/office/drawing/2014/main" val="4007331298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einfache Aufgaben</a:t>
                      </a: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schwierige Aufgaben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4636206"/>
                  </a:ext>
                </a:extLst>
              </a:tr>
              <a:tr h="4068000">
                <a:tc>
                  <a:txBody>
                    <a:bodyPr/>
                    <a:lstStyle/>
                    <a:p>
                      <a:endParaRPr lang="de-DE" sz="22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22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4418775"/>
                  </a:ext>
                </a:extLst>
              </a:tr>
            </a:tbl>
          </a:graphicData>
        </a:graphic>
      </p:graphicFrame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35E87709-8E64-439A-8F14-557EFDC486AA}"/>
              </a:ext>
            </a:extLst>
          </p:cNvPr>
          <p:cNvGrpSpPr/>
          <p:nvPr userDrawn="1"/>
        </p:nvGrpSpPr>
        <p:grpSpPr>
          <a:xfrm>
            <a:off x="0" y="5072712"/>
            <a:ext cx="12192000" cy="1785288"/>
            <a:chOff x="0" y="5072712"/>
            <a:chExt cx="12192000" cy="1785288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85D33F4-025F-4BAB-A60A-1BC705BACEEE}"/>
                </a:ext>
              </a:extLst>
            </p:cNvPr>
            <p:cNvSpPr/>
            <p:nvPr userDrawn="1"/>
          </p:nvSpPr>
          <p:spPr bwMode="auto">
            <a:xfrm>
              <a:off x="0" y="5075086"/>
              <a:ext cx="12192000" cy="1782914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3" name="Gerader Verbinder 2">
              <a:extLst>
                <a:ext uri="{FF2B5EF4-FFF2-40B4-BE49-F238E27FC236}">
                  <a16:creationId xmlns:a16="http://schemas.microsoft.com/office/drawing/2014/main" id="{01C05B2F-2FE8-4CFB-9D2E-F47A676CE49C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0" y="5072712"/>
              <a:ext cx="1219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48404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2728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359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5B93D92D-02E9-47A3-ADAC-4AE8855F338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7680" y="1567731"/>
            <a:ext cx="7518400" cy="50491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Materialtyp</a:t>
            </a:r>
          </a:p>
        </p:txBody>
      </p: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BE5C2138-466C-4955-9247-476209B59E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7680" y="2307096"/>
            <a:ext cx="7518400" cy="1767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1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Titel</a:t>
            </a:r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5FC671D4-7C5D-4FE3-B5FC-337CE18591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368" y="4550905"/>
            <a:ext cx="11347752" cy="38685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Autor*innen</a:t>
            </a:r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399EDB1B-DA9A-4E50-93D8-0950414556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5" y="5042890"/>
            <a:ext cx="11347752" cy="38685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180153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5B93D92D-02E9-47A3-ADAC-4AE8855F338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7680" y="1567731"/>
            <a:ext cx="7518400" cy="50491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Materialtyp</a:t>
            </a:r>
          </a:p>
        </p:txBody>
      </p: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BE5C2138-466C-4955-9247-476209B59E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7680" y="2307096"/>
            <a:ext cx="7518400" cy="1767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1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Titel</a:t>
            </a:r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5FC671D4-7C5D-4FE3-B5FC-337CE18591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368" y="4550905"/>
            <a:ext cx="11347752" cy="38685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Autor*innen</a:t>
            </a:r>
          </a:p>
        </p:txBody>
      </p:sp>
      <p:sp>
        <p:nvSpPr>
          <p:cNvPr id="15" name="Textplatzhalter 4">
            <a:extLst>
              <a:ext uri="{FF2B5EF4-FFF2-40B4-BE49-F238E27FC236}">
                <a16:creationId xmlns:a16="http://schemas.microsoft.com/office/drawing/2014/main" id="{399EDB1B-DA9A-4E50-93D8-0950414556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5" y="5042890"/>
            <a:ext cx="11347752" cy="38685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3200"/>
            </a:lvl2pPr>
            <a:lvl3pPr marL="914400" indent="0">
              <a:buNone/>
              <a:defRPr sz="3200"/>
            </a:lvl3pPr>
            <a:lvl4pPr marL="1371600" indent="0">
              <a:buNone/>
              <a:defRPr sz="3200"/>
            </a:lvl4pPr>
            <a:lvl5pPr marL="1828800" indent="0">
              <a:buNone/>
              <a:defRPr sz="3200"/>
            </a:lvl5pPr>
          </a:lstStyle>
          <a:p>
            <a:pPr lvl="0"/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2581695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5306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_Sortieren_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Inhaltsplatzhalter 6">
            <a:extLst>
              <a:ext uri="{FF2B5EF4-FFF2-40B4-BE49-F238E27FC236}">
                <a16:creationId xmlns:a16="http://schemas.microsoft.com/office/drawing/2014/main" id="{EC96F684-E7CD-431F-B034-AF6D2AB5B2BD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560462846"/>
              </p:ext>
            </p:extLst>
          </p:nvPr>
        </p:nvGraphicFramePr>
        <p:xfrm>
          <a:off x="252413" y="323850"/>
          <a:ext cx="11687176" cy="45336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43588">
                  <a:extLst>
                    <a:ext uri="{9D8B030D-6E8A-4147-A177-3AD203B41FA5}">
                      <a16:colId xmlns:a16="http://schemas.microsoft.com/office/drawing/2014/main" val="3435841370"/>
                    </a:ext>
                  </a:extLst>
                </a:gridCol>
                <a:gridCol w="5843588">
                  <a:extLst>
                    <a:ext uri="{9D8B030D-6E8A-4147-A177-3AD203B41FA5}">
                      <a16:colId xmlns:a16="http://schemas.microsoft.com/office/drawing/2014/main" val="4007331298"/>
                    </a:ext>
                  </a:extLst>
                </a:gridCol>
              </a:tblGrid>
              <a:tr h="1058658">
                <a:tc>
                  <a:txBody>
                    <a:bodyPr/>
                    <a:lstStyle/>
                    <a:p>
                      <a:pPr algn="ctr"/>
                      <a:endParaRPr lang="de-DE" sz="2200" b="1" dirty="0">
                        <a:solidFill>
                          <a:schemeClr val="tx2"/>
                        </a:solidFill>
                        <a:latin typeface="Grundschrift" panose="00000500000000000000" pitchFamily="50" charset="0"/>
                      </a:endParaRPr>
                    </a:p>
                    <a:p>
                      <a:pPr algn="ctr"/>
                      <a:endParaRPr lang="de-DE" sz="2200" b="1" dirty="0">
                        <a:solidFill>
                          <a:schemeClr val="tx2"/>
                        </a:solidFill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200" b="1" dirty="0">
                        <a:solidFill>
                          <a:schemeClr val="tx2"/>
                        </a:solidFill>
                        <a:latin typeface="Grundschrift" panose="00000500000000000000" pitchFamily="50" charset="0"/>
                      </a:endParaRPr>
                    </a:p>
                    <a:p>
                      <a:pPr algn="ctr"/>
                      <a:endParaRPr lang="de-DE" sz="2200" b="1" dirty="0">
                        <a:solidFill>
                          <a:schemeClr val="tx2"/>
                        </a:solidFill>
                        <a:latin typeface="Grundschrift" panose="00000500000000000000" pitchFamily="50" charset="0"/>
                      </a:endParaRPr>
                    </a:p>
                    <a:p>
                      <a:pPr algn="ctr"/>
                      <a:endParaRPr lang="de-DE" sz="2200" b="1" dirty="0">
                        <a:solidFill>
                          <a:schemeClr val="tx2"/>
                        </a:solidFill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4636206"/>
                  </a:ext>
                </a:extLst>
              </a:tr>
              <a:tr h="3436373">
                <a:tc>
                  <a:txBody>
                    <a:bodyPr/>
                    <a:lstStyle/>
                    <a:p>
                      <a:endParaRPr lang="de-DE" sz="22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22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4418775"/>
                  </a:ext>
                </a:extLst>
              </a:tr>
            </a:tbl>
          </a:graphicData>
        </a:graphic>
      </p:graphicFrame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35E87709-8E64-439A-8F14-557EFDC486AA}"/>
              </a:ext>
            </a:extLst>
          </p:cNvPr>
          <p:cNvGrpSpPr/>
          <p:nvPr userDrawn="1"/>
        </p:nvGrpSpPr>
        <p:grpSpPr>
          <a:xfrm>
            <a:off x="0" y="5072712"/>
            <a:ext cx="12192000" cy="1785288"/>
            <a:chOff x="0" y="5072712"/>
            <a:chExt cx="12192000" cy="1785288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85D33F4-025F-4BAB-A60A-1BC705BACEEE}"/>
                </a:ext>
              </a:extLst>
            </p:cNvPr>
            <p:cNvSpPr/>
            <p:nvPr userDrawn="1"/>
          </p:nvSpPr>
          <p:spPr bwMode="auto">
            <a:xfrm>
              <a:off x="0" y="5075086"/>
              <a:ext cx="12192000" cy="1782914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3" name="Gerader Verbinder 2">
              <a:extLst>
                <a:ext uri="{FF2B5EF4-FFF2-40B4-BE49-F238E27FC236}">
                  <a16:creationId xmlns:a16="http://schemas.microsoft.com/office/drawing/2014/main" id="{01C05B2F-2FE8-4CFB-9D2E-F47A676CE49C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0" y="5072712"/>
              <a:ext cx="1219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984015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ortieren_4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6">
            <a:extLst>
              <a:ext uri="{FF2B5EF4-FFF2-40B4-BE49-F238E27FC236}">
                <a16:creationId xmlns:a16="http://schemas.microsoft.com/office/drawing/2014/main" id="{53D2D878-0F78-4D58-A5ED-EE6C25DC6A27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477186048"/>
              </p:ext>
            </p:extLst>
          </p:nvPr>
        </p:nvGraphicFramePr>
        <p:xfrm>
          <a:off x="252412" y="323850"/>
          <a:ext cx="11687176" cy="450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21794">
                  <a:extLst>
                    <a:ext uri="{9D8B030D-6E8A-4147-A177-3AD203B41FA5}">
                      <a16:colId xmlns:a16="http://schemas.microsoft.com/office/drawing/2014/main" val="3435841370"/>
                    </a:ext>
                  </a:extLst>
                </a:gridCol>
                <a:gridCol w="2921794">
                  <a:extLst>
                    <a:ext uri="{9D8B030D-6E8A-4147-A177-3AD203B41FA5}">
                      <a16:colId xmlns:a16="http://schemas.microsoft.com/office/drawing/2014/main" val="212812097"/>
                    </a:ext>
                  </a:extLst>
                </a:gridCol>
                <a:gridCol w="2921794">
                  <a:extLst>
                    <a:ext uri="{9D8B030D-6E8A-4147-A177-3AD203B41FA5}">
                      <a16:colId xmlns:a16="http://schemas.microsoft.com/office/drawing/2014/main" val="4007331298"/>
                    </a:ext>
                  </a:extLst>
                </a:gridCol>
                <a:gridCol w="2921794">
                  <a:extLst>
                    <a:ext uri="{9D8B030D-6E8A-4147-A177-3AD203B41FA5}">
                      <a16:colId xmlns:a16="http://schemas.microsoft.com/office/drawing/2014/main" val="2696057750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Aufgaben mit 1</a:t>
                      </a: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Aufgaben mit 10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Aufgaben = 10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200" b="1" dirty="0">
                          <a:solidFill>
                            <a:schemeClr val="tx2"/>
                          </a:solidFill>
                          <a:latin typeface="Grundschrift" panose="00000500000000000000" pitchFamily="50" charset="0"/>
                        </a:rPr>
                        <a:t>Aufgaben mit 5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4636206"/>
                  </a:ext>
                </a:extLst>
              </a:tr>
              <a:tr h="4068000">
                <a:tc>
                  <a:txBody>
                    <a:bodyPr/>
                    <a:lstStyle/>
                    <a:p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4418775"/>
                  </a:ext>
                </a:extLst>
              </a:tr>
            </a:tbl>
          </a:graphicData>
        </a:graphic>
      </p:graphicFrame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6D6C353-158F-4A0D-A648-BBCA57AF348A}"/>
              </a:ext>
            </a:extLst>
          </p:cNvPr>
          <p:cNvGrpSpPr/>
          <p:nvPr userDrawn="1"/>
        </p:nvGrpSpPr>
        <p:grpSpPr>
          <a:xfrm>
            <a:off x="0" y="5072712"/>
            <a:ext cx="12192000" cy="1785288"/>
            <a:chOff x="0" y="5072712"/>
            <a:chExt cx="12192000" cy="1785288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F9186D33-689B-4F31-9B26-59ABAB2D95E3}"/>
                </a:ext>
              </a:extLst>
            </p:cNvPr>
            <p:cNvSpPr/>
            <p:nvPr userDrawn="1"/>
          </p:nvSpPr>
          <p:spPr bwMode="auto">
            <a:xfrm>
              <a:off x="0" y="5075086"/>
              <a:ext cx="12192000" cy="1782914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A4BA6BFB-9C74-4D9D-A856-E05AB7673B3D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0" y="5072712"/>
              <a:ext cx="1219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895711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Sortieren_fre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6D6C353-158F-4A0D-A648-BBCA57AF348A}"/>
              </a:ext>
            </a:extLst>
          </p:cNvPr>
          <p:cNvGrpSpPr/>
          <p:nvPr userDrawn="1"/>
        </p:nvGrpSpPr>
        <p:grpSpPr>
          <a:xfrm>
            <a:off x="0" y="4444678"/>
            <a:ext cx="12192000" cy="2413322"/>
            <a:chOff x="0" y="5072712"/>
            <a:chExt cx="12192000" cy="1785288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F9186D33-689B-4F31-9B26-59ABAB2D95E3}"/>
                </a:ext>
              </a:extLst>
            </p:cNvPr>
            <p:cNvSpPr/>
            <p:nvPr userDrawn="1"/>
          </p:nvSpPr>
          <p:spPr bwMode="auto">
            <a:xfrm>
              <a:off x="0" y="5075086"/>
              <a:ext cx="12192000" cy="1782914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A4BA6BFB-9C74-4D9D-A856-E05AB7673B3D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0" y="5072712"/>
              <a:ext cx="1219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856782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_Sortieren_fre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AA5823BF-B45E-442D-BD59-3A295626A3F4}"/>
              </a:ext>
            </a:extLst>
          </p:cNvPr>
          <p:cNvGrpSpPr/>
          <p:nvPr userDrawn="1"/>
        </p:nvGrpSpPr>
        <p:grpSpPr>
          <a:xfrm>
            <a:off x="0" y="900114"/>
            <a:ext cx="5824728" cy="5965808"/>
            <a:chOff x="0" y="900114"/>
            <a:chExt cx="5321808" cy="5965808"/>
          </a:xfrm>
        </p:grpSpPr>
        <p:grpSp>
          <p:nvGrpSpPr>
            <p:cNvPr id="6" name="Gruppieren 5">
              <a:extLst>
                <a:ext uri="{FF2B5EF4-FFF2-40B4-BE49-F238E27FC236}">
                  <a16:creationId xmlns:a16="http://schemas.microsoft.com/office/drawing/2014/main" id="{D6D6C353-158F-4A0D-A648-BBCA57AF348A}"/>
                </a:ext>
              </a:extLst>
            </p:cNvPr>
            <p:cNvGrpSpPr/>
            <p:nvPr userDrawn="1"/>
          </p:nvGrpSpPr>
          <p:grpSpPr>
            <a:xfrm>
              <a:off x="0" y="900114"/>
              <a:ext cx="5321808" cy="5957886"/>
              <a:chOff x="0" y="5072712"/>
              <a:chExt cx="12192000" cy="1785288"/>
            </a:xfrm>
          </p:grpSpPr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F9186D33-689B-4F31-9B26-59ABAB2D95E3}"/>
                  </a:ext>
                </a:extLst>
              </p:cNvPr>
              <p:cNvSpPr/>
              <p:nvPr userDrawn="1"/>
            </p:nvSpPr>
            <p:spPr bwMode="auto">
              <a:xfrm>
                <a:off x="0" y="5075086"/>
                <a:ext cx="12192000" cy="1782914"/>
              </a:xfrm>
              <a:prstGeom prst="rect">
                <a:avLst/>
              </a:prstGeom>
              <a:solidFill>
                <a:schemeClr val="bg1">
                  <a:lumMod val="95000"/>
                  <a:alpha val="50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0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cxnSp>
            <p:nvCxnSpPr>
              <p:cNvPr id="10" name="Gerader Verbinder 9">
                <a:extLst>
                  <a:ext uri="{FF2B5EF4-FFF2-40B4-BE49-F238E27FC236}">
                    <a16:creationId xmlns:a16="http://schemas.microsoft.com/office/drawing/2014/main" id="{A4BA6BFB-9C74-4D9D-A856-E05AB7673B3D}"/>
                  </a:ext>
                </a:extLst>
              </p:cNvPr>
              <p:cNvCxnSpPr>
                <a:cxnSpLocks/>
              </p:cNvCxnSpPr>
              <p:nvPr userDrawn="1"/>
            </p:nvCxnSpPr>
            <p:spPr bwMode="auto">
              <a:xfrm>
                <a:off x="0" y="5072712"/>
                <a:ext cx="12192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7596E18A-1146-4A47-B986-8E2ED5F07E13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5321808" y="900114"/>
              <a:ext cx="0" cy="596580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774064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gaben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9">
            <a:extLst>
              <a:ext uri="{FF2B5EF4-FFF2-40B4-BE49-F238E27FC236}">
                <a16:creationId xmlns:a16="http://schemas.microsoft.com/office/drawing/2014/main" id="{C6D1590C-42D0-4A85-A6E8-459BD1B7C57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52000" y="900114"/>
            <a:ext cx="11688000" cy="5579886"/>
          </a:xfrm>
          <a:prstGeom prst="rect">
            <a:avLst/>
          </a:prstGeom>
        </p:spPr>
        <p:txBody>
          <a:bodyPr lIns="0" tIns="0" rIns="0" bIns="0"/>
          <a:lstStyle>
            <a:lvl1pPr marL="216000" indent="-216000">
              <a:spcBef>
                <a:spcPts val="576"/>
              </a:spcBef>
              <a:defRPr sz="1800"/>
            </a:lvl1pPr>
            <a:lvl2pPr marL="432000" indent="-216000">
              <a:spcBef>
                <a:spcPts val="576"/>
              </a:spcBef>
              <a:buClr>
                <a:schemeClr val="tx2"/>
              </a:buClr>
              <a:defRPr sz="1800"/>
            </a:lvl2pPr>
            <a:lvl3pPr marL="432000" indent="-216000">
              <a:spcBef>
                <a:spcPts val="576"/>
              </a:spcBef>
              <a:buClr>
                <a:schemeClr val="tx2"/>
              </a:buClr>
              <a:defRPr sz="1800"/>
            </a:lvl3pPr>
            <a:lvl4pPr marL="432000" indent="-216000">
              <a:spcBef>
                <a:spcPts val="576"/>
              </a:spcBef>
              <a:buClr>
                <a:schemeClr val="tx2"/>
              </a:buClr>
              <a:defRPr sz="1800"/>
            </a:lvl4pPr>
            <a:lvl5pPr marL="432000" indent="-216000">
              <a:spcBef>
                <a:spcPts val="576"/>
              </a:spcBef>
              <a:buClr>
                <a:schemeClr val="tx2"/>
              </a:buClr>
              <a:defRPr sz="18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B7AB1D1F-2AA9-49AA-9C3A-4D2E47EA03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2000" y="324000"/>
            <a:ext cx="11688000" cy="396000"/>
          </a:xfrm>
          <a:prstGeom prst="rect">
            <a:avLst/>
          </a:prstGeom>
        </p:spPr>
        <p:txBody>
          <a:bodyPr anchor="t" anchorCtr="0"/>
          <a:lstStyle>
            <a:lvl1pPr defTabSz="630238">
              <a:tabLst>
                <a:tab pos="452438" algn="l"/>
              </a:tabLst>
              <a:defRPr sz="2400">
                <a:latin typeface="Grundschrift" panose="00000500000000000000" pitchFamily="50" charset="0"/>
              </a:defRPr>
            </a:lvl1pPr>
          </a:lstStyle>
          <a:p>
            <a:r>
              <a:rPr lang="de-DE" dirty="0"/>
              <a:t>1	Titelmasterformat durch Klicken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E61D825-F048-43EB-B406-588C9766AD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7767376" y="1773487"/>
            <a:ext cx="3959850" cy="476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552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ufgaben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9">
            <a:extLst>
              <a:ext uri="{FF2B5EF4-FFF2-40B4-BE49-F238E27FC236}">
                <a16:creationId xmlns:a16="http://schemas.microsoft.com/office/drawing/2014/main" id="{C6D1590C-42D0-4A85-A6E8-459BD1B7C57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52000" y="900114"/>
            <a:ext cx="11688000" cy="5579886"/>
          </a:xfrm>
          <a:prstGeom prst="rect">
            <a:avLst/>
          </a:prstGeom>
        </p:spPr>
        <p:txBody>
          <a:bodyPr lIns="0" tIns="0" rIns="0" bIns="0"/>
          <a:lstStyle>
            <a:lvl1pPr marL="216000" indent="-216000">
              <a:spcBef>
                <a:spcPts val="576"/>
              </a:spcBef>
              <a:defRPr sz="1800"/>
            </a:lvl1pPr>
            <a:lvl2pPr marL="432000" indent="-216000">
              <a:spcBef>
                <a:spcPts val="576"/>
              </a:spcBef>
              <a:buClr>
                <a:schemeClr val="tx2"/>
              </a:buClr>
              <a:defRPr sz="1800"/>
            </a:lvl2pPr>
            <a:lvl3pPr marL="432000" indent="-216000">
              <a:spcBef>
                <a:spcPts val="576"/>
              </a:spcBef>
              <a:buClr>
                <a:schemeClr val="tx2"/>
              </a:buClr>
              <a:defRPr sz="1800"/>
            </a:lvl3pPr>
            <a:lvl4pPr marL="432000" indent="-216000">
              <a:spcBef>
                <a:spcPts val="576"/>
              </a:spcBef>
              <a:buClr>
                <a:schemeClr val="tx2"/>
              </a:buClr>
              <a:defRPr sz="1800"/>
            </a:lvl4pPr>
            <a:lvl5pPr marL="432000" indent="-216000">
              <a:spcBef>
                <a:spcPts val="576"/>
              </a:spcBef>
              <a:buClr>
                <a:schemeClr val="tx2"/>
              </a:buClr>
              <a:defRPr sz="18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3">
            <a:extLst>
              <a:ext uri="{FF2B5EF4-FFF2-40B4-BE49-F238E27FC236}">
                <a16:creationId xmlns:a16="http://schemas.microsoft.com/office/drawing/2014/main" id="{B7AB1D1F-2AA9-49AA-9C3A-4D2E47EA03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2000" y="324000"/>
            <a:ext cx="11688000" cy="396000"/>
          </a:xfrm>
          <a:prstGeom prst="rect">
            <a:avLst/>
          </a:prstGeom>
        </p:spPr>
        <p:txBody>
          <a:bodyPr anchor="t" anchorCtr="0"/>
          <a:lstStyle>
            <a:lvl1pPr defTabSz="630238">
              <a:tabLst>
                <a:tab pos="452438" algn="l"/>
              </a:tabLst>
              <a:defRPr sz="2400">
                <a:latin typeface="Grundschrift" panose="00000500000000000000" pitchFamily="50" charset="0"/>
              </a:defRPr>
            </a:lvl1pPr>
          </a:lstStyle>
          <a:p>
            <a:r>
              <a:rPr lang="de-DE" dirty="0"/>
              <a:t>1	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37661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9E50009-1B92-43EC-92E6-CB9C2D8224E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4000" y="6622950"/>
            <a:ext cx="11904000" cy="216000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(&lt;Quelle&gt;, &lt;Jahr&gt;), (Bildquelle: &lt;Quelle&gt;, &lt;Jahr&gt;)</a:t>
            </a:r>
          </a:p>
        </p:txBody>
      </p:sp>
      <p:sp>
        <p:nvSpPr>
          <p:cNvPr id="5" name="Inhaltsplatzhalter 9">
            <a:extLst>
              <a:ext uri="{FF2B5EF4-FFF2-40B4-BE49-F238E27FC236}">
                <a16:creationId xmlns:a16="http://schemas.microsoft.com/office/drawing/2014/main" id="{3CE9BE75-B626-4EDF-88C5-E2A1220CC5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52000" y="323849"/>
            <a:ext cx="11688000" cy="6156151"/>
          </a:xfrm>
          <a:prstGeom prst="rect">
            <a:avLst/>
          </a:prstGeom>
        </p:spPr>
        <p:txBody>
          <a:bodyPr lIns="0" tIns="0" rIns="0" bIns="0"/>
          <a:lstStyle>
            <a:lvl1pPr marL="216000" indent="-216000">
              <a:spcBef>
                <a:spcPts val="576"/>
              </a:spcBef>
              <a:defRPr sz="1800"/>
            </a:lvl1pPr>
            <a:lvl2pPr marL="432000" indent="-216000">
              <a:spcBef>
                <a:spcPts val="576"/>
              </a:spcBef>
              <a:buClr>
                <a:schemeClr val="tx2"/>
              </a:buClr>
              <a:defRPr sz="1800"/>
            </a:lvl2pPr>
            <a:lvl3pPr marL="432000" indent="-216000">
              <a:spcBef>
                <a:spcPts val="576"/>
              </a:spcBef>
              <a:buClr>
                <a:schemeClr val="tx2"/>
              </a:buClr>
              <a:defRPr sz="1800"/>
            </a:lvl3pPr>
            <a:lvl4pPr marL="432000" indent="-216000">
              <a:spcBef>
                <a:spcPts val="576"/>
              </a:spcBef>
              <a:buClr>
                <a:schemeClr val="tx2"/>
              </a:buClr>
              <a:defRPr sz="1800"/>
            </a:lvl4pPr>
            <a:lvl5pPr marL="432000" indent="-216000">
              <a:spcBef>
                <a:spcPts val="576"/>
              </a:spcBef>
              <a:buClr>
                <a:schemeClr val="tx2"/>
              </a:buClr>
              <a:defRPr sz="18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82026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8">
            <a:extLst>
              <a:ext uri="{FF2B5EF4-FFF2-40B4-BE49-F238E27FC236}">
                <a16:creationId xmlns:a16="http://schemas.microsoft.com/office/drawing/2014/main" id="{7DE25287-E380-43AF-81E1-1604FD716F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4000" y="6622950"/>
            <a:ext cx="11904000" cy="216000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(&lt;Quelle&gt;, &lt;Jahr&gt;), (Bildquelle: &lt;Quelle&gt;, &lt;Jahr&gt;)</a:t>
            </a:r>
          </a:p>
        </p:txBody>
      </p:sp>
    </p:spTree>
    <p:extLst>
      <p:ext uri="{BB962C8B-B14F-4D97-AF65-F5344CB8AC3E}">
        <p14:creationId xmlns:p14="http://schemas.microsoft.com/office/powerpoint/2010/main" val="150031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7FA8522D-0AE8-4959-AA60-6A22BFE2D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00" y="324000"/>
            <a:ext cx="11688000" cy="39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1	Titelmasterformat durch Klicken bearbeiten</a:t>
            </a:r>
          </a:p>
        </p:txBody>
      </p:sp>
      <p:sp>
        <p:nvSpPr>
          <p:cNvPr id="14" name="Rectangle 17">
            <a:extLst>
              <a:ext uri="{FF2B5EF4-FFF2-40B4-BE49-F238E27FC236}">
                <a16:creationId xmlns:a16="http://schemas.microsoft.com/office/drawing/2014/main" id="{F8507B4C-A618-42D3-8D77-B3C591413FE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2000" cy="144000"/>
          </a:xfrm>
          <a:prstGeom prst="rect">
            <a:avLst/>
          </a:prstGeom>
          <a:solidFill>
            <a:srgbClr val="327A86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sz="2400" b="0" i="0" dirty="0">
              <a:latin typeface="Calibri Norm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8" r:id="rId2"/>
    <p:sldLayoutId id="2147483774" r:id="rId3"/>
    <p:sldLayoutId id="2147483777" r:id="rId4"/>
    <p:sldLayoutId id="2147483779" r:id="rId5"/>
    <p:sldLayoutId id="2147483775" r:id="rId6"/>
    <p:sldLayoutId id="2147483783" r:id="rId7"/>
    <p:sldLayoutId id="2147483770" r:id="rId8"/>
    <p:sldLayoutId id="2147483769" r:id="rId9"/>
    <p:sldLayoutId id="2147483780" r:id="rId10"/>
    <p:sldLayoutId id="2147483781" r:id="rId11"/>
    <p:sldLayoutId id="2147483782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tabLst>
          <a:tab pos="444500" algn="l"/>
        </a:tabLst>
        <a:defRPr sz="2400" b="1">
          <a:solidFill>
            <a:srgbClr val="327A86"/>
          </a:solidFill>
          <a:latin typeface="Grundschrift" panose="00000500000000000000" pitchFamily="50" charset="0"/>
          <a:ea typeface="+mj-ea"/>
          <a:cs typeface="Calibri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000" indent="-342900" algn="l" rtl="0" eaLnBrk="1" fontAlgn="base" hangingPunct="1">
        <a:lnSpc>
          <a:spcPct val="100000"/>
        </a:lnSpc>
        <a:spcBef>
          <a:spcPts val="576"/>
        </a:spcBef>
        <a:spcAft>
          <a:spcPts val="600"/>
        </a:spcAft>
        <a:buClr>
          <a:srgbClr val="327A86"/>
        </a:buClr>
        <a:buFont typeface="Wingdings" charset="2"/>
        <a:buChar char="§"/>
        <a:defRPr sz="20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737373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4pPr>
      <a:lvl5pPr marL="20574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2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2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2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7">
            <a:extLst>
              <a:ext uri="{FF2B5EF4-FFF2-40B4-BE49-F238E27FC236}">
                <a16:creationId xmlns:a16="http://schemas.microsoft.com/office/drawing/2014/main" id="{F8507B4C-A618-42D3-8D77-B3C591413FE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2000" cy="144000"/>
          </a:xfrm>
          <a:prstGeom prst="rect">
            <a:avLst/>
          </a:prstGeom>
          <a:solidFill>
            <a:srgbClr val="327A86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 sz="2400" b="0" i="0" dirty="0">
              <a:latin typeface="Calibri Normal" charset="0"/>
            </a:endParaRPr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E6C0E381-C80C-404D-893B-190C89C1EC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50881"/>
          <a:stretch/>
        </p:blipFill>
        <p:spPr>
          <a:xfrm>
            <a:off x="252000" y="360912"/>
            <a:ext cx="1383125" cy="327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876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67" r:id="rId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27A86"/>
          </a:solidFill>
          <a:latin typeface="Calibri"/>
          <a:ea typeface="+mj-ea"/>
          <a:cs typeface="Calibri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000" indent="-342900" algn="l" rtl="0" eaLnBrk="1" fontAlgn="base" hangingPunct="1">
        <a:lnSpc>
          <a:spcPct val="100000"/>
        </a:lnSpc>
        <a:spcBef>
          <a:spcPts val="576"/>
        </a:spcBef>
        <a:spcAft>
          <a:spcPts val="600"/>
        </a:spcAft>
        <a:buClr>
          <a:srgbClr val="327A86"/>
        </a:buClr>
        <a:buFont typeface="Wingdings" charset="2"/>
        <a:buChar char="§"/>
        <a:defRPr sz="20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737373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4pPr>
      <a:lvl5pPr marL="2057400" indent="-228600" algn="l" rtl="0" eaLnBrk="1" fontAlgn="base" hangingPunct="1">
        <a:lnSpc>
          <a:spcPct val="100000"/>
        </a:lnSpc>
        <a:spcBef>
          <a:spcPct val="20000"/>
        </a:spcBef>
        <a:spcAft>
          <a:spcPts val="600"/>
        </a:spcAft>
        <a:buClr>
          <a:srgbClr val="CBB98A"/>
        </a:buClr>
        <a:buFont typeface="Wingdings" charset="2"/>
        <a:buChar char="§"/>
        <a:defRPr sz="18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5"/>
        </a:buBlip>
        <a:defRPr sz="12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12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12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6"/>
        </a:buBlip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fontlibrary.org/en/font/grundschrift" TargetMode="Externa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1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34C03CB-7207-4E5E-B589-6C8595A372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>
                <a:solidFill>
                  <a:srgbClr val="327A86"/>
                </a:solidFill>
              </a:rPr>
              <a:t>Digitale Tafelbilder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0C0972A-F073-43EC-8806-88CC10725FE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>
                <a:solidFill>
                  <a:srgbClr val="327A86"/>
                </a:solidFill>
              </a:rPr>
              <a:t>3 Anzahlen strukturiert darstellen und erfassen im Zahlenraum 20</a:t>
            </a:r>
          </a:p>
        </p:txBody>
      </p: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3BE1FDD5-E001-496D-B71A-11D90DF35E1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368" y="3831219"/>
            <a:ext cx="11347752" cy="1060241"/>
          </a:xfrm>
        </p:spPr>
        <p:txBody>
          <a:bodyPr/>
          <a:lstStyle/>
          <a:p>
            <a:r>
              <a:rPr lang="nn-NO" dirty="0"/>
              <a:t>Franziska Tilke, Lena Maiß, Sophie Mense &amp; Karina Höveler</a:t>
            </a:r>
          </a:p>
          <a:p>
            <a:r>
              <a:rPr lang="nn-NO" dirty="0"/>
              <a:t>unter Beratung von Samira Cormann, Lara Marie Graf, Uta Häsel-Weide, Anna Nothofer, </a:t>
            </a:r>
            <a:br>
              <a:rPr lang="nn-NO" dirty="0"/>
            </a:br>
            <a:r>
              <a:rPr lang="nn-NO" dirty="0"/>
              <a:t>Marcus Nührenbörger, Alissa Werner und Inga Wienhues </a:t>
            </a:r>
          </a:p>
          <a:p>
            <a:r>
              <a:rPr lang="de-DE" dirty="0"/>
              <a:t>März 2023</a:t>
            </a:r>
          </a:p>
        </p:txBody>
      </p:sp>
    </p:spTree>
    <p:extLst>
      <p:ext uri="{BB962C8B-B14F-4D97-AF65-F5344CB8AC3E}">
        <p14:creationId xmlns:p14="http://schemas.microsoft.com/office/powerpoint/2010/main" val="2645778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rafik 31">
            <a:extLst>
              <a:ext uri="{FF2B5EF4-FFF2-40B4-BE49-F238E27FC236}">
                <a16:creationId xmlns:a16="http://schemas.microsoft.com/office/drawing/2014/main" id="{EECEF8CC-DFFF-4AC0-8B05-F888509AB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782" y="2925358"/>
            <a:ext cx="5400000" cy="1168064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CF903F34-D031-4EF4-8224-EEE1B1EBA6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5" t="8918" r="638" b="6359"/>
          <a:stretch/>
        </p:blipFill>
        <p:spPr>
          <a:xfrm>
            <a:off x="230504" y="1468120"/>
            <a:ext cx="5326381" cy="554990"/>
          </a:xfrm>
          <a:prstGeom prst="rect">
            <a:avLst/>
          </a:prstGeom>
        </p:spPr>
      </p:pic>
      <p:sp>
        <p:nvSpPr>
          <p:cNvPr id="37" name="Oval 122">
            <a:extLst>
              <a:ext uri="{FF2B5EF4-FFF2-40B4-BE49-F238E27FC236}">
                <a16:creationId xmlns:a16="http://schemas.microsoft.com/office/drawing/2014/main" id="{5BC4C4F5-2DA7-41D1-BBF8-3C1E0BDA25D6}"/>
              </a:ext>
            </a:extLst>
          </p:cNvPr>
          <p:cNvSpPr>
            <a:spLocks noChangeAspect="1"/>
          </p:cNvSpPr>
          <p:nvPr/>
        </p:nvSpPr>
        <p:spPr bwMode="auto">
          <a:xfrm>
            <a:off x="627898" y="4993880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8" name="Oval 123">
            <a:extLst>
              <a:ext uri="{FF2B5EF4-FFF2-40B4-BE49-F238E27FC236}">
                <a16:creationId xmlns:a16="http://schemas.microsoft.com/office/drawing/2014/main" id="{4528C67C-179F-4698-B186-41F439929610}"/>
              </a:ext>
            </a:extLst>
          </p:cNvPr>
          <p:cNvSpPr>
            <a:spLocks noChangeAspect="1"/>
          </p:cNvSpPr>
          <p:nvPr/>
        </p:nvSpPr>
        <p:spPr bwMode="auto">
          <a:xfrm>
            <a:off x="1795805" y="4795880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9" name="Oval 124">
            <a:extLst>
              <a:ext uri="{FF2B5EF4-FFF2-40B4-BE49-F238E27FC236}">
                <a16:creationId xmlns:a16="http://schemas.microsoft.com/office/drawing/2014/main" id="{70091918-E8F4-47D2-8F5E-A84DA5B6FB92}"/>
              </a:ext>
            </a:extLst>
          </p:cNvPr>
          <p:cNvSpPr>
            <a:spLocks noChangeAspect="1"/>
          </p:cNvSpPr>
          <p:nvPr/>
        </p:nvSpPr>
        <p:spPr bwMode="auto">
          <a:xfrm>
            <a:off x="1519382" y="5389880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0" name="Oval 125">
            <a:extLst>
              <a:ext uri="{FF2B5EF4-FFF2-40B4-BE49-F238E27FC236}">
                <a16:creationId xmlns:a16="http://schemas.microsoft.com/office/drawing/2014/main" id="{5FCE5554-7B4B-43FD-8C1B-141D59132EA1}"/>
              </a:ext>
            </a:extLst>
          </p:cNvPr>
          <p:cNvSpPr>
            <a:spLocks noChangeAspect="1"/>
          </p:cNvSpPr>
          <p:nvPr/>
        </p:nvSpPr>
        <p:spPr bwMode="auto">
          <a:xfrm>
            <a:off x="994020" y="5789860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1" name="Oval 126">
            <a:extLst>
              <a:ext uri="{FF2B5EF4-FFF2-40B4-BE49-F238E27FC236}">
                <a16:creationId xmlns:a16="http://schemas.microsoft.com/office/drawing/2014/main" id="{B263AC69-55EC-4734-A4F4-38530B6968CF}"/>
              </a:ext>
            </a:extLst>
          </p:cNvPr>
          <p:cNvSpPr>
            <a:spLocks noChangeAspect="1"/>
          </p:cNvSpPr>
          <p:nvPr/>
        </p:nvSpPr>
        <p:spPr bwMode="auto">
          <a:xfrm>
            <a:off x="2244067" y="5464727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2" name="Oval 127">
            <a:extLst>
              <a:ext uri="{FF2B5EF4-FFF2-40B4-BE49-F238E27FC236}">
                <a16:creationId xmlns:a16="http://schemas.microsoft.com/office/drawing/2014/main" id="{327833D5-A9D0-4209-8B4E-A3B0F5572FE2}"/>
              </a:ext>
            </a:extLst>
          </p:cNvPr>
          <p:cNvSpPr>
            <a:spLocks noChangeAspect="1"/>
          </p:cNvSpPr>
          <p:nvPr/>
        </p:nvSpPr>
        <p:spPr bwMode="auto">
          <a:xfrm>
            <a:off x="2410866" y="4864447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3" name="Oval 128">
            <a:extLst>
              <a:ext uri="{FF2B5EF4-FFF2-40B4-BE49-F238E27FC236}">
                <a16:creationId xmlns:a16="http://schemas.microsoft.com/office/drawing/2014/main" id="{199AF6CD-9F37-43AF-935B-92E1A426C32C}"/>
              </a:ext>
            </a:extLst>
          </p:cNvPr>
          <p:cNvSpPr>
            <a:spLocks noChangeAspect="1"/>
          </p:cNvSpPr>
          <p:nvPr/>
        </p:nvSpPr>
        <p:spPr bwMode="auto">
          <a:xfrm>
            <a:off x="1222382" y="4487262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E0E39DE1-F9B9-4198-92F6-8A21E3FD31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5" t="8918" r="638" b="6359"/>
          <a:stretch/>
        </p:blipFill>
        <p:spPr>
          <a:xfrm>
            <a:off x="230504" y="2384330"/>
            <a:ext cx="5326381" cy="55499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80A954F0-E23B-4684-869E-065028DE36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5" t="8918" r="49851" b="6359"/>
          <a:stretch/>
        </p:blipFill>
        <p:spPr>
          <a:xfrm>
            <a:off x="230505" y="3320717"/>
            <a:ext cx="2668905" cy="55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057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16F22C1-5E41-4BF3-BC5E-4A40D13EC7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000" y="2510584"/>
            <a:ext cx="9000000" cy="18368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6508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Shoji, drinnen enthält.&#10;&#10;Automatisch generierte Beschreibung">
            <a:extLst>
              <a:ext uri="{FF2B5EF4-FFF2-40B4-BE49-F238E27FC236}">
                <a16:creationId xmlns:a16="http://schemas.microsoft.com/office/drawing/2014/main" id="{5F961D85-EDED-1756-6AA9-AFBC60CD8C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293" y="2514601"/>
            <a:ext cx="5929413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370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9591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4ACE0A0-9B60-5574-189F-04E0C4A39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7151" y="2546350"/>
            <a:ext cx="5837699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647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9453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B0297E5-4A0D-5CE6-3868-F794BDFFD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6000" y="2552700"/>
            <a:ext cx="5880001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8971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53258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2C6A2BC6-7EFF-2276-4B60-4C3FACAA9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8000" y="2540000"/>
            <a:ext cx="5796001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1336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168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el 2">
            <a:extLst>
              <a:ext uri="{FF2B5EF4-FFF2-40B4-BE49-F238E27FC236}">
                <a16:creationId xmlns:a16="http://schemas.microsoft.com/office/drawing/2014/main" id="{2665E5B5-6BA2-43FB-8B4F-5FD14B1DC439}"/>
              </a:ext>
            </a:extLst>
          </p:cNvPr>
          <p:cNvSpPr txBox="1">
            <a:spLocks/>
          </p:cNvSpPr>
          <p:nvPr/>
        </p:nvSpPr>
        <p:spPr>
          <a:xfrm>
            <a:off x="7716569" y="1162786"/>
            <a:ext cx="3987751" cy="396000"/>
          </a:xfrm>
          <a:prstGeom prst="rect">
            <a:avLst/>
          </a:prstGeom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327A86"/>
                </a:solidFill>
                <a:latin typeface="Calibri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de-DE" kern="0" dirty="0"/>
              <a:t>Konzeption</a:t>
            </a:r>
          </a:p>
        </p:txBody>
      </p:sp>
      <p:sp>
        <p:nvSpPr>
          <p:cNvPr id="24" name="Inhaltsplatzhalter 3">
            <a:extLst>
              <a:ext uri="{FF2B5EF4-FFF2-40B4-BE49-F238E27FC236}">
                <a16:creationId xmlns:a16="http://schemas.microsoft.com/office/drawing/2014/main" id="{914ABB5B-CEED-4246-AA5C-228D2BA17110}"/>
              </a:ext>
            </a:extLst>
          </p:cNvPr>
          <p:cNvSpPr txBox="1">
            <a:spLocks/>
          </p:cNvSpPr>
          <p:nvPr/>
        </p:nvSpPr>
        <p:spPr>
          <a:xfrm>
            <a:off x="487680" y="1738787"/>
            <a:ext cx="6457130" cy="1622276"/>
          </a:xfrm>
          <a:prstGeom prst="rect">
            <a:avLst/>
          </a:prstGeom>
        </p:spPr>
        <p:txBody>
          <a:bodyPr lIns="0" tIns="0" rIns="0" bIns="0"/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DE" sz="1800" dirty="0">
                <a:ea typeface="MS Gothic" panose="020B0609070205080204" pitchFamily="49" charset="-128"/>
              </a:rPr>
              <a:t>Dieses Material wurde für das Projekt Mathematik aufholen nach Corona aufbereitet und wird auch im Projekt </a:t>
            </a:r>
            <a:r>
              <a:rPr lang="de-DE" sz="1800" dirty="0" err="1">
                <a:ea typeface="MS Gothic" panose="020B0609070205080204" pitchFamily="49" charset="-128"/>
              </a:rPr>
              <a:t>QuaMath</a:t>
            </a:r>
            <a:r>
              <a:rPr lang="de-DE" sz="1800" dirty="0">
                <a:ea typeface="MS Gothic" panose="020B0609070205080204" pitchFamily="49" charset="-128"/>
              </a:rPr>
              <a:t> weiter genutzt (beide Projekte gemeinsam von den Ländern finanziert).</a:t>
            </a:r>
            <a:endParaRPr lang="de-DE" sz="1800" kern="0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E34334CE-BCB4-4849-90B3-B1CE074F199A}"/>
              </a:ext>
            </a:extLst>
          </p:cNvPr>
          <p:cNvSpPr txBox="1">
            <a:spLocks/>
          </p:cNvSpPr>
          <p:nvPr/>
        </p:nvSpPr>
        <p:spPr>
          <a:xfrm>
            <a:off x="487680" y="5595155"/>
            <a:ext cx="9478123" cy="881382"/>
          </a:xfrm>
          <a:prstGeom prst="rect">
            <a:avLst/>
          </a:prstGeom>
        </p:spPr>
        <p:txBody>
          <a:bodyPr lIns="0" tIns="0" rIns="0" bIns="0" anchor="b"/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br>
              <a:rPr lang="de-DE" sz="1600" kern="0" dirty="0"/>
            </a:br>
            <a:r>
              <a:rPr lang="de-DE" sz="1600" kern="0" dirty="0"/>
              <a:t>Lizenz: Creative Commons – </a:t>
            </a:r>
            <a:r>
              <a:rPr lang="de-DE" sz="1600" kern="0" dirty="0">
                <a:ea typeface="MS Gothic" panose="020B0609070205080204" pitchFamily="49" charset="-128"/>
              </a:rPr>
              <a:t>Weitergabe unter gleichen Bedingungen</a:t>
            </a:r>
            <a:r>
              <a:rPr lang="de-DE" sz="1600" kern="0" dirty="0"/>
              <a:t> (CC-SA) </a:t>
            </a:r>
            <a:br>
              <a:rPr lang="de-DE" sz="1600" kern="0" dirty="0"/>
            </a:br>
            <a:r>
              <a:rPr lang="de-DE" sz="1600" dirty="0"/>
              <a:t>Karina Höveler, Marcus Nührenbörger &amp; Uta Häsel-Weide</a:t>
            </a:r>
            <a:r>
              <a:rPr lang="de-DE" sz="1600" kern="0" dirty="0"/>
              <a:t>, Deutsches Zentrum für Lehrkräftebildung Mathematik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8DCFBD8D-67DA-49A6-B898-800F8F7731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2581" y="6033987"/>
            <a:ext cx="1261738" cy="442550"/>
          </a:xfrm>
          <a:prstGeom prst="rect">
            <a:avLst/>
          </a:prstGeom>
        </p:spPr>
      </p:pic>
      <p:sp>
        <p:nvSpPr>
          <p:cNvPr id="20" name="Titel 2">
            <a:extLst>
              <a:ext uri="{FF2B5EF4-FFF2-40B4-BE49-F238E27FC236}">
                <a16:creationId xmlns:a16="http://schemas.microsoft.com/office/drawing/2014/main" id="{16001782-667C-430F-83B7-7ED31F121EDD}"/>
              </a:ext>
            </a:extLst>
          </p:cNvPr>
          <p:cNvSpPr txBox="1">
            <a:spLocks/>
          </p:cNvSpPr>
          <p:nvPr/>
        </p:nvSpPr>
        <p:spPr>
          <a:xfrm>
            <a:off x="487680" y="1162786"/>
            <a:ext cx="3752065" cy="396000"/>
          </a:xfrm>
          <a:prstGeom prst="rect">
            <a:avLst/>
          </a:prstGeom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327A86"/>
                </a:solidFill>
                <a:latin typeface="Calibri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de-DE" kern="0" dirty="0"/>
              <a:t>Projektherkunft</a:t>
            </a:r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B7C6D741-9B45-4F1B-AA02-81CCA965B387}"/>
              </a:ext>
            </a:extLst>
          </p:cNvPr>
          <p:cNvSpPr txBox="1">
            <a:spLocks/>
          </p:cNvSpPr>
          <p:nvPr/>
        </p:nvSpPr>
        <p:spPr>
          <a:xfrm>
            <a:off x="487680" y="2847779"/>
            <a:ext cx="6850667" cy="396000"/>
          </a:xfrm>
          <a:prstGeom prst="rect">
            <a:avLst/>
          </a:prstGeom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327A86"/>
                </a:solidFill>
                <a:latin typeface="Calibri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de-DE" kern="0" dirty="0"/>
              <a:t>Nutzung</a:t>
            </a:r>
          </a:p>
        </p:txBody>
      </p:sp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2B29EFE0-61E0-457B-9B84-731BB5F2CAA2}"/>
              </a:ext>
            </a:extLst>
          </p:cNvPr>
          <p:cNvSpPr txBox="1">
            <a:spLocks/>
          </p:cNvSpPr>
          <p:nvPr/>
        </p:nvSpPr>
        <p:spPr>
          <a:xfrm>
            <a:off x="7716568" y="4401762"/>
            <a:ext cx="3987751" cy="855837"/>
          </a:xfrm>
          <a:prstGeom prst="rect">
            <a:avLst/>
          </a:prstGeom>
        </p:spPr>
        <p:txBody>
          <a:bodyPr lIns="0" tIns="0" rIns="0" bIns="0"/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de-DE" sz="1800" dirty="0">
                <a:solidFill>
                  <a:schemeClr val="dk1"/>
                </a:solidFill>
              </a:rPr>
              <a:t>Weitere Materialien sind online unter maco.dzlm.de verfügbar.</a:t>
            </a:r>
            <a:endParaRPr lang="de-DE" sz="1800" dirty="0"/>
          </a:p>
        </p:txBody>
      </p:sp>
      <p:sp>
        <p:nvSpPr>
          <p:cNvPr id="17" name="Titel 2">
            <a:extLst>
              <a:ext uri="{FF2B5EF4-FFF2-40B4-BE49-F238E27FC236}">
                <a16:creationId xmlns:a16="http://schemas.microsoft.com/office/drawing/2014/main" id="{953AC1F8-E9DD-4C1F-9F4F-63EFB62EDAA0}"/>
              </a:ext>
            </a:extLst>
          </p:cNvPr>
          <p:cNvSpPr txBox="1">
            <a:spLocks/>
          </p:cNvSpPr>
          <p:nvPr/>
        </p:nvSpPr>
        <p:spPr>
          <a:xfrm>
            <a:off x="7716569" y="3830978"/>
            <a:ext cx="3987751" cy="396000"/>
          </a:xfrm>
          <a:prstGeom prst="rect">
            <a:avLst/>
          </a:prstGeom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327A86"/>
                </a:solidFill>
                <a:latin typeface="Calibri"/>
                <a:ea typeface="+mj-ea"/>
                <a:cs typeface="Calibri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de-DE" kern="0" dirty="0"/>
              <a:t>Hinweis zu verwandtem Material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B33DE915-9BF7-4B90-A9CC-7BC1FD2D7461}"/>
              </a:ext>
            </a:extLst>
          </p:cNvPr>
          <p:cNvSpPr txBox="1">
            <a:spLocks/>
          </p:cNvSpPr>
          <p:nvPr/>
        </p:nvSpPr>
        <p:spPr>
          <a:xfrm>
            <a:off x="487681" y="3429000"/>
            <a:ext cx="6457130" cy="1622276"/>
          </a:xfrm>
          <a:prstGeom prst="rect">
            <a:avLst/>
          </a:prstGeom>
        </p:spPr>
        <p:txBody>
          <a:bodyPr lIns="0" tIns="0" rIns="0" bIns="0"/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DE" sz="1800" dirty="0"/>
              <a:t>In diesem Material wird eine für die Ziffernschreibweise in der Primarstufe optimierte Schrift genutzt: Christian </a:t>
            </a:r>
            <a:r>
              <a:rPr lang="de-DE" sz="1800" dirty="0" err="1"/>
              <a:t>Urff</a:t>
            </a:r>
            <a:r>
              <a:rPr lang="de-DE" sz="1800" dirty="0"/>
              <a:t>, Grundschrift, </a:t>
            </a:r>
            <a:r>
              <a:rPr lang="de-DE" sz="1800" u="sng" dirty="0">
                <a:hlinkClick r:id="rId5"/>
              </a:rPr>
              <a:t>CC BY 3.0</a:t>
            </a:r>
            <a:r>
              <a:rPr lang="de-DE" sz="1800" dirty="0"/>
              <a:t>, verfügbar unter </a:t>
            </a:r>
            <a:r>
              <a:rPr lang="de-DE" sz="1800" u="sng" dirty="0">
                <a:hlinkClick r:id="rId6"/>
              </a:rPr>
              <a:t>fontlibrary.org/en/</a:t>
            </a:r>
            <a:r>
              <a:rPr lang="de-DE" sz="1800" u="sng" dirty="0" err="1">
                <a:hlinkClick r:id="rId6"/>
              </a:rPr>
              <a:t>font</a:t>
            </a:r>
            <a:r>
              <a:rPr lang="de-DE" sz="1800" u="sng" dirty="0">
                <a:hlinkClick r:id="rId6"/>
              </a:rPr>
              <a:t>/</a:t>
            </a:r>
            <a:r>
              <a:rPr lang="de-DE" sz="1800" u="sng" dirty="0" err="1">
                <a:hlinkClick r:id="rId6"/>
              </a:rPr>
              <a:t>grundschrift</a:t>
            </a:r>
            <a:r>
              <a:rPr lang="de-DE" sz="1800" dirty="0"/>
              <a:t>. Wenn nicht auf Ihrem Computer installiert, werden betreffende Textstellen automatisch von Ihrem Bearbeitungsprogramm durch eine andere Schrift ersetzt.</a:t>
            </a:r>
          </a:p>
          <a:p>
            <a:pPr marL="0" indent="0">
              <a:buNone/>
            </a:pPr>
            <a:r>
              <a:rPr lang="de-DE" sz="1800" dirty="0"/>
              <a:t>Das Material kann digital oder ausgedruckt verwendet werden. </a:t>
            </a:r>
            <a:br>
              <a:rPr lang="de-DE" sz="1800" dirty="0"/>
            </a:br>
            <a:r>
              <a:rPr lang="de-DE" sz="1800" dirty="0"/>
              <a:t>Für den Ausdruck empfehlen wir eine Seitengröße von DIN A3. </a:t>
            </a:r>
          </a:p>
          <a:p>
            <a:pPr marL="0" indent="0">
              <a:buNone/>
            </a:pPr>
            <a:endParaRPr lang="de-DE" sz="1800" dirty="0"/>
          </a:p>
        </p:txBody>
      </p:sp>
      <p:sp>
        <p:nvSpPr>
          <p:cNvPr id="15" name="Inhaltsplatzhalter 3">
            <a:extLst>
              <a:ext uri="{FF2B5EF4-FFF2-40B4-BE49-F238E27FC236}">
                <a16:creationId xmlns:a16="http://schemas.microsoft.com/office/drawing/2014/main" id="{7BA1F5AB-F0EC-46B6-B0D1-F9AD8FF88B98}"/>
              </a:ext>
            </a:extLst>
          </p:cNvPr>
          <p:cNvSpPr txBox="1">
            <a:spLocks/>
          </p:cNvSpPr>
          <p:nvPr/>
        </p:nvSpPr>
        <p:spPr>
          <a:xfrm>
            <a:off x="7716567" y="1740737"/>
            <a:ext cx="3987751" cy="1108992"/>
          </a:xfrm>
          <a:prstGeom prst="rect">
            <a:avLst/>
          </a:prstGeom>
        </p:spPr>
        <p:txBody>
          <a:bodyPr lIns="0" tIns="0" rIns="0" bIns="0"/>
          <a:lstStyle>
            <a:lvl1pPr marL="342000" indent="-342900" algn="l" rtl="0" eaLnBrk="1" fontAlgn="base" hangingPunct="1">
              <a:lnSpc>
                <a:spcPct val="100000"/>
              </a:lnSpc>
              <a:spcBef>
                <a:spcPts val="576"/>
              </a:spcBef>
              <a:spcAft>
                <a:spcPts val="600"/>
              </a:spcAft>
              <a:buClr>
                <a:srgbClr val="327A86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737373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2pPr>
            <a:lvl3pPr marL="11430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3pPr>
            <a:lvl4pPr marL="16002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4pPr>
            <a:lvl5pPr marL="2057400" indent="-228600" algn="l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CBB98A"/>
              </a:buClr>
              <a:buFont typeface="Wingdings" charset="2"/>
              <a:buChar char="§"/>
              <a:defRPr sz="180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DE" sz="1800" dirty="0"/>
              <a:t>Franziska </a:t>
            </a:r>
            <a:r>
              <a:rPr lang="de-DE" sz="1800" dirty="0" err="1"/>
              <a:t>Tilke</a:t>
            </a:r>
            <a:r>
              <a:rPr lang="de-DE" sz="1800" dirty="0"/>
              <a:t>, Lena Maiß, Sophie </a:t>
            </a:r>
            <a:r>
              <a:rPr lang="de-DE" sz="1800" dirty="0" err="1"/>
              <a:t>Mense</a:t>
            </a:r>
            <a:r>
              <a:rPr lang="de-DE" sz="1800" dirty="0"/>
              <a:t> &amp; Karina Höveler </a:t>
            </a:r>
          </a:p>
          <a:p>
            <a:pPr marL="0" indent="0">
              <a:buNone/>
            </a:pPr>
            <a:r>
              <a:rPr lang="de-DE" sz="1800" dirty="0"/>
              <a:t>unter Beratung von Samira </a:t>
            </a:r>
            <a:r>
              <a:rPr lang="de-DE" sz="1800" dirty="0" err="1"/>
              <a:t>Cormann</a:t>
            </a:r>
            <a:r>
              <a:rPr lang="de-DE" sz="1800" dirty="0"/>
              <a:t>, </a:t>
            </a:r>
            <a:br>
              <a:rPr lang="de-DE" sz="1800" dirty="0"/>
            </a:br>
            <a:r>
              <a:rPr lang="de-DE" sz="1800" dirty="0"/>
              <a:t>Lara Marie Graf, Uta </a:t>
            </a:r>
            <a:r>
              <a:rPr lang="de-DE" sz="1800" dirty="0" err="1"/>
              <a:t>Häsel</a:t>
            </a:r>
            <a:r>
              <a:rPr lang="de-DE" sz="1800" dirty="0"/>
              <a:t>-Weide, </a:t>
            </a:r>
            <a:br>
              <a:rPr lang="de-DE" sz="1800" dirty="0"/>
            </a:br>
            <a:r>
              <a:rPr lang="de-DE" sz="1800" dirty="0"/>
              <a:t>Anna </a:t>
            </a:r>
            <a:r>
              <a:rPr lang="de-DE" sz="1800" dirty="0" err="1"/>
              <a:t>Nothofer</a:t>
            </a:r>
            <a:r>
              <a:rPr lang="de-DE" sz="1800" dirty="0"/>
              <a:t>, Marcus </a:t>
            </a:r>
            <a:r>
              <a:rPr lang="de-DE" sz="1800" dirty="0" err="1"/>
              <a:t>Nührenbörger</a:t>
            </a:r>
            <a:r>
              <a:rPr lang="de-DE" sz="1800" dirty="0"/>
              <a:t>, Alissa Werner und Inga </a:t>
            </a:r>
            <a:r>
              <a:rPr lang="de-DE" sz="1800" dirty="0" err="1"/>
              <a:t>Wienhues</a:t>
            </a:r>
            <a:r>
              <a:rPr lang="de-DE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642281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D51A53BC-6305-8FD0-71EC-E9207FD07C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6215" y="2546350"/>
            <a:ext cx="5819570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6225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33413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983FC9B-9D0F-C0E7-08CA-915DF0EA8F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2934" y="2559050"/>
            <a:ext cx="5886133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5848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	 Mengen vergleichen: Mehr, weniger oder gleich viel?</a:t>
            </a:r>
          </a:p>
        </p:txBody>
      </p:sp>
    </p:spTree>
    <p:extLst>
      <p:ext uri="{BB962C8B-B14F-4D97-AF65-F5344CB8AC3E}">
        <p14:creationId xmlns:p14="http://schemas.microsoft.com/office/powerpoint/2010/main" val="20343740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4B985450-C018-80F3-AD4B-E3BB16840F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07" y="2875569"/>
            <a:ext cx="5400000" cy="1106862"/>
          </a:xfrm>
          <a:prstGeom prst="rect">
            <a:avLst/>
          </a:prstGeom>
          <a:noFill/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C3C737E8-D9A5-E113-66B3-A6528C2C17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995" y="2875569"/>
            <a:ext cx="5400000" cy="11068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11136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4B985450-C018-80F3-AD4B-E3BB16840F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07" y="2875569"/>
            <a:ext cx="5400000" cy="1106862"/>
          </a:xfrm>
          <a:prstGeom prst="rect">
            <a:avLst/>
          </a:prstGeom>
          <a:noFill/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976D255D-D0E5-E63B-0372-9A1F1F3B2D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995" y="2877951"/>
            <a:ext cx="5400000" cy="11020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28144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4B985450-C018-80F3-AD4B-E3BB16840F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07" y="2873188"/>
            <a:ext cx="5400000" cy="1106862"/>
          </a:xfrm>
          <a:prstGeom prst="rect">
            <a:avLst/>
          </a:prstGeom>
          <a:noFill/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976D255D-D0E5-E63B-0372-9A1F1F3B2D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995" y="2877951"/>
            <a:ext cx="5400000" cy="11020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42046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DA456BBD-A7C9-9F71-73CE-E88876A2F0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995" y="2875569"/>
            <a:ext cx="5400000" cy="1106862"/>
          </a:xfrm>
          <a:prstGeom prst="rect">
            <a:avLst/>
          </a:prstGeom>
          <a:noFill/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93982E32-DDB3-93AD-915E-44D773E93F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07" y="2877951"/>
            <a:ext cx="5400000" cy="11020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39391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1D8E5576-23A3-1F0C-41CD-EFA0E9622D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995" y="2877951"/>
            <a:ext cx="5400000" cy="1102099"/>
          </a:xfrm>
          <a:prstGeom prst="rect">
            <a:avLst/>
          </a:prstGeom>
          <a:noFill/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94380E6B-4FED-1F68-DCAA-243723036A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07" y="2875569"/>
            <a:ext cx="5400000" cy="11068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341633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D433992-C766-2CDE-108B-4CD8918F97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1990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	 Fingeranzahlen</a:t>
            </a:r>
          </a:p>
        </p:txBody>
      </p:sp>
      <p:graphicFrame>
        <p:nvGraphicFramePr>
          <p:cNvPr id="10" name="Inhaltsplatzhalter 5">
            <a:extLst>
              <a:ext uri="{FF2B5EF4-FFF2-40B4-BE49-F238E27FC236}">
                <a16:creationId xmlns:a16="http://schemas.microsoft.com/office/drawing/2014/main" id="{AB53CFED-D14C-4787-85BF-49CE48D100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4319870"/>
              </p:ext>
            </p:extLst>
          </p:nvPr>
        </p:nvGraphicFramePr>
        <p:xfrm>
          <a:off x="252413" y="900113"/>
          <a:ext cx="11687587" cy="592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8467">
                  <a:extLst>
                    <a:ext uri="{9D8B030D-6E8A-4147-A177-3AD203B41FA5}">
                      <a16:colId xmlns:a16="http://schemas.microsoft.com/office/drawing/2014/main" val="4206134985"/>
                    </a:ext>
                  </a:extLst>
                </a:gridCol>
                <a:gridCol w="11249120">
                  <a:extLst>
                    <a:ext uri="{9D8B030D-6E8A-4147-A177-3AD203B41FA5}">
                      <a16:colId xmlns:a16="http://schemas.microsoft.com/office/drawing/2014/main" val="18498403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2000" b="1" dirty="0">
                        <a:solidFill>
                          <a:schemeClr val="tx2"/>
                        </a:solidFill>
                        <a:latin typeface="Grundschrift" panose="00000500000000000000" pitchFamily="50" charset="0"/>
                      </a:endParaRPr>
                    </a:p>
                  </a:txBody>
                  <a:tcPr marL="71748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marL="0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860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13973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69A0CABA-0BA9-D419-D501-5FEA0B611C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207" y="3039492"/>
            <a:ext cx="3600000" cy="779016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719BFDF-4B46-C61D-0176-46464B4A46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5793" y="3035897"/>
            <a:ext cx="3600000" cy="786207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778E55C2-08E6-647D-E469-0A04E527A2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6000" y="3032941"/>
            <a:ext cx="3600000" cy="792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2496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	 Strukturen verinnerlichen</a:t>
            </a:r>
          </a:p>
        </p:txBody>
      </p:sp>
    </p:spTree>
    <p:extLst>
      <p:ext uri="{BB962C8B-B14F-4D97-AF65-F5344CB8AC3E}">
        <p14:creationId xmlns:p14="http://schemas.microsoft.com/office/powerpoint/2010/main" val="31229641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rafik 31">
            <a:extLst>
              <a:ext uri="{FF2B5EF4-FFF2-40B4-BE49-F238E27FC236}">
                <a16:creationId xmlns:a16="http://schemas.microsoft.com/office/drawing/2014/main" id="{EECEF8CC-DFFF-4AC0-8B05-F888509AB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782" y="2925358"/>
            <a:ext cx="5400000" cy="1168064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CF903F34-D031-4EF4-8224-EEE1B1EBA6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5" t="8918" r="638" b="6359"/>
          <a:stretch/>
        </p:blipFill>
        <p:spPr>
          <a:xfrm>
            <a:off x="230504" y="1468120"/>
            <a:ext cx="5326381" cy="554990"/>
          </a:xfrm>
          <a:prstGeom prst="rect">
            <a:avLst/>
          </a:prstGeom>
        </p:spPr>
      </p:pic>
      <p:sp>
        <p:nvSpPr>
          <p:cNvPr id="37" name="Oval 122">
            <a:extLst>
              <a:ext uri="{FF2B5EF4-FFF2-40B4-BE49-F238E27FC236}">
                <a16:creationId xmlns:a16="http://schemas.microsoft.com/office/drawing/2014/main" id="{5BC4C4F5-2DA7-41D1-BBF8-3C1E0BDA25D6}"/>
              </a:ext>
            </a:extLst>
          </p:cNvPr>
          <p:cNvSpPr>
            <a:spLocks noChangeAspect="1"/>
          </p:cNvSpPr>
          <p:nvPr/>
        </p:nvSpPr>
        <p:spPr bwMode="auto">
          <a:xfrm>
            <a:off x="627898" y="4993880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8" name="Oval 123">
            <a:extLst>
              <a:ext uri="{FF2B5EF4-FFF2-40B4-BE49-F238E27FC236}">
                <a16:creationId xmlns:a16="http://schemas.microsoft.com/office/drawing/2014/main" id="{4528C67C-179F-4698-B186-41F439929610}"/>
              </a:ext>
            </a:extLst>
          </p:cNvPr>
          <p:cNvSpPr>
            <a:spLocks noChangeAspect="1"/>
          </p:cNvSpPr>
          <p:nvPr/>
        </p:nvSpPr>
        <p:spPr bwMode="auto">
          <a:xfrm>
            <a:off x="1795805" y="4795880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9" name="Oval 124">
            <a:extLst>
              <a:ext uri="{FF2B5EF4-FFF2-40B4-BE49-F238E27FC236}">
                <a16:creationId xmlns:a16="http://schemas.microsoft.com/office/drawing/2014/main" id="{70091918-E8F4-47D2-8F5E-A84DA5B6FB92}"/>
              </a:ext>
            </a:extLst>
          </p:cNvPr>
          <p:cNvSpPr>
            <a:spLocks noChangeAspect="1"/>
          </p:cNvSpPr>
          <p:nvPr/>
        </p:nvSpPr>
        <p:spPr bwMode="auto">
          <a:xfrm>
            <a:off x="1519382" y="5389880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0" name="Oval 125">
            <a:extLst>
              <a:ext uri="{FF2B5EF4-FFF2-40B4-BE49-F238E27FC236}">
                <a16:creationId xmlns:a16="http://schemas.microsoft.com/office/drawing/2014/main" id="{5FCE5554-7B4B-43FD-8C1B-141D59132EA1}"/>
              </a:ext>
            </a:extLst>
          </p:cNvPr>
          <p:cNvSpPr>
            <a:spLocks noChangeAspect="1"/>
          </p:cNvSpPr>
          <p:nvPr/>
        </p:nvSpPr>
        <p:spPr bwMode="auto">
          <a:xfrm>
            <a:off x="994020" y="5789860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1" name="Oval 126">
            <a:extLst>
              <a:ext uri="{FF2B5EF4-FFF2-40B4-BE49-F238E27FC236}">
                <a16:creationId xmlns:a16="http://schemas.microsoft.com/office/drawing/2014/main" id="{B263AC69-55EC-4734-A4F4-38530B6968CF}"/>
              </a:ext>
            </a:extLst>
          </p:cNvPr>
          <p:cNvSpPr>
            <a:spLocks noChangeAspect="1"/>
          </p:cNvSpPr>
          <p:nvPr/>
        </p:nvSpPr>
        <p:spPr bwMode="auto">
          <a:xfrm>
            <a:off x="2244067" y="5464727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2" name="Oval 127">
            <a:extLst>
              <a:ext uri="{FF2B5EF4-FFF2-40B4-BE49-F238E27FC236}">
                <a16:creationId xmlns:a16="http://schemas.microsoft.com/office/drawing/2014/main" id="{327833D5-A9D0-4209-8B4E-A3B0F5572FE2}"/>
              </a:ext>
            </a:extLst>
          </p:cNvPr>
          <p:cNvSpPr>
            <a:spLocks noChangeAspect="1"/>
          </p:cNvSpPr>
          <p:nvPr/>
        </p:nvSpPr>
        <p:spPr bwMode="auto">
          <a:xfrm>
            <a:off x="2410866" y="4864447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3" name="Oval 128">
            <a:extLst>
              <a:ext uri="{FF2B5EF4-FFF2-40B4-BE49-F238E27FC236}">
                <a16:creationId xmlns:a16="http://schemas.microsoft.com/office/drawing/2014/main" id="{199AF6CD-9F37-43AF-935B-92E1A426C32C}"/>
              </a:ext>
            </a:extLst>
          </p:cNvPr>
          <p:cNvSpPr>
            <a:spLocks noChangeAspect="1"/>
          </p:cNvSpPr>
          <p:nvPr/>
        </p:nvSpPr>
        <p:spPr bwMode="auto">
          <a:xfrm>
            <a:off x="1222382" y="4487262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E0E39DE1-F9B9-4198-92F6-8A21E3FD31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5" t="8918" r="638" b="6359"/>
          <a:stretch/>
        </p:blipFill>
        <p:spPr>
          <a:xfrm>
            <a:off x="230504" y="2384330"/>
            <a:ext cx="5326381" cy="55499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80A954F0-E23B-4684-869E-065028DE36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5" t="8918" r="49851" b="6359"/>
          <a:stretch/>
        </p:blipFill>
        <p:spPr>
          <a:xfrm>
            <a:off x="230505" y="3320717"/>
            <a:ext cx="2668905" cy="55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3885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	 Anzahlen am Zwanzigerfeld mental verändern</a:t>
            </a:r>
          </a:p>
        </p:txBody>
      </p:sp>
    </p:spTree>
    <p:extLst>
      <p:ext uri="{BB962C8B-B14F-4D97-AF65-F5344CB8AC3E}">
        <p14:creationId xmlns:p14="http://schemas.microsoft.com/office/powerpoint/2010/main" val="31209913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F09A58DF-37F1-B708-72F8-B49545D3A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44" y="2838600"/>
            <a:ext cx="5462263" cy="11808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DA9FAA4D-22AB-29BF-C774-B9DFD516C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1863" y="2838600"/>
            <a:ext cx="5462263" cy="118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1205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794C6C14-9E1D-D88B-4C9E-A5A5E4D8A3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007" y="2839297"/>
            <a:ext cx="5400000" cy="117940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8A445ED-8003-ACA9-16AD-7E312EDF5D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995" y="2839297"/>
            <a:ext cx="5400000" cy="117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4062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B5920AC6-D683-A3C2-4C28-1AC69DDD2F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38" y="2848455"/>
            <a:ext cx="5457970" cy="116109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1828CBF5-D72B-9657-1C66-FD456830D9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995" y="2848455"/>
            <a:ext cx="5457972" cy="116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0417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31AAF6D1-F94B-B316-DF88-AC1BC9B89C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084" y="2838600"/>
            <a:ext cx="5501845" cy="11808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54993B57-4124-22F5-904D-880DD5E5D6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2515" y="2838600"/>
            <a:ext cx="5501845" cy="118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2651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9FCA2981-D32A-4EBA-1CFF-EA3CC5826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07" y="2835085"/>
            <a:ext cx="5400000" cy="118783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2A87B14-70BD-8C5D-06D4-39D9AE8458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993" y="2835085"/>
            <a:ext cx="5400000" cy="1187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8600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29A7ED84-CFA4-1712-E81C-3D5EC18BDA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693" y="2838600"/>
            <a:ext cx="5544627" cy="11808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00A9628C-7D8D-AA40-28F8-A0AF9C83B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1875" y="2838600"/>
            <a:ext cx="5544627" cy="118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027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 descr="Ein Bild, das Handschuhe enthält.&#10;&#10;Automatisch generierte Beschreibung">
            <a:extLst>
              <a:ext uri="{FF2B5EF4-FFF2-40B4-BE49-F238E27FC236}">
                <a16:creationId xmlns:a16="http://schemas.microsoft.com/office/drawing/2014/main" id="{1E42262F-5256-44BB-9C38-8547243414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628" y="295797"/>
            <a:ext cx="727826" cy="1049282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B011D9E9-69CC-425F-90C4-409CFE271C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0511" y="295797"/>
            <a:ext cx="1298895" cy="1065910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149BF031-2249-4C0A-BDFF-A8836E99062D}"/>
              </a:ext>
            </a:extLst>
          </p:cNvPr>
          <p:cNvSpPr txBox="1"/>
          <p:nvPr/>
        </p:nvSpPr>
        <p:spPr>
          <a:xfrm>
            <a:off x="5406920" y="5270463"/>
            <a:ext cx="1378161" cy="6126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tIns="108000" bIns="72000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itchFamily="2" charset="0"/>
                <a:cs typeface="Calibri"/>
              </a:rPr>
              <a:t>10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329986FD-5C31-48C5-9002-62C48E617721}"/>
              </a:ext>
            </a:extLst>
          </p:cNvPr>
          <p:cNvSpPr txBox="1"/>
          <p:nvPr/>
        </p:nvSpPr>
        <p:spPr>
          <a:xfrm>
            <a:off x="7866184" y="5270462"/>
            <a:ext cx="1378161" cy="6126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tIns="108000" bIns="72000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itchFamily="2" charset="0"/>
                <a:cs typeface="Calibri"/>
              </a:rPr>
              <a:t>9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40379F23-8592-4EC2-9C07-D2D756FE49C7}"/>
              </a:ext>
            </a:extLst>
          </p:cNvPr>
          <p:cNvSpPr txBox="1"/>
          <p:nvPr/>
        </p:nvSpPr>
        <p:spPr>
          <a:xfrm>
            <a:off x="488392" y="5270464"/>
            <a:ext cx="1378161" cy="6126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tIns="108000" bIns="72000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itchFamily="2" charset="0"/>
                <a:cs typeface="Calibri"/>
              </a:rPr>
              <a:t>5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A2EC4DDF-C66A-4697-81DE-91A321A266D5}"/>
              </a:ext>
            </a:extLst>
          </p:cNvPr>
          <p:cNvSpPr txBox="1"/>
          <p:nvPr/>
        </p:nvSpPr>
        <p:spPr>
          <a:xfrm>
            <a:off x="2947656" y="5270463"/>
            <a:ext cx="1378161" cy="6126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tIns="108000" bIns="72000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itchFamily="2" charset="0"/>
                <a:cs typeface="Calibri"/>
              </a:rPr>
              <a:t>4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154E3D73-99F6-467B-97DA-FBB0BC5A573D}"/>
              </a:ext>
            </a:extLst>
          </p:cNvPr>
          <p:cNvSpPr txBox="1"/>
          <p:nvPr/>
        </p:nvSpPr>
        <p:spPr>
          <a:xfrm>
            <a:off x="10325447" y="5270463"/>
            <a:ext cx="1378161" cy="6126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tIns="108000" bIns="72000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itchFamily="2" charset="0"/>
                <a:cs typeface="Calibri"/>
              </a:rPr>
              <a:t>1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06E3725A-14D8-4ADE-BBA0-211B93D6E6FD}"/>
              </a:ext>
            </a:extLst>
          </p:cNvPr>
          <p:cNvSpPr txBox="1"/>
          <p:nvPr/>
        </p:nvSpPr>
        <p:spPr>
          <a:xfrm>
            <a:off x="5406920" y="6032050"/>
            <a:ext cx="1378161" cy="6126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tIns="108000" bIns="72000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itchFamily="2" charset="0"/>
                <a:cs typeface="Calibri"/>
              </a:rPr>
              <a:t>8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7E3CE98A-0A12-4F12-B0A3-F9ADA9D777D2}"/>
              </a:ext>
            </a:extLst>
          </p:cNvPr>
          <p:cNvSpPr txBox="1"/>
          <p:nvPr/>
        </p:nvSpPr>
        <p:spPr>
          <a:xfrm>
            <a:off x="7866184" y="6032049"/>
            <a:ext cx="1378161" cy="6126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tIns="108000" bIns="72000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itchFamily="2" charset="0"/>
                <a:cs typeface="Calibri"/>
              </a:rPr>
              <a:t>7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41B988EB-DEA8-4355-8E16-D8D49421A238}"/>
              </a:ext>
            </a:extLst>
          </p:cNvPr>
          <p:cNvSpPr txBox="1"/>
          <p:nvPr/>
        </p:nvSpPr>
        <p:spPr>
          <a:xfrm>
            <a:off x="488392" y="6032051"/>
            <a:ext cx="1378161" cy="6126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tIns="108000" bIns="72000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itchFamily="2" charset="0"/>
                <a:cs typeface="Calibri"/>
              </a:rPr>
              <a:t>3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8CD52EB7-772D-4835-A877-A550818FBF5D}"/>
              </a:ext>
            </a:extLst>
          </p:cNvPr>
          <p:cNvSpPr txBox="1"/>
          <p:nvPr/>
        </p:nvSpPr>
        <p:spPr>
          <a:xfrm>
            <a:off x="2947656" y="6032050"/>
            <a:ext cx="1378161" cy="6126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tIns="108000" bIns="72000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itchFamily="2" charset="0"/>
                <a:cs typeface="Calibri"/>
              </a:rPr>
              <a:t>2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9E7B57EB-A20F-428D-A523-3DE610721DA6}"/>
              </a:ext>
            </a:extLst>
          </p:cNvPr>
          <p:cNvSpPr txBox="1"/>
          <p:nvPr/>
        </p:nvSpPr>
        <p:spPr>
          <a:xfrm>
            <a:off x="10325447" y="6032050"/>
            <a:ext cx="1378161" cy="61264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 tIns="108000" bIns="72000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itchFamily="2" charset="0"/>
                <a:cs typeface="Calibri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82483760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B0072F29-778F-F192-8498-AF40F504DC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008" y="2857038"/>
            <a:ext cx="5400000" cy="1143925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848C7C2-174E-E301-3A3A-67EF34DE1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994" y="2845884"/>
            <a:ext cx="5505307" cy="1166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1151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2857BF18-FFFE-5861-078F-352A0A99D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005" y="2836932"/>
            <a:ext cx="5400002" cy="1184136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C1ED9AB-502E-B9C8-118E-D4817C3A9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995" y="2836804"/>
            <a:ext cx="5401165" cy="1184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0296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80904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CF80FF0-E912-9AD2-932F-155F465EACAF}"/>
              </a:ext>
            </a:extLst>
          </p:cNvPr>
          <p:cNvSpPr txBox="1"/>
          <p:nvPr/>
        </p:nvSpPr>
        <p:spPr>
          <a:xfrm>
            <a:off x="7779433" y="1364566"/>
            <a:ext cx="3052690" cy="64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anose="03010100010101010101" pitchFamily="66" charset="0"/>
                <a:cs typeface="Calibri"/>
              </a:rPr>
              <a:t>1 dazu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E7C734D-A362-9955-8E48-140EAC1AFC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998" y="2842044"/>
            <a:ext cx="5400000" cy="117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0942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CF80FF0-E912-9AD2-932F-155F465EACAF}"/>
              </a:ext>
            </a:extLst>
          </p:cNvPr>
          <p:cNvSpPr txBox="1"/>
          <p:nvPr/>
        </p:nvSpPr>
        <p:spPr>
          <a:xfrm>
            <a:off x="7779433" y="1364068"/>
            <a:ext cx="3052690" cy="648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tIns="108000" bIns="108000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anose="03010100010101010101" pitchFamily="66" charset="0"/>
                <a:cs typeface="Calibri"/>
              </a:rPr>
              <a:t>1 dazu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6E8CA2B-40EF-1307-F346-0D04A74DE196}"/>
              </a:ext>
            </a:extLst>
          </p:cNvPr>
          <p:cNvSpPr txBox="1"/>
          <p:nvPr/>
        </p:nvSpPr>
        <p:spPr>
          <a:xfrm>
            <a:off x="7779433" y="2309674"/>
            <a:ext cx="3052690" cy="648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tIns="108000" bIns="108000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anose="03010100010101010101" pitchFamily="66" charset="0"/>
                <a:cs typeface="Calibri"/>
              </a:rPr>
              <a:t>2 dazu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74A0335-3154-BA98-7284-C945CE5F5CFC}"/>
              </a:ext>
            </a:extLst>
          </p:cNvPr>
          <p:cNvSpPr txBox="1"/>
          <p:nvPr/>
        </p:nvSpPr>
        <p:spPr>
          <a:xfrm>
            <a:off x="7779433" y="3255280"/>
            <a:ext cx="3052690" cy="648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tIns="108000" bIns="108000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anose="03010100010101010101" pitchFamily="66" charset="0"/>
                <a:cs typeface="Calibri"/>
              </a:rPr>
              <a:t>1 weg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8E6FFFA-9042-440A-C7B3-4DDAFFF1877E}"/>
              </a:ext>
            </a:extLst>
          </p:cNvPr>
          <p:cNvSpPr txBox="1"/>
          <p:nvPr/>
        </p:nvSpPr>
        <p:spPr>
          <a:xfrm>
            <a:off x="7779433" y="4200885"/>
            <a:ext cx="3052690" cy="648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tIns="108000" bIns="108000" rtlCol="0" anchor="ctr">
            <a:spAutoFit/>
          </a:bodyPr>
          <a:lstStyle/>
          <a:p>
            <a:pPr marL="342900" indent="-342900" algn="ctr">
              <a:spcBef>
                <a:spcPts val="400"/>
              </a:spcBef>
            </a:pPr>
            <a:r>
              <a:rPr lang="de-DE" sz="2800" dirty="0">
                <a:latin typeface="Grundschrift" panose="03010100010101010101" pitchFamily="66" charset="0"/>
                <a:cs typeface="Calibri"/>
              </a:rPr>
              <a:t>2 weg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866E1F68-E2D5-F4C5-6C1E-68188A2C02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208" y="3675969"/>
            <a:ext cx="5400002" cy="1173913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417551B7-D7A6-0199-C9B6-EB85B60CA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07" y="2322824"/>
            <a:ext cx="5400004" cy="114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2408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	 Wie viele?</a:t>
            </a:r>
          </a:p>
        </p:txBody>
      </p:sp>
    </p:spTree>
    <p:extLst>
      <p:ext uri="{BB962C8B-B14F-4D97-AF65-F5344CB8AC3E}">
        <p14:creationId xmlns:p14="http://schemas.microsoft.com/office/powerpoint/2010/main" val="2334687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512C556D-202C-F83E-0135-D4B8B928B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000" y="2836856"/>
            <a:ext cx="5400000" cy="118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86483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13510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9D04BB7-F058-2298-25D9-C46A47FCC5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000" y="2863159"/>
            <a:ext cx="5400000" cy="113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2756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5622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	Muster im Zwanzigerfeld</a:t>
            </a:r>
          </a:p>
        </p:txBody>
      </p:sp>
      <p:graphicFrame>
        <p:nvGraphicFramePr>
          <p:cNvPr id="7" name="Inhaltsplatzhalter 5">
            <a:extLst>
              <a:ext uri="{FF2B5EF4-FFF2-40B4-BE49-F238E27FC236}">
                <a16:creationId xmlns:a16="http://schemas.microsoft.com/office/drawing/2014/main" id="{28CE0EE3-F178-480F-A0AA-8B32ECE3C4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3226828"/>
              </p:ext>
            </p:extLst>
          </p:nvPr>
        </p:nvGraphicFramePr>
        <p:xfrm>
          <a:off x="252413" y="900113"/>
          <a:ext cx="11687587" cy="592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8467">
                  <a:extLst>
                    <a:ext uri="{9D8B030D-6E8A-4147-A177-3AD203B41FA5}">
                      <a16:colId xmlns:a16="http://schemas.microsoft.com/office/drawing/2014/main" val="4206134985"/>
                    </a:ext>
                  </a:extLst>
                </a:gridCol>
                <a:gridCol w="11249120">
                  <a:extLst>
                    <a:ext uri="{9D8B030D-6E8A-4147-A177-3AD203B41FA5}">
                      <a16:colId xmlns:a16="http://schemas.microsoft.com/office/drawing/2014/main" val="18498403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2000" b="1" dirty="0">
                        <a:solidFill>
                          <a:schemeClr val="tx2"/>
                        </a:solidFill>
                        <a:latin typeface="Grundschrift" panose="00000500000000000000" pitchFamily="50" charset="0"/>
                      </a:endParaRPr>
                    </a:p>
                  </a:txBody>
                  <a:tcPr marL="71748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marL="0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860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906087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66F29A4F-6548-CCAA-55CE-0A9700602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000" y="2855512"/>
            <a:ext cx="5400000" cy="1146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32614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096532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9E8603F9-68E4-1CA4-28BD-76FA20BA4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000" y="2842044"/>
            <a:ext cx="5400000" cy="117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14982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664922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B8FA248-A87C-008B-3964-B31AB65C5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000" y="2838768"/>
            <a:ext cx="5400000" cy="1180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02386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83814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794C6C14-9E1D-D88B-4C9E-A5A5E4D8A3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000" y="2839297"/>
            <a:ext cx="5400000" cy="117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7519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916138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A2522B8-5BD6-812C-F175-8F84013590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000" y="2848627"/>
            <a:ext cx="5400000" cy="116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2645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7721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3BD85C0D-034A-4901-B2E1-E8E74DCDBC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000" y="2925358"/>
            <a:ext cx="5400000" cy="1168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93997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BEB7989B-6D33-C39E-82DC-C950C32903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000" y="2865449"/>
            <a:ext cx="5400000" cy="112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11444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250892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9FCA2981-D32A-4EBA-1CFF-EA3CC5826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6000" y="2835085"/>
            <a:ext cx="5400000" cy="1187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00983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279086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CB0C4654-C91D-93FF-7A46-2370F9D151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000" y="2838768"/>
            <a:ext cx="5400000" cy="1180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06017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710570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630C1A2-3F4E-32D7-FAB0-C207C0F950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000" y="2848835"/>
            <a:ext cx="5400000" cy="116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95079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271447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9D223C4-0877-5BF9-089C-E3490359F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000" y="2842816"/>
            <a:ext cx="5400000" cy="117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2600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1746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rafik 31">
            <a:extLst>
              <a:ext uri="{FF2B5EF4-FFF2-40B4-BE49-F238E27FC236}">
                <a16:creationId xmlns:a16="http://schemas.microsoft.com/office/drawing/2014/main" id="{EECEF8CC-DFFF-4AC0-8B05-F888509AB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782" y="2925358"/>
            <a:ext cx="5400000" cy="1168064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CF903F34-D031-4EF4-8224-EEE1B1EBA6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5" t="8918" r="638" b="6359"/>
          <a:stretch/>
        </p:blipFill>
        <p:spPr>
          <a:xfrm>
            <a:off x="230504" y="1468120"/>
            <a:ext cx="5326381" cy="554990"/>
          </a:xfrm>
          <a:prstGeom prst="rect">
            <a:avLst/>
          </a:prstGeom>
        </p:spPr>
      </p:pic>
      <p:sp>
        <p:nvSpPr>
          <p:cNvPr id="37" name="Oval 122">
            <a:extLst>
              <a:ext uri="{FF2B5EF4-FFF2-40B4-BE49-F238E27FC236}">
                <a16:creationId xmlns:a16="http://schemas.microsoft.com/office/drawing/2014/main" id="{5BC4C4F5-2DA7-41D1-BBF8-3C1E0BDA25D6}"/>
              </a:ext>
            </a:extLst>
          </p:cNvPr>
          <p:cNvSpPr>
            <a:spLocks noChangeAspect="1"/>
          </p:cNvSpPr>
          <p:nvPr/>
        </p:nvSpPr>
        <p:spPr bwMode="auto">
          <a:xfrm>
            <a:off x="627898" y="4993880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8" name="Oval 123">
            <a:extLst>
              <a:ext uri="{FF2B5EF4-FFF2-40B4-BE49-F238E27FC236}">
                <a16:creationId xmlns:a16="http://schemas.microsoft.com/office/drawing/2014/main" id="{4528C67C-179F-4698-B186-41F439929610}"/>
              </a:ext>
            </a:extLst>
          </p:cNvPr>
          <p:cNvSpPr>
            <a:spLocks noChangeAspect="1"/>
          </p:cNvSpPr>
          <p:nvPr/>
        </p:nvSpPr>
        <p:spPr bwMode="auto">
          <a:xfrm>
            <a:off x="1795805" y="4795880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9" name="Oval 124">
            <a:extLst>
              <a:ext uri="{FF2B5EF4-FFF2-40B4-BE49-F238E27FC236}">
                <a16:creationId xmlns:a16="http://schemas.microsoft.com/office/drawing/2014/main" id="{70091918-E8F4-47D2-8F5E-A84DA5B6FB92}"/>
              </a:ext>
            </a:extLst>
          </p:cNvPr>
          <p:cNvSpPr>
            <a:spLocks noChangeAspect="1"/>
          </p:cNvSpPr>
          <p:nvPr/>
        </p:nvSpPr>
        <p:spPr bwMode="auto">
          <a:xfrm>
            <a:off x="1519382" y="5389880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0" name="Oval 125">
            <a:extLst>
              <a:ext uri="{FF2B5EF4-FFF2-40B4-BE49-F238E27FC236}">
                <a16:creationId xmlns:a16="http://schemas.microsoft.com/office/drawing/2014/main" id="{5FCE5554-7B4B-43FD-8C1B-141D59132EA1}"/>
              </a:ext>
            </a:extLst>
          </p:cNvPr>
          <p:cNvSpPr>
            <a:spLocks noChangeAspect="1"/>
          </p:cNvSpPr>
          <p:nvPr/>
        </p:nvSpPr>
        <p:spPr bwMode="auto">
          <a:xfrm>
            <a:off x="994020" y="5789860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1" name="Oval 126">
            <a:extLst>
              <a:ext uri="{FF2B5EF4-FFF2-40B4-BE49-F238E27FC236}">
                <a16:creationId xmlns:a16="http://schemas.microsoft.com/office/drawing/2014/main" id="{B263AC69-55EC-4734-A4F4-38530B6968CF}"/>
              </a:ext>
            </a:extLst>
          </p:cNvPr>
          <p:cNvSpPr>
            <a:spLocks noChangeAspect="1"/>
          </p:cNvSpPr>
          <p:nvPr/>
        </p:nvSpPr>
        <p:spPr bwMode="auto">
          <a:xfrm>
            <a:off x="2244067" y="5464727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2" name="Oval 127">
            <a:extLst>
              <a:ext uri="{FF2B5EF4-FFF2-40B4-BE49-F238E27FC236}">
                <a16:creationId xmlns:a16="http://schemas.microsoft.com/office/drawing/2014/main" id="{327833D5-A9D0-4209-8B4E-A3B0F5572FE2}"/>
              </a:ext>
            </a:extLst>
          </p:cNvPr>
          <p:cNvSpPr>
            <a:spLocks noChangeAspect="1"/>
          </p:cNvSpPr>
          <p:nvPr/>
        </p:nvSpPr>
        <p:spPr bwMode="auto">
          <a:xfrm>
            <a:off x="2410866" y="4864447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3" name="Oval 128">
            <a:extLst>
              <a:ext uri="{FF2B5EF4-FFF2-40B4-BE49-F238E27FC236}">
                <a16:creationId xmlns:a16="http://schemas.microsoft.com/office/drawing/2014/main" id="{199AF6CD-9F37-43AF-935B-92E1A426C32C}"/>
              </a:ext>
            </a:extLst>
          </p:cNvPr>
          <p:cNvSpPr>
            <a:spLocks noChangeAspect="1"/>
          </p:cNvSpPr>
          <p:nvPr/>
        </p:nvSpPr>
        <p:spPr bwMode="auto">
          <a:xfrm>
            <a:off x="1222382" y="4487262"/>
            <a:ext cx="396000" cy="396000"/>
          </a:xfrm>
          <a:prstGeom prst="ellipse">
            <a:avLst/>
          </a:prstGeom>
          <a:solidFill>
            <a:srgbClr val="C5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dirty="0" err="1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E0E39DE1-F9B9-4198-92F6-8A21E3FD31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5" t="8918" r="638" b="6359"/>
          <a:stretch/>
        </p:blipFill>
        <p:spPr>
          <a:xfrm>
            <a:off x="230504" y="2384330"/>
            <a:ext cx="5326381" cy="55499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80A954F0-E23B-4684-869E-065028DE36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5" t="8918" r="49851" b="6359"/>
          <a:stretch/>
        </p:blipFill>
        <p:spPr>
          <a:xfrm>
            <a:off x="230505" y="3320717"/>
            <a:ext cx="2668905" cy="55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68408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794C6C14-9E1D-D88B-4C9E-A5A5E4D8A3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000" y="2839297"/>
            <a:ext cx="5400000" cy="117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897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>
            <a:extLst>
              <a:ext uri="{FF2B5EF4-FFF2-40B4-BE49-F238E27FC236}">
                <a16:creationId xmlns:a16="http://schemas.microsoft.com/office/drawing/2014/main" id="{1C03D7AD-B33C-488F-9D0F-AD61B2F49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7380" y="4893521"/>
            <a:ext cx="2880000" cy="642935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C960DF08-0B3C-475E-AE47-24FD8821FB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4622" y="5748901"/>
            <a:ext cx="2880000" cy="635099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DAD64547-F831-4A98-ADC2-C73F45CD56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6800" y="4899406"/>
            <a:ext cx="2880000" cy="637050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8189BB82-70FB-465C-A2C9-A3F87365B0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7380" y="5746950"/>
            <a:ext cx="2880000" cy="63705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6C367C05-FA0D-4FA1-93F7-D68BF27AAF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7960" y="5738102"/>
            <a:ext cx="2880000" cy="645898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BEB289DF-6751-4AD8-973E-7A2D576E85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7960" y="4919299"/>
            <a:ext cx="2880000" cy="633160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244E7333-7D89-4288-8F59-717E96FA81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26220" y="4881153"/>
            <a:ext cx="2880000" cy="64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557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20428BC-A811-4E59-B324-2F1130567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	Anzahlen darstellen am Zwanzigerfeld</a:t>
            </a:r>
          </a:p>
        </p:txBody>
      </p:sp>
      <p:graphicFrame>
        <p:nvGraphicFramePr>
          <p:cNvPr id="7" name="Inhaltsplatzhalter 5">
            <a:extLst>
              <a:ext uri="{FF2B5EF4-FFF2-40B4-BE49-F238E27FC236}">
                <a16:creationId xmlns:a16="http://schemas.microsoft.com/office/drawing/2014/main" id="{28CE0EE3-F178-480F-A0AA-8B32ECE3C4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2596418"/>
              </p:ext>
            </p:extLst>
          </p:nvPr>
        </p:nvGraphicFramePr>
        <p:xfrm>
          <a:off x="252413" y="900113"/>
          <a:ext cx="11687587" cy="592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8467">
                  <a:extLst>
                    <a:ext uri="{9D8B030D-6E8A-4147-A177-3AD203B41FA5}">
                      <a16:colId xmlns:a16="http://schemas.microsoft.com/office/drawing/2014/main" val="4206134985"/>
                    </a:ext>
                  </a:extLst>
                </a:gridCol>
                <a:gridCol w="11249120">
                  <a:extLst>
                    <a:ext uri="{9D8B030D-6E8A-4147-A177-3AD203B41FA5}">
                      <a16:colId xmlns:a16="http://schemas.microsoft.com/office/drawing/2014/main" val="18498403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de-DE" sz="2000" b="1" dirty="0">
                        <a:solidFill>
                          <a:schemeClr val="tx2"/>
                        </a:solidFill>
                        <a:latin typeface="Grundschrift" panose="00000500000000000000" pitchFamily="50" charset="0"/>
                      </a:endParaRPr>
                    </a:p>
                  </a:txBody>
                  <a:tcPr marL="71748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de-DE" sz="2000" dirty="0">
                        <a:latin typeface="Grundschrift" panose="00000500000000000000" pitchFamily="50" charset="0"/>
                      </a:endParaRPr>
                    </a:p>
                  </a:txBody>
                  <a:tcPr marL="0" marR="71748" marT="144000" marB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860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7401357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Folien">
  <a:themeElements>
    <a:clrScheme name="DZLM">
      <a:dk1>
        <a:sysClr val="windowText" lastClr="000000"/>
      </a:dk1>
      <a:lt1>
        <a:srgbClr val="FFFFFF"/>
      </a:lt1>
      <a:dk2>
        <a:srgbClr val="327A86"/>
      </a:dk2>
      <a:lt2>
        <a:srgbClr val="F8B44F"/>
      </a:lt2>
      <a:accent1>
        <a:srgbClr val="327A86"/>
      </a:accent1>
      <a:accent2>
        <a:srgbClr val="A44168"/>
      </a:accent2>
      <a:accent3>
        <a:srgbClr val="737373"/>
      </a:accent3>
      <a:accent4>
        <a:srgbClr val="F8B44F"/>
      </a:accent4>
      <a:accent5>
        <a:srgbClr val="000000"/>
      </a:accent5>
      <a:accent6>
        <a:srgbClr val="FFFFFF"/>
      </a:accent6>
      <a:hlink>
        <a:srgbClr val="327A86"/>
      </a:hlink>
      <a:folHlink>
        <a:srgbClr val="327A86"/>
      </a:folHlink>
    </a:clrScheme>
    <a:fontScheme name="DZLM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 err="1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marL="342900" indent="-342900">
          <a:spcBef>
            <a:spcPts val="400"/>
          </a:spcBef>
          <a:defRPr sz="1800" dirty="0">
            <a:latin typeface="Calibri"/>
            <a:cs typeface="Calibri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ZLM_Materialvorlage-mit-Beispielseiten_2021-10-18.potx" id="{A0D54F44-059B-49F3-879C-4D58EE8C4FA4}" vid="{BF7B2B45-D649-4D22-B1CE-A734156E32F3}"/>
    </a:ext>
  </a:extLst>
</a:theme>
</file>

<file path=ppt/theme/theme2.xml><?xml version="1.0" encoding="utf-8"?>
<a:theme xmlns:a="http://schemas.openxmlformats.org/drawingml/2006/main" name="1_Content Folien">
  <a:themeElements>
    <a:clrScheme name="DZLM">
      <a:dk1>
        <a:sysClr val="windowText" lastClr="000000"/>
      </a:dk1>
      <a:lt1>
        <a:srgbClr val="FFFFFF"/>
      </a:lt1>
      <a:dk2>
        <a:srgbClr val="327A86"/>
      </a:dk2>
      <a:lt2>
        <a:srgbClr val="F8B44F"/>
      </a:lt2>
      <a:accent1>
        <a:srgbClr val="327A86"/>
      </a:accent1>
      <a:accent2>
        <a:srgbClr val="A44168"/>
      </a:accent2>
      <a:accent3>
        <a:srgbClr val="737373"/>
      </a:accent3>
      <a:accent4>
        <a:srgbClr val="F8B44F"/>
      </a:accent4>
      <a:accent5>
        <a:srgbClr val="000000"/>
      </a:accent5>
      <a:accent6>
        <a:srgbClr val="FFFFFF"/>
      </a:accent6>
      <a:hlink>
        <a:srgbClr val="327A86"/>
      </a:hlink>
      <a:folHlink>
        <a:srgbClr val="327A86"/>
      </a:folHlink>
    </a:clrScheme>
    <a:fontScheme name="DZLM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 err="1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marL="342900" indent="-342900">
          <a:spcBef>
            <a:spcPts val="400"/>
          </a:spcBef>
          <a:defRPr sz="1800" dirty="0">
            <a:latin typeface="Calibri"/>
            <a:cs typeface="Calibri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ZLM_Materialvorlage-mit-Beispielseiten_2021-10-18.potx" id="{A0D54F44-059B-49F3-879C-4D58EE8C4FA4}" vid="{BF7B2B45-D649-4D22-B1CE-A734156E32F3}"/>
    </a:ext>
  </a:extLst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DZLM_Materialvorlage-mit-Beispielseiten_2021-10-18</Template>
  <TotalTime>0</TotalTime>
  <Words>316</Words>
  <Application>Microsoft Office PowerPoint</Application>
  <PresentationFormat>Breitbild</PresentationFormat>
  <Paragraphs>48</Paragraphs>
  <Slides>70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70</vt:i4>
      </vt:variant>
    </vt:vector>
  </HeadingPairs>
  <TitlesOfParts>
    <vt:vector size="79" baseType="lpstr">
      <vt:lpstr>MS Gothic</vt:lpstr>
      <vt:lpstr>ＭＳ Ｐゴシック</vt:lpstr>
      <vt:lpstr>Arial</vt:lpstr>
      <vt:lpstr>Calibri</vt:lpstr>
      <vt:lpstr>Calibri Normal</vt:lpstr>
      <vt:lpstr>Grundschrift</vt:lpstr>
      <vt:lpstr>Wingdings</vt:lpstr>
      <vt:lpstr>Content Folien</vt:lpstr>
      <vt:lpstr>1_Content Folien</vt:lpstr>
      <vt:lpstr>PowerPoint-Präsentation</vt:lpstr>
      <vt:lpstr>PowerPoint-Präsentation</vt:lpstr>
      <vt:lpstr>A  Fingeranzahlen</vt:lpstr>
      <vt:lpstr>PowerPoint-Präsentation</vt:lpstr>
      <vt:lpstr>B Muster im Zwanzigerfeld</vt:lpstr>
      <vt:lpstr>PowerPoint-Präsentation</vt:lpstr>
      <vt:lpstr>PowerPoint-Präsentation</vt:lpstr>
      <vt:lpstr>PowerPoint-Präsentation</vt:lpstr>
      <vt:lpstr>C Anzahlen darstellen am Zwanzigerfeld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D  Mengen vergleichen: Mehr, weniger oder gleich viel?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E  Strukturen verinnerlichen</vt:lpstr>
      <vt:lpstr>PowerPoint-Präsentation</vt:lpstr>
      <vt:lpstr>F  Anzahlen am Zwanzigerfeld mental verändern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G  Wie viele?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Zum Umgang mit den Folien</dc:title>
  <dc:creator>Henrik Wiedbusch</dc:creator>
  <cp:lastModifiedBy>Marlen Retke</cp:lastModifiedBy>
  <cp:revision>195</cp:revision>
  <cp:lastPrinted>2017-05-16T11:48:33Z</cp:lastPrinted>
  <dcterms:created xsi:type="dcterms:W3CDTF">2021-11-25T18:12:40Z</dcterms:created>
  <dcterms:modified xsi:type="dcterms:W3CDTF">2023-03-22T09:46:43Z</dcterms:modified>
</cp:coreProperties>
</file>