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1.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8" r:id="rId2"/>
    <p:sldMasterId id="2147483682" r:id="rId3"/>
    <p:sldMasterId id="2147483691" r:id="rId4"/>
    <p:sldMasterId id="2147483695" r:id="rId5"/>
  </p:sldMasterIdLst>
  <p:notesMasterIdLst>
    <p:notesMasterId r:id="rId79"/>
  </p:notesMasterIdLst>
  <p:sldIdLst>
    <p:sldId id="256" r:id="rId6"/>
    <p:sldId id="257" r:id="rId7"/>
    <p:sldId id="2778" r:id="rId8"/>
    <p:sldId id="258" r:id="rId9"/>
    <p:sldId id="2680" r:id="rId10"/>
    <p:sldId id="2771" r:id="rId11"/>
    <p:sldId id="2678" r:id="rId12"/>
    <p:sldId id="2657" r:id="rId13"/>
    <p:sldId id="261" r:id="rId14"/>
    <p:sldId id="2681" r:id="rId15"/>
    <p:sldId id="263" r:id="rId16"/>
    <p:sldId id="324" r:id="rId17"/>
    <p:sldId id="2651" r:id="rId18"/>
    <p:sldId id="2658" r:id="rId19"/>
    <p:sldId id="2659" r:id="rId20"/>
    <p:sldId id="267" r:id="rId21"/>
    <p:sldId id="268" r:id="rId22"/>
    <p:sldId id="2660" r:id="rId23"/>
    <p:sldId id="2677" r:id="rId24"/>
    <p:sldId id="2676" r:id="rId25"/>
    <p:sldId id="272" r:id="rId26"/>
    <p:sldId id="273" r:id="rId27"/>
    <p:sldId id="2652" r:id="rId28"/>
    <p:sldId id="275" r:id="rId29"/>
    <p:sldId id="2663" r:id="rId30"/>
    <p:sldId id="277" r:id="rId31"/>
    <p:sldId id="2631" r:id="rId32"/>
    <p:sldId id="2632" r:id="rId33"/>
    <p:sldId id="280" r:id="rId34"/>
    <p:sldId id="281" r:id="rId35"/>
    <p:sldId id="282" r:id="rId36"/>
    <p:sldId id="283" r:id="rId37"/>
    <p:sldId id="2682" r:id="rId38"/>
    <p:sldId id="285" r:id="rId39"/>
    <p:sldId id="2653" r:id="rId40"/>
    <p:sldId id="2633" r:id="rId41"/>
    <p:sldId id="2664" r:id="rId42"/>
    <p:sldId id="2634" r:id="rId43"/>
    <p:sldId id="290" r:id="rId44"/>
    <p:sldId id="291" r:id="rId45"/>
    <p:sldId id="292" r:id="rId46"/>
    <p:sldId id="293" r:id="rId47"/>
    <p:sldId id="294" r:id="rId48"/>
    <p:sldId id="295" r:id="rId49"/>
    <p:sldId id="2654" r:id="rId50"/>
    <p:sldId id="297" r:id="rId51"/>
    <p:sldId id="298" r:id="rId52"/>
    <p:sldId id="2667" r:id="rId53"/>
    <p:sldId id="2668" r:id="rId54"/>
    <p:sldId id="2669" r:id="rId55"/>
    <p:sldId id="583" r:id="rId56"/>
    <p:sldId id="303" r:id="rId57"/>
    <p:sldId id="304" r:id="rId58"/>
    <p:sldId id="2635" r:id="rId59"/>
    <p:sldId id="2636" r:id="rId60"/>
    <p:sldId id="2637" r:id="rId61"/>
    <p:sldId id="2638" r:id="rId62"/>
    <p:sldId id="309" r:id="rId63"/>
    <p:sldId id="311" r:id="rId64"/>
    <p:sldId id="312" r:id="rId65"/>
    <p:sldId id="313" r:id="rId66"/>
    <p:sldId id="2647" r:id="rId67"/>
    <p:sldId id="2656" r:id="rId68"/>
    <p:sldId id="2687" r:id="rId69"/>
    <p:sldId id="315" r:id="rId70"/>
    <p:sldId id="316" r:id="rId71"/>
    <p:sldId id="2628" r:id="rId72"/>
    <p:sldId id="2640" r:id="rId73"/>
    <p:sldId id="2768" r:id="rId74"/>
    <p:sldId id="319" r:id="rId75"/>
    <p:sldId id="320" r:id="rId76"/>
    <p:sldId id="2673" r:id="rId77"/>
    <p:sldId id="2674" r:id="rId78"/>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ziska Siebel" initials="FS" lastIdx="79" clrIdx="0">
    <p:extLst>
      <p:ext uri="{19B8F6BF-5375-455C-9EA6-DF929625EA0E}">
        <p15:presenceInfo xmlns:p15="http://schemas.microsoft.com/office/powerpoint/2012/main" userId="Franziska Siebel" providerId="None"/>
      </p:ext>
    </p:extLst>
  </p:cmAuthor>
  <p:cmAuthor id="2" name="Microsoft Office-Anwender" initials="MO" lastIdx="3" clrIdx="1">
    <p:extLst>
      <p:ext uri="{19B8F6BF-5375-455C-9EA6-DF929625EA0E}">
        <p15:presenceInfo xmlns:p15="http://schemas.microsoft.com/office/powerpoint/2012/main" userId="Microsoft Office-Anwender" providerId="None"/>
      </p:ext>
    </p:extLst>
  </p:cmAuthor>
  <p:cmAuthor id="3" name="christoph.selter" initials="c" lastIdx="10" clrIdx="2">
    <p:extLst>
      <p:ext uri="{19B8F6BF-5375-455C-9EA6-DF929625EA0E}">
        <p15:presenceInfo xmlns:p15="http://schemas.microsoft.com/office/powerpoint/2012/main" userId="S::christoph.selter@tu-dortmund.de::e4314073-5cbc-47b3-9a99-70eb4e179e5b" providerId="AD"/>
      </p:ext>
    </p:extLst>
  </p:cmAuthor>
  <p:cmAuthor id="4" name="Marlen Retke" initials="MR" lastIdx="14" clrIdx="3">
    <p:extLst>
      <p:ext uri="{19B8F6BF-5375-455C-9EA6-DF929625EA0E}">
        <p15:presenceInfo xmlns:p15="http://schemas.microsoft.com/office/powerpoint/2012/main" userId="S-1-5-21-4094318718-1432767091-3126944697-1001" providerId="AD"/>
      </p:ext>
    </p:extLst>
  </p:cmAuthor>
  <p:cmAuthor id="5" name="Franziska Frenzel" initials="FF" lastIdx="6" clrIdx="4">
    <p:extLst>
      <p:ext uri="{19B8F6BF-5375-455C-9EA6-DF929625EA0E}">
        <p15:presenceInfo xmlns:p15="http://schemas.microsoft.com/office/powerpoint/2012/main" userId="Franziska Frenze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C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chemeClr val="accent6">
                  <a:lumOff val="44000"/>
                </a:schemeClr>
              </a:solidFill>
              <a:prstDash val="solid"/>
              <a:round/>
            </a:ln>
          </a:left>
          <a:right>
            <a:ln w="12700" cap="flat">
              <a:solidFill>
                <a:schemeClr val="accent6">
                  <a:lumOff val="44000"/>
                </a:schemeClr>
              </a:solidFill>
              <a:prstDash val="solid"/>
              <a:round/>
            </a:ln>
          </a:right>
          <a:top>
            <a:ln w="12700" cap="flat">
              <a:solidFill>
                <a:schemeClr val="accent6">
                  <a:lumOff val="44000"/>
                </a:schemeClr>
              </a:solidFill>
              <a:prstDash val="solid"/>
              <a:round/>
            </a:ln>
          </a:top>
          <a:bottom>
            <a:ln w="12700" cap="flat">
              <a:solidFill>
                <a:schemeClr val="accent6">
                  <a:lumOff val="44000"/>
                </a:schemeClr>
              </a:solidFill>
              <a:prstDash val="solid"/>
              <a:round/>
            </a:ln>
          </a:bottom>
          <a:insideH>
            <a:ln w="12700" cap="flat">
              <a:solidFill>
                <a:schemeClr val="accent6">
                  <a:lumOff val="44000"/>
                </a:schemeClr>
              </a:solidFill>
              <a:prstDash val="solid"/>
              <a:round/>
            </a:ln>
          </a:insideH>
          <a:insideV>
            <a:ln w="12700" cap="flat">
              <a:solidFill>
                <a:schemeClr val="accent6">
                  <a:lumOff val="44000"/>
                </a:schemeClr>
              </a:solidFill>
              <a:prstDash val="solid"/>
              <a:round/>
            </a:ln>
          </a:insideV>
        </a:tcBdr>
        <a:fill>
          <a:solidFill>
            <a:srgbClr val="CCD6D8"/>
          </a:solidFill>
        </a:fill>
      </a:tcStyle>
    </a:wholeTbl>
    <a:band2H>
      <a:tcTxStyle/>
      <a:tcStyle>
        <a:tcBdr/>
        <a:fill>
          <a:solidFill>
            <a:srgbClr val="E7ECED"/>
          </a:solidFill>
        </a:fill>
      </a:tcStyle>
    </a:band2H>
    <a:firstCol>
      <a:tcTxStyle b="on" i="off">
        <a:fontRef idx="minor">
          <a:schemeClr val="accent6">
            <a:lumOff val="44000"/>
          </a:schemeClr>
        </a:fontRef>
        <a:schemeClr val="accent6">
          <a:lumOff val="44000"/>
        </a:schemeClr>
      </a:tcTxStyle>
      <a:tcStyle>
        <a:tcBdr>
          <a:left>
            <a:ln w="12700" cap="flat">
              <a:solidFill>
                <a:schemeClr val="accent6">
                  <a:lumOff val="44000"/>
                </a:schemeClr>
              </a:solidFill>
              <a:prstDash val="solid"/>
              <a:round/>
            </a:ln>
          </a:left>
          <a:right>
            <a:ln w="12700" cap="flat">
              <a:solidFill>
                <a:schemeClr val="accent6">
                  <a:lumOff val="44000"/>
                </a:schemeClr>
              </a:solidFill>
              <a:prstDash val="solid"/>
              <a:round/>
            </a:ln>
          </a:right>
          <a:top>
            <a:ln w="12700" cap="flat">
              <a:solidFill>
                <a:schemeClr val="accent6">
                  <a:lumOff val="44000"/>
                </a:schemeClr>
              </a:solidFill>
              <a:prstDash val="solid"/>
              <a:round/>
            </a:ln>
          </a:top>
          <a:bottom>
            <a:ln w="12700" cap="flat">
              <a:solidFill>
                <a:schemeClr val="accent6">
                  <a:lumOff val="44000"/>
                </a:schemeClr>
              </a:solidFill>
              <a:prstDash val="solid"/>
              <a:round/>
            </a:ln>
          </a:bottom>
          <a:insideH>
            <a:ln w="12700" cap="flat">
              <a:solidFill>
                <a:schemeClr val="accent6">
                  <a:lumOff val="44000"/>
                </a:schemeClr>
              </a:solidFill>
              <a:prstDash val="solid"/>
              <a:round/>
            </a:ln>
          </a:insideH>
          <a:insideV>
            <a:ln w="12700" cap="flat">
              <a:solidFill>
                <a:schemeClr val="accent6">
                  <a:lumOff val="44000"/>
                </a:schemeClr>
              </a:solidFill>
              <a:prstDash val="solid"/>
              <a:round/>
            </a:ln>
          </a:insideV>
        </a:tcBdr>
        <a:fill>
          <a:solidFill>
            <a:schemeClr val="accent1"/>
          </a:solidFill>
        </a:fill>
      </a:tcStyle>
    </a:firstCol>
    <a:lastRow>
      <a:tcTxStyle b="on" i="off">
        <a:fontRef idx="minor">
          <a:schemeClr val="accent6">
            <a:lumOff val="44000"/>
          </a:schemeClr>
        </a:fontRef>
        <a:schemeClr val="accent6">
          <a:lumOff val="44000"/>
        </a:schemeClr>
      </a:tcTxStyle>
      <a:tcStyle>
        <a:tcBdr>
          <a:left>
            <a:ln w="12700" cap="flat">
              <a:solidFill>
                <a:schemeClr val="accent6">
                  <a:lumOff val="44000"/>
                </a:schemeClr>
              </a:solidFill>
              <a:prstDash val="solid"/>
              <a:round/>
            </a:ln>
          </a:left>
          <a:right>
            <a:ln w="12700" cap="flat">
              <a:solidFill>
                <a:schemeClr val="accent6">
                  <a:lumOff val="44000"/>
                </a:schemeClr>
              </a:solidFill>
              <a:prstDash val="solid"/>
              <a:round/>
            </a:ln>
          </a:right>
          <a:top>
            <a:ln w="38100" cap="flat">
              <a:solidFill>
                <a:schemeClr val="accent6">
                  <a:lumOff val="44000"/>
                </a:schemeClr>
              </a:solidFill>
              <a:prstDash val="solid"/>
              <a:round/>
            </a:ln>
          </a:top>
          <a:bottom>
            <a:ln w="12700" cap="flat">
              <a:solidFill>
                <a:schemeClr val="accent6">
                  <a:lumOff val="44000"/>
                </a:schemeClr>
              </a:solidFill>
              <a:prstDash val="solid"/>
              <a:round/>
            </a:ln>
          </a:bottom>
          <a:insideH>
            <a:ln w="12700" cap="flat">
              <a:solidFill>
                <a:schemeClr val="accent6">
                  <a:lumOff val="44000"/>
                </a:schemeClr>
              </a:solidFill>
              <a:prstDash val="solid"/>
              <a:round/>
            </a:ln>
          </a:insideH>
          <a:insideV>
            <a:ln w="12700" cap="flat">
              <a:solidFill>
                <a:schemeClr val="accent6">
                  <a:lumOff val="44000"/>
                </a:schemeClr>
              </a:solidFill>
              <a:prstDash val="solid"/>
              <a:round/>
            </a:ln>
          </a:insideV>
        </a:tcBdr>
        <a:fill>
          <a:solidFill>
            <a:schemeClr val="accent1"/>
          </a:solidFill>
        </a:fill>
      </a:tcStyle>
    </a:lastRow>
    <a:firstRow>
      <a:tcTxStyle b="on" i="off">
        <a:fontRef idx="minor">
          <a:schemeClr val="accent6">
            <a:lumOff val="44000"/>
          </a:schemeClr>
        </a:fontRef>
        <a:schemeClr val="accent6">
          <a:lumOff val="44000"/>
        </a:schemeClr>
      </a:tcTxStyle>
      <a:tcStyle>
        <a:tcBdr>
          <a:left>
            <a:ln w="12700" cap="flat">
              <a:solidFill>
                <a:schemeClr val="accent6">
                  <a:lumOff val="44000"/>
                </a:schemeClr>
              </a:solidFill>
              <a:prstDash val="solid"/>
              <a:round/>
            </a:ln>
          </a:left>
          <a:right>
            <a:ln w="12700" cap="flat">
              <a:solidFill>
                <a:schemeClr val="accent6">
                  <a:lumOff val="44000"/>
                </a:schemeClr>
              </a:solidFill>
              <a:prstDash val="solid"/>
              <a:round/>
            </a:ln>
          </a:right>
          <a:top>
            <a:ln w="12700" cap="flat">
              <a:solidFill>
                <a:schemeClr val="accent6">
                  <a:lumOff val="44000"/>
                </a:schemeClr>
              </a:solidFill>
              <a:prstDash val="solid"/>
              <a:round/>
            </a:ln>
          </a:top>
          <a:bottom>
            <a:ln w="38100" cap="flat">
              <a:solidFill>
                <a:schemeClr val="accent6">
                  <a:lumOff val="44000"/>
                </a:schemeClr>
              </a:solidFill>
              <a:prstDash val="solid"/>
              <a:round/>
            </a:ln>
          </a:bottom>
          <a:insideH>
            <a:ln w="12700" cap="flat">
              <a:solidFill>
                <a:schemeClr val="accent6">
                  <a:lumOff val="44000"/>
                </a:schemeClr>
              </a:solidFill>
              <a:prstDash val="solid"/>
              <a:round/>
            </a:ln>
          </a:insideH>
          <a:insideV>
            <a:ln w="12700" cap="flat">
              <a:solidFill>
                <a:schemeClr val="accent6">
                  <a:lumOff val="44000"/>
                </a:schemeClr>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chemeClr val="accent6">
                  <a:lumOff val="44000"/>
                </a:schemeClr>
              </a:solidFill>
              <a:prstDash val="solid"/>
              <a:round/>
            </a:ln>
          </a:left>
          <a:right>
            <a:ln w="12700" cap="flat">
              <a:solidFill>
                <a:schemeClr val="accent6">
                  <a:lumOff val="44000"/>
                </a:schemeClr>
              </a:solidFill>
              <a:prstDash val="solid"/>
              <a:round/>
            </a:ln>
          </a:right>
          <a:top>
            <a:ln w="12700" cap="flat">
              <a:solidFill>
                <a:schemeClr val="accent6">
                  <a:lumOff val="44000"/>
                </a:schemeClr>
              </a:solidFill>
              <a:prstDash val="solid"/>
              <a:round/>
            </a:ln>
          </a:top>
          <a:bottom>
            <a:ln w="12700" cap="flat">
              <a:solidFill>
                <a:schemeClr val="accent6">
                  <a:lumOff val="44000"/>
                </a:schemeClr>
              </a:solidFill>
              <a:prstDash val="solid"/>
              <a:round/>
            </a:ln>
          </a:bottom>
          <a:insideH>
            <a:ln w="12700" cap="flat">
              <a:solidFill>
                <a:schemeClr val="accent6">
                  <a:lumOff val="44000"/>
                </a:schemeClr>
              </a:solidFill>
              <a:prstDash val="solid"/>
              <a:round/>
            </a:ln>
          </a:insideH>
          <a:insideV>
            <a:ln w="12700" cap="flat">
              <a:solidFill>
                <a:schemeClr val="accent6">
                  <a:lumOff val="44000"/>
                </a:schemeClr>
              </a:solidFill>
              <a:prstDash val="solid"/>
              <a:round/>
            </a:ln>
          </a:insideV>
        </a:tcBdr>
        <a:fill>
          <a:solidFill>
            <a:srgbClr val="D4D4D4"/>
          </a:solidFill>
        </a:fill>
      </a:tcStyle>
    </a:wholeTbl>
    <a:band2H>
      <a:tcTxStyle/>
      <a:tcStyle>
        <a:tcBdr/>
        <a:fill>
          <a:solidFill>
            <a:srgbClr val="EBEBEB"/>
          </a:solidFill>
        </a:fill>
      </a:tcStyle>
    </a:band2H>
    <a:firstCol>
      <a:tcTxStyle b="on" i="off">
        <a:fontRef idx="minor">
          <a:schemeClr val="accent6">
            <a:lumOff val="44000"/>
          </a:schemeClr>
        </a:fontRef>
        <a:schemeClr val="accent6">
          <a:lumOff val="44000"/>
        </a:schemeClr>
      </a:tcTxStyle>
      <a:tcStyle>
        <a:tcBdr>
          <a:left>
            <a:ln w="12700" cap="flat">
              <a:solidFill>
                <a:schemeClr val="accent6">
                  <a:lumOff val="44000"/>
                </a:schemeClr>
              </a:solidFill>
              <a:prstDash val="solid"/>
              <a:round/>
            </a:ln>
          </a:left>
          <a:right>
            <a:ln w="12700" cap="flat">
              <a:solidFill>
                <a:schemeClr val="accent6">
                  <a:lumOff val="44000"/>
                </a:schemeClr>
              </a:solidFill>
              <a:prstDash val="solid"/>
              <a:round/>
            </a:ln>
          </a:right>
          <a:top>
            <a:ln w="12700" cap="flat">
              <a:solidFill>
                <a:schemeClr val="accent6">
                  <a:lumOff val="44000"/>
                </a:schemeClr>
              </a:solidFill>
              <a:prstDash val="solid"/>
              <a:round/>
            </a:ln>
          </a:top>
          <a:bottom>
            <a:ln w="12700" cap="flat">
              <a:solidFill>
                <a:schemeClr val="accent6">
                  <a:lumOff val="44000"/>
                </a:schemeClr>
              </a:solidFill>
              <a:prstDash val="solid"/>
              <a:round/>
            </a:ln>
          </a:bottom>
          <a:insideH>
            <a:ln w="12700" cap="flat">
              <a:solidFill>
                <a:schemeClr val="accent6">
                  <a:lumOff val="44000"/>
                </a:schemeClr>
              </a:solidFill>
              <a:prstDash val="solid"/>
              <a:round/>
            </a:ln>
          </a:insideH>
          <a:insideV>
            <a:ln w="12700" cap="flat">
              <a:solidFill>
                <a:schemeClr val="accent6">
                  <a:lumOff val="44000"/>
                </a:schemeClr>
              </a:solidFill>
              <a:prstDash val="solid"/>
              <a:round/>
            </a:ln>
          </a:insideV>
        </a:tcBdr>
        <a:fill>
          <a:solidFill>
            <a:schemeClr val="accent3"/>
          </a:solidFill>
        </a:fill>
      </a:tcStyle>
    </a:firstCol>
    <a:lastRow>
      <a:tcTxStyle b="on" i="off">
        <a:fontRef idx="minor">
          <a:schemeClr val="accent6">
            <a:lumOff val="44000"/>
          </a:schemeClr>
        </a:fontRef>
        <a:schemeClr val="accent6">
          <a:lumOff val="44000"/>
        </a:schemeClr>
      </a:tcTxStyle>
      <a:tcStyle>
        <a:tcBdr>
          <a:left>
            <a:ln w="12700" cap="flat">
              <a:solidFill>
                <a:schemeClr val="accent6">
                  <a:lumOff val="44000"/>
                </a:schemeClr>
              </a:solidFill>
              <a:prstDash val="solid"/>
              <a:round/>
            </a:ln>
          </a:left>
          <a:right>
            <a:ln w="12700" cap="flat">
              <a:solidFill>
                <a:schemeClr val="accent6">
                  <a:lumOff val="44000"/>
                </a:schemeClr>
              </a:solidFill>
              <a:prstDash val="solid"/>
              <a:round/>
            </a:ln>
          </a:right>
          <a:top>
            <a:ln w="38100" cap="flat">
              <a:solidFill>
                <a:schemeClr val="accent6">
                  <a:lumOff val="44000"/>
                </a:schemeClr>
              </a:solidFill>
              <a:prstDash val="solid"/>
              <a:round/>
            </a:ln>
          </a:top>
          <a:bottom>
            <a:ln w="12700" cap="flat">
              <a:solidFill>
                <a:schemeClr val="accent6">
                  <a:lumOff val="44000"/>
                </a:schemeClr>
              </a:solidFill>
              <a:prstDash val="solid"/>
              <a:round/>
            </a:ln>
          </a:bottom>
          <a:insideH>
            <a:ln w="12700" cap="flat">
              <a:solidFill>
                <a:schemeClr val="accent6">
                  <a:lumOff val="44000"/>
                </a:schemeClr>
              </a:solidFill>
              <a:prstDash val="solid"/>
              <a:round/>
            </a:ln>
          </a:insideH>
          <a:insideV>
            <a:ln w="12700" cap="flat">
              <a:solidFill>
                <a:schemeClr val="accent6">
                  <a:lumOff val="44000"/>
                </a:schemeClr>
              </a:solidFill>
              <a:prstDash val="solid"/>
              <a:round/>
            </a:ln>
          </a:insideV>
        </a:tcBdr>
        <a:fill>
          <a:solidFill>
            <a:schemeClr val="accent3"/>
          </a:solidFill>
        </a:fill>
      </a:tcStyle>
    </a:lastRow>
    <a:firstRow>
      <a:tcTxStyle b="on" i="off">
        <a:fontRef idx="minor">
          <a:schemeClr val="accent6">
            <a:lumOff val="44000"/>
          </a:schemeClr>
        </a:fontRef>
        <a:schemeClr val="accent6">
          <a:lumOff val="44000"/>
        </a:schemeClr>
      </a:tcTxStyle>
      <a:tcStyle>
        <a:tcBdr>
          <a:left>
            <a:ln w="12700" cap="flat">
              <a:solidFill>
                <a:schemeClr val="accent6">
                  <a:lumOff val="44000"/>
                </a:schemeClr>
              </a:solidFill>
              <a:prstDash val="solid"/>
              <a:round/>
            </a:ln>
          </a:left>
          <a:right>
            <a:ln w="12700" cap="flat">
              <a:solidFill>
                <a:schemeClr val="accent6">
                  <a:lumOff val="44000"/>
                </a:schemeClr>
              </a:solidFill>
              <a:prstDash val="solid"/>
              <a:round/>
            </a:ln>
          </a:right>
          <a:top>
            <a:ln w="12700" cap="flat">
              <a:solidFill>
                <a:schemeClr val="accent6">
                  <a:lumOff val="44000"/>
                </a:schemeClr>
              </a:solidFill>
              <a:prstDash val="solid"/>
              <a:round/>
            </a:ln>
          </a:top>
          <a:bottom>
            <a:ln w="38100" cap="flat">
              <a:solidFill>
                <a:schemeClr val="accent6">
                  <a:lumOff val="44000"/>
                </a:schemeClr>
              </a:solidFill>
              <a:prstDash val="solid"/>
              <a:round/>
            </a:ln>
          </a:bottom>
          <a:insideH>
            <a:ln w="12700" cap="flat">
              <a:solidFill>
                <a:schemeClr val="accent6">
                  <a:lumOff val="44000"/>
                </a:schemeClr>
              </a:solidFill>
              <a:prstDash val="solid"/>
              <a:round/>
            </a:ln>
          </a:insideH>
          <a:insideV>
            <a:ln w="12700" cap="flat">
              <a:solidFill>
                <a:schemeClr val="accent6">
                  <a:lumOff val="44000"/>
                </a:schemeClr>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chemeClr val="accent6">
                  <a:lumOff val="44000"/>
                </a:schemeClr>
              </a:solidFill>
              <a:prstDash val="solid"/>
              <a:round/>
            </a:ln>
          </a:left>
          <a:right>
            <a:ln w="12700" cap="flat">
              <a:solidFill>
                <a:schemeClr val="accent6">
                  <a:lumOff val="44000"/>
                </a:schemeClr>
              </a:solidFill>
              <a:prstDash val="solid"/>
              <a:round/>
            </a:ln>
          </a:right>
          <a:top>
            <a:ln w="12700" cap="flat">
              <a:solidFill>
                <a:schemeClr val="accent6">
                  <a:lumOff val="44000"/>
                </a:schemeClr>
              </a:solidFill>
              <a:prstDash val="solid"/>
              <a:round/>
            </a:ln>
          </a:top>
          <a:bottom>
            <a:ln w="12700" cap="flat">
              <a:solidFill>
                <a:schemeClr val="accent6">
                  <a:lumOff val="44000"/>
                </a:schemeClr>
              </a:solidFill>
              <a:prstDash val="solid"/>
              <a:round/>
            </a:ln>
          </a:bottom>
          <a:insideH>
            <a:ln w="12700" cap="flat">
              <a:solidFill>
                <a:schemeClr val="accent6">
                  <a:lumOff val="44000"/>
                </a:schemeClr>
              </a:solidFill>
              <a:prstDash val="solid"/>
              <a:round/>
            </a:ln>
          </a:insideH>
          <a:insideV>
            <a:ln w="12700" cap="flat">
              <a:solidFill>
                <a:schemeClr val="accent6">
                  <a:lumOff val="44000"/>
                </a:schemeClr>
              </a:solidFill>
              <a:prstDash val="solid"/>
              <a:round/>
            </a:ln>
          </a:insideV>
        </a:tcBdr>
        <a:fill>
          <a:solidFill>
            <a:schemeClr val="accent6">
              <a:lumOff val="44000"/>
            </a:schemeClr>
          </a:solidFill>
        </a:fill>
      </a:tcStyle>
    </a:wholeTbl>
    <a:band2H>
      <a:tcTxStyle/>
      <a:tcStyle>
        <a:tcBdr/>
        <a:fill>
          <a:solidFill>
            <a:schemeClr val="accent6">
              <a:lumOff val="44000"/>
            </a:schemeClr>
          </a:solidFill>
        </a:fill>
      </a:tcStyle>
    </a:band2H>
    <a:firstCol>
      <a:tcTxStyle b="on" i="off">
        <a:fontRef idx="minor">
          <a:schemeClr val="accent6">
            <a:lumOff val="44000"/>
          </a:schemeClr>
        </a:fontRef>
        <a:schemeClr val="accent6">
          <a:lumOff val="44000"/>
        </a:schemeClr>
      </a:tcTxStyle>
      <a:tcStyle>
        <a:tcBdr>
          <a:left>
            <a:ln w="12700" cap="flat">
              <a:solidFill>
                <a:schemeClr val="accent6">
                  <a:lumOff val="44000"/>
                </a:schemeClr>
              </a:solidFill>
              <a:prstDash val="solid"/>
              <a:round/>
            </a:ln>
          </a:left>
          <a:right>
            <a:ln w="12700" cap="flat">
              <a:solidFill>
                <a:schemeClr val="accent6">
                  <a:lumOff val="44000"/>
                </a:schemeClr>
              </a:solidFill>
              <a:prstDash val="solid"/>
              <a:round/>
            </a:ln>
          </a:right>
          <a:top>
            <a:ln w="12700" cap="flat">
              <a:solidFill>
                <a:schemeClr val="accent6">
                  <a:lumOff val="44000"/>
                </a:schemeClr>
              </a:solidFill>
              <a:prstDash val="solid"/>
              <a:round/>
            </a:ln>
          </a:top>
          <a:bottom>
            <a:ln w="12700" cap="flat">
              <a:solidFill>
                <a:schemeClr val="accent6">
                  <a:lumOff val="44000"/>
                </a:schemeClr>
              </a:solidFill>
              <a:prstDash val="solid"/>
              <a:round/>
            </a:ln>
          </a:bottom>
          <a:insideH>
            <a:ln w="12700" cap="flat">
              <a:solidFill>
                <a:schemeClr val="accent6">
                  <a:lumOff val="44000"/>
                </a:schemeClr>
              </a:solidFill>
              <a:prstDash val="solid"/>
              <a:round/>
            </a:ln>
          </a:insideH>
          <a:insideV>
            <a:ln w="12700" cap="flat">
              <a:solidFill>
                <a:schemeClr val="accent6">
                  <a:lumOff val="44000"/>
                </a:schemeClr>
              </a:solidFill>
              <a:prstDash val="solid"/>
              <a:round/>
            </a:ln>
          </a:insideV>
        </a:tcBdr>
        <a:fill>
          <a:solidFill>
            <a:schemeClr val="accent6">
              <a:lumOff val="44000"/>
            </a:schemeClr>
          </a:solidFill>
        </a:fill>
      </a:tcStyle>
    </a:firstCol>
    <a:lastRow>
      <a:tcTxStyle b="on" i="off">
        <a:fontRef idx="minor">
          <a:schemeClr val="accent6">
            <a:lumOff val="44000"/>
          </a:schemeClr>
        </a:fontRef>
        <a:schemeClr val="accent6">
          <a:lumOff val="44000"/>
        </a:schemeClr>
      </a:tcTxStyle>
      <a:tcStyle>
        <a:tcBdr>
          <a:left>
            <a:ln w="12700" cap="flat">
              <a:solidFill>
                <a:schemeClr val="accent6">
                  <a:lumOff val="44000"/>
                </a:schemeClr>
              </a:solidFill>
              <a:prstDash val="solid"/>
              <a:round/>
            </a:ln>
          </a:left>
          <a:right>
            <a:ln w="12700" cap="flat">
              <a:solidFill>
                <a:schemeClr val="accent6">
                  <a:lumOff val="44000"/>
                </a:schemeClr>
              </a:solidFill>
              <a:prstDash val="solid"/>
              <a:round/>
            </a:ln>
          </a:right>
          <a:top>
            <a:ln w="38100" cap="flat">
              <a:solidFill>
                <a:schemeClr val="accent6">
                  <a:lumOff val="44000"/>
                </a:schemeClr>
              </a:solidFill>
              <a:prstDash val="solid"/>
              <a:round/>
            </a:ln>
          </a:top>
          <a:bottom>
            <a:ln w="12700" cap="flat">
              <a:solidFill>
                <a:schemeClr val="accent6">
                  <a:lumOff val="44000"/>
                </a:schemeClr>
              </a:solidFill>
              <a:prstDash val="solid"/>
              <a:round/>
            </a:ln>
          </a:bottom>
          <a:insideH>
            <a:ln w="12700" cap="flat">
              <a:solidFill>
                <a:schemeClr val="accent6">
                  <a:lumOff val="44000"/>
                </a:schemeClr>
              </a:solidFill>
              <a:prstDash val="solid"/>
              <a:round/>
            </a:ln>
          </a:insideH>
          <a:insideV>
            <a:ln w="12700" cap="flat">
              <a:solidFill>
                <a:schemeClr val="accent6">
                  <a:lumOff val="44000"/>
                </a:schemeClr>
              </a:solidFill>
              <a:prstDash val="solid"/>
              <a:round/>
            </a:ln>
          </a:insideV>
        </a:tcBdr>
        <a:fill>
          <a:solidFill>
            <a:schemeClr val="accent6">
              <a:lumOff val="44000"/>
            </a:schemeClr>
          </a:solidFill>
        </a:fill>
      </a:tcStyle>
    </a:lastRow>
    <a:firstRow>
      <a:tcTxStyle b="on" i="off">
        <a:fontRef idx="minor">
          <a:schemeClr val="accent6">
            <a:lumOff val="44000"/>
          </a:schemeClr>
        </a:fontRef>
        <a:schemeClr val="accent6">
          <a:lumOff val="44000"/>
        </a:schemeClr>
      </a:tcTxStyle>
      <a:tcStyle>
        <a:tcBdr>
          <a:left>
            <a:ln w="12700" cap="flat">
              <a:solidFill>
                <a:schemeClr val="accent6">
                  <a:lumOff val="44000"/>
                </a:schemeClr>
              </a:solidFill>
              <a:prstDash val="solid"/>
              <a:round/>
            </a:ln>
          </a:left>
          <a:right>
            <a:ln w="12700" cap="flat">
              <a:solidFill>
                <a:schemeClr val="accent6">
                  <a:lumOff val="44000"/>
                </a:schemeClr>
              </a:solidFill>
              <a:prstDash val="solid"/>
              <a:round/>
            </a:ln>
          </a:right>
          <a:top>
            <a:ln w="12700" cap="flat">
              <a:solidFill>
                <a:schemeClr val="accent6">
                  <a:lumOff val="44000"/>
                </a:schemeClr>
              </a:solidFill>
              <a:prstDash val="solid"/>
              <a:round/>
            </a:ln>
          </a:top>
          <a:bottom>
            <a:ln w="38100" cap="flat">
              <a:solidFill>
                <a:schemeClr val="accent6">
                  <a:lumOff val="44000"/>
                </a:schemeClr>
              </a:solidFill>
              <a:prstDash val="solid"/>
              <a:round/>
            </a:ln>
          </a:bottom>
          <a:insideH>
            <a:ln w="12700" cap="flat">
              <a:solidFill>
                <a:schemeClr val="accent6">
                  <a:lumOff val="44000"/>
                </a:schemeClr>
              </a:solidFill>
              <a:prstDash val="solid"/>
              <a:round/>
            </a:ln>
          </a:insideH>
          <a:insideV>
            <a:ln w="12700" cap="flat">
              <a:solidFill>
                <a:schemeClr val="accent6">
                  <a:lumOff val="44000"/>
                </a:schemeClr>
              </a:solidFill>
              <a:prstDash val="solid"/>
              <a:round/>
            </a:ln>
          </a:insideV>
        </a:tcBdr>
        <a:fill>
          <a:solidFill>
            <a:schemeClr val="accent6">
              <a:lumOff val="44000"/>
            </a:schemeClr>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chemeClr val="accent6">
              <a:lumOff val="44000"/>
            </a:schemeClr>
          </a:solidFill>
        </a:fill>
      </a:tcStyle>
    </a:band2H>
    <a:firstCol>
      <a:tcTxStyle b="on" i="off">
        <a:fontRef idx="minor">
          <a:schemeClr val="accent6">
            <a:lumOff val="44000"/>
          </a:schemeClr>
        </a:fontRef>
        <a:schemeClr val="accent6">
          <a:lumOff val="44000"/>
        </a:schemeClr>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6">
              <a:lumOff val="44000"/>
            </a:schemeClr>
          </a:solidFill>
        </a:fill>
      </a:tcStyle>
    </a:lastRow>
    <a:firstRow>
      <a:tcTxStyle b="on" i="off">
        <a:fontRef idx="minor">
          <a:schemeClr val="accent6">
            <a:lumOff val="44000"/>
          </a:schemeClr>
        </a:fontRef>
        <a:schemeClr val="accent6">
          <a:lumOff val="44000"/>
        </a:schemeClr>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chemeClr val="accent6">
                  <a:lumOff val="44000"/>
                </a:schemeClr>
              </a:solidFill>
              <a:prstDash val="solid"/>
              <a:round/>
            </a:ln>
          </a:left>
          <a:right>
            <a:ln w="12700" cap="flat">
              <a:solidFill>
                <a:schemeClr val="accent6">
                  <a:lumOff val="44000"/>
                </a:schemeClr>
              </a:solidFill>
              <a:prstDash val="solid"/>
              <a:round/>
            </a:ln>
          </a:right>
          <a:top>
            <a:ln w="12700" cap="flat">
              <a:solidFill>
                <a:schemeClr val="accent6">
                  <a:lumOff val="44000"/>
                </a:schemeClr>
              </a:solidFill>
              <a:prstDash val="solid"/>
              <a:round/>
            </a:ln>
          </a:top>
          <a:bottom>
            <a:ln w="12700" cap="flat">
              <a:solidFill>
                <a:schemeClr val="accent6">
                  <a:lumOff val="44000"/>
                </a:schemeClr>
              </a:solidFill>
              <a:prstDash val="solid"/>
              <a:round/>
            </a:ln>
          </a:bottom>
          <a:insideH>
            <a:ln w="12700" cap="flat">
              <a:solidFill>
                <a:schemeClr val="accent6">
                  <a:lumOff val="44000"/>
                </a:schemeClr>
              </a:solidFill>
              <a:prstDash val="solid"/>
              <a:round/>
            </a:ln>
          </a:insideH>
          <a:insideV>
            <a:ln w="12700" cap="flat">
              <a:solidFill>
                <a:schemeClr val="accent6">
                  <a:lumOff val="44000"/>
                </a:schemeClr>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chemeClr val="accent6">
            <a:lumOff val="44000"/>
          </a:schemeClr>
        </a:fontRef>
        <a:schemeClr val="accent6">
          <a:lumOff val="44000"/>
        </a:schemeClr>
      </a:tcTxStyle>
      <a:tcStyle>
        <a:tcBdr>
          <a:left>
            <a:ln w="12700" cap="flat">
              <a:solidFill>
                <a:schemeClr val="accent6">
                  <a:lumOff val="44000"/>
                </a:schemeClr>
              </a:solidFill>
              <a:prstDash val="solid"/>
              <a:round/>
            </a:ln>
          </a:left>
          <a:right>
            <a:ln w="12700" cap="flat">
              <a:solidFill>
                <a:schemeClr val="accent6">
                  <a:lumOff val="44000"/>
                </a:schemeClr>
              </a:solidFill>
              <a:prstDash val="solid"/>
              <a:round/>
            </a:ln>
          </a:right>
          <a:top>
            <a:ln w="12700" cap="flat">
              <a:solidFill>
                <a:schemeClr val="accent6">
                  <a:lumOff val="44000"/>
                </a:schemeClr>
              </a:solidFill>
              <a:prstDash val="solid"/>
              <a:round/>
            </a:ln>
          </a:top>
          <a:bottom>
            <a:ln w="12700" cap="flat">
              <a:solidFill>
                <a:schemeClr val="accent6">
                  <a:lumOff val="44000"/>
                </a:schemeClr>
              </a:solidFill>
              <a:prstDash val="solid"/>
              <a:round/>
            </a:ln>
          </a:bottom>
          <a:insideH>
            <a:ln w="12700" cap="flat">
              <a:solidFill>
                <a:schemeClr val="accent6">
                  <a:lumOff val="44000"/>
                </a:schemeClr>
              </a:solidFill>
              <a:prstDash val="solid"/>
              <a:round/>
            </a:ln>
          </a:insideH>
          <a:insideV>
            <a:ln w="12700" cap="flat">
              <a:solidFill>
                <a:schemeClr val="accent6">
                  <a:lumOff val="44000"/>
                </a:schemeClr>
              </a:solidFill>
              <a:prstDash val="solid"/>
              <a:round/>
            </a:ln>
          </a:insideV>
        </a:tcBdr>
        <a:fill>
          <a:solidFill>
            <a:srgbClr val="000000"/>
          </a:solidFill>
        </a:fill>
      </a:tcStyle>
    </a:firstCol>
    <a:lastRow>
      <a:tcTxStyle b="on" i="off">
        <a:fontRef idx="minor">
          <a:schemeClr val="accent6">
            <a:lumOff val="44000"/>
          </a:schemeClr>
        </a:fontRef>
        <a:schemeClr val="accent6">
          <a:lumOff val="44000"/>
        </a:schemeClr>
      </a:tcTxStyle>
      <a:tcStyle>
        <a:tcBdr>
          <a:left>
            <a:ln w="12700" cap="flat">
              <a:solidFill>
                <a:schemeClr val="accent6">
                  <a:lumOff val="44000"/>
                </a:schemeClr>
              </a:solidFill>
              <a:prstDash val="solid"/>
              <a:round/>
            </a:ln>
          </a:left>
          <a:right>
            <a:ln w="12700" cap="flat">
              <a:solidFill>
                <a:schemeClr val="accent6">
                  <a:lumOff val="44000"/>
                </a:schemeClr>
              </a:solidFill>
              <a:prstDash val="solid"/>
              <a:round/>
            </a:ln>
          </a:right>
          <a:top>
            <a:ln w="38100" cap="flat">
              <a:solidFill>
                <a:schemeClr val="accent6">
                  <a:lumOff val="44000"/>
                </a:schemeClr>
              </a:solidFill>
              <a:prstDash val="solid"/>
              <a:round/>
            </a:ln>
          </a:top>
          <a:bottom>
            <a:ln w="12700" cap="flat">
              <a:solidFill>
                <a:schemeClr val="accent6">
                  <a:lumOff val="44000"/>
                </a:schemeClr>
              </a:solidFill>
              <a:prstDash val="solid"/>
              <a:round/>
            </a:ln>
          </a:bottom>
          <a:insideH>
            <a:ln w="12700" cap="flat">
              <a:solidFill>
                <a:schemeClr val="accent6">
                  <a:lumOff val="44000"/>
                </a:schemeClr>
              </a:solidFill>
              <a:prstDash val="solid"/>
              <a:round/>
            </a:ln>
          </a:insideH>
          <a:insideV>
            <a:ln w="12700" cap="flat">
              <a:solidFill>
                <a:schemeClr val="accent6">
                  <a:lumOff val="44000"/>
                </a:schemeClr>
              </a:solidFill>
              <a:prstDash val="solid"/>
              <a:round/>
            </a:ln>
          </a:insideV>
        </a:tcBdr>
        <a:fill>
          <a:solidFill>
            <a:srgbClr val="000000"/>
          </a:solidFill>
        </a:fill>
      </a:tcStyle>
    </a:lastRow>
    <a:firstRow>
      <a:tcTxStyle b="on" i="off">
        <a:fontRef idx="minor">
          <a:schemeClr val="accent6">
            <a:lumOff val="44000"/>
          </a:schemeClr>
        </a:fontRef>
        <a:schemeClr val="accent6">
          <a:lumOff val="44000"/>
        </a:schemeClr>
      </a:tcTxStyle>
      <a:tcStyle>
        <a:tcBdr>
          <a:left>
            <a:ln w="12700" cap="flat">
              <a:solidFill>
                <a:schemeClr val="accent6">
                  <a:lumOff val="44000"/>
                </a:schemeClr>
              </a:solidFill>
              <a:prstDash val="solid"/>
              <a:round/>
            </a:ln>
          </a:left>
          <a:right>
            <a:ln w="12700" cap="flat">
              <a:solidFill>
                <a:schemeClr val="accent6">
                  <a:lumOff val="44000"/>
                </a:schemeClr>
              </a:solidFill>
              <a:prstDash val="solid"/>
              <a:round/>
            </a:ln>
          </a:right>
          <a:top>
            <a:ln w="12700" cap="flat">
              <a:solidFill>
                <a:schemeClr val="accent6">
                  <a:lumOff val="44000"/>
                </a:schemeClr>
              </a:solidFill>
              <a:prstDash val="solid"/>
              <a:round/>
            </a:ln>
          </a:top>
          <a:bottom>
            <a:ln w="38100" cap="flat">
              <a:solidFill>
                <a:schemeClr val="accent6">
                  <a:lumOff val="44000"/>
                </a:schemeClr>
              </a:solidFill>
              <a:prstDash val="solid"/>
              <a:round/>
            </a:ln>
          </a:bottom>
          <a:insideH>
            <a:ln w="12700" cap="flat">
              <a:solidFill>
                <a:schemeClr val="accent6">
                  <a:lumOff val="44000"/>
                </a:schemeClr>
              </a:solidFill>
              <a:prstDash val="solid"/>
              <a:round/>
            </a:ln>
          </a:insideH>
          <a:insideV>
            <a:ln w="12700" cap="flat">
              <a:solidFill>
                <a:schemeClr val="accent6">
                  <a:lumOff val="44000"/>
                </a:schemeClr>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chemeClr val="accent6">
              <a:lumOff val="44000"/>
            </a:schemeClr>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19" autoAdjust="0"/>
    <p:restoredTop sz="89664" autoAdjust="0"/>
  </p:normalViewPr>
  <p:slideViewPr>
    <p:cSldViewPr snapToGrid="0" snapToObjects="1">
      <p:cViewPr varScale="1">
        <p:scale>
          <a:sx n="56" d="100"/>
          <a:sy n="56" d="100"/>
        </p:scale>
        <p:origin x="158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66" name="Shape 366"/>
          <p:cNvSpPr>
            <a:spLocks noGrp="1" noRot="1" noChangeAspect="1"/>
          </p:cNvSpPr>
          <p:nvPr>
            <p:ph type="sldImg"/>
          </p:nvPr>
        </p:nvSpPr>
        <p:spPr>
          <a:xfrm>
            <a:off x="1143000" y="685800"/>
            <a:ext cx="4572000" cy="3429000"/>
          </a:xfrm>
          <a:prstGeom prst="rect">
            <a:avLst/>
          </a:prstGeom>
        </p:spPr>
        <p:txBody>
          <a:bodyPr/>
          <a:lstStyle/>
          <a:p>
            <a:endParaRPr/>
          </a:p>
        </p:txBody>
      </p:sp>
      <p:sp>
        <p:nvSpPr>
          <p:cNvPr id="367" name="Shape 36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spcBef>
        <a:spcPts val="400"/>
      </a:spcBef>
      <a:defRPr sz="1200">
        <a:latin typeface="+mn-lt"/>
        <a:ea typeface="+mn-ea"/>
        <a:cs typeface="+mn-cs"/>
        <a:sym typeface="Calibri"/>
      </a:defRPr>
    </a:lvl1pPr>
    <a:lvl2pPr indent="228600" latinLnBrk="0">
      <a:spcBef>
        <a:spcPts val="400"/>
      </a:spcBef>
      <a:defRPr sz="1200">
        <a:latin typeface="+mn-lt"/>
        <a:ea typeface="+mn-ea"/>
        <a:cs typeface="+mn-cs"/>
        <a:sym typeface="Calibri"/>
      </a:defRPr>
    </a:lvl2pPr>
    <a:lvl3pPr indent="457200" latinLnBrk="0">
      <a:spcBef>
        <a:spcPts val="400"/>
      </a:spcBef>
      <a:defRPr sz="1200">
        <a:latin typeface="+mn-lt"/>
        <a:ea typeface="+mn-ea"/>
        <a:cs typeface="+mn-cs"/>
        <a:sym typeface="Calibri"/>
      </a:defRPr>
    </a:lvl3pPr>
    <a:lvl4pPr indent="685800" latinLnBrk="0">
      <a:spcBef>
        <a:spcPts val="400"/>
      </a:spcBef>
      <a:defRPr sz="1200">
        <a:latin typeface="+mn-lt"/>
        <a:ea typeface="+mn-ea"/>
        <a:cs typeface="+mn-cs"/>
        <a:sym typeface="Calibri"/>
      </a:defRPr>
    </a:lvl4pPr>
    <a:lvl5pPr indent="914400" latinLnBrk="0">
      <a:spcBef>
        <a:spcPts val="400"/>
      </a:spcBef>
      <a:defRPr sz="1200">
        <a:latin typeface="+mn-lt"/>
        <a:ea typeface="+mn-ea"/>
        <a:cs typeface="+mn-cs"/>
        <a:sym typeface="Calibri"/>
      </a:defRPr>
    </a:lvl5pPr>
    <a:lvl6pPr indent="1143000" latinLnBrk="0">
      <a:spcBef>
        <a:spcPts val="400"/>
      </a:spcBef>
      <a:defRPr sz="1200">
        <a:latin typeface="+mn-lt"/>
        <a:ea typeface="+mn-ea"/>
        <a:cs typeface="+mn-cs"/>
        <a:sym typeface="Calibri"/>
      </a:defRPr>
    </a:lvl6pPr>
    <a:lvl7pPr indent="1371600" latinLnBrk="0">
      <a:spcBef>
        <a:spcPts val="400"/>
      </a:spcBef>
      <a:defRPr sz="1200">
        <a:latin typeface="+mn-lt"/>
        <a:ea typeface="+mn-ea"/>
        <a:cs typeface="+mn-cs"/>
        <a:sym typeface="Calibri"/>
      </a:defRPr>
    </a:lvl7pPr>
    <a:lvl8pPr indent="1600200" latinLnBrk="0">
      <a:spcBef>
        <a:spcPts val="400"/>
      </a:spcBef>
      <a:defRPr sz="1200">
        <a:latin typeface="+mn-lt"/>
        <a:ea typeface="+mn-ea"/>
        <a:cs typeface="+mn-cs"/>
        <a:sym typeface="Calibri"/>
      </a:defRPr>
    </a:lvl8pPr>
    <a:lvl9pPr indent="1828800" latinLnBrk="0">
      <a:spcBef>
        <a:spcPts val="400"/>
      </a:spcBef>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5853498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Grundsätzlich lassen sich halbschriftliche und schriftliche Vorgehensweisen unterscheiden. Bei den halbschriftlichen Vorgehensweisen gibt es verschiedene Strategien. Beim schriftlichen Rechnen in der Subtraktion gibt es verschiedene Weisen den Algorithmus durchzuführen.</a:t>
            </a:r>
          </a:p>
        </p:txBody>
      </p:sp>
    </p:spTree>
    <p:extLst>
      <p:ext uri="{BB962C8B-B14F-4D97-AF65-F5344CB8AC3E}">
        <p14:creationId xmlns:p14="http://schemas.microsoft.com/office/powerpoint/2010/main" val="178314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Hier werden die grundsätzlichen Unterschiede zwischen dem Ziffernrechen und dem Zahlenrechnen vorgestellt.</a:t>
            </a:r>
          </a:p>
        </p:txBody>
      </p:sp>
    </p:spTree>
    <p:extLst>
      <p:ext uri="{BB962C8B-B14F-4D97-AF65-F5344CB8AC3E}">
        <p14:creationId xmlns:p14="http://schemas.microsoft.com/office/powerpoint/2010/main" val="1211534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Beim halbschriftlichen Subtrahieren werden die Hauptstrategien Stellenweise und Schrittweise unterschieden. Zudem können Ableitungsstrategien (wie Hilfsaufgaben oder das Vereinfachen) genutzt werden. Auch Mischformen aus den Strategien sind möglich.</a:t>
            </a:r>
          </a:p>
        </p:txBody>
      </p:sp>
    </p:spTree>
    <p:extLst>
      <p:ext uri="{BB962C8B-B14F-4D97-AF65-F5344CB8AC3E}">
        <p14:creationId xmlns:p14="http://schemas.microsoft.com/office/powerpoint/2010/main" val="21278052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lang="de-DE" dirty="0"/>
              <a:t>Beim halbschriftlichen Dividieren werden die Hauptstrategien Stellenweise und Schrittweise unterschieden. Zudem können Ableitungsstrategien (wie Hilfsaufgaben oder das Vereinfachen) genutzt werden. Auch Mischformen aus den Strategien sind möglich.</a:t>
            </a:r>
          </a:p>
          <a:p>
            <a:pPr algn="l" rtl="0" latinLnBrk="0">
              <a:spcBef>
                <a:spcPts val="400"/>
              </a:spcBef>
            </a:pPr>
            <a:r>
              <a:rPr lang="de-DE" dirty="0"/>
              <a:t>Die halbschriftliche Strategie ‚Stellenweise‘ ist bei der Division nicht möglich.</a:t>
            </a:r>
          </a:p>
        </p:txBody>
      </p:sp>
    </p:spTree>
    <p:extLst>
      <p:ext uri="{BB962C8B-B14F-4D97-AF65-F5344CB8AC3E}">
        <p14:creationId xmlns:p14="http://schemas.microsoft.com/office/powerpoint/2010/main" val="3463923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Die halbschriftlichen Strategien können auch in der geschlossenen </a:t>
            </a:r>
            <a:r>
              <a:rPr lang="de-DE" dirty="0" err="1"/>
              <a:t>Termschreibweise</a:t>
            </a:r>
            <a:r>
              <a:rPr lang="de-DE" dirty="0"/>
              <a:t> dargestellt werden. Aus dieser werden die zugrunde liegenden Rechengesetze deutlicher und eine </a:t>
            </a:r>
            <a:r>
              <a:rPr lang="de-DE" dirty="0" err="1"/>
              <a:t>Algebraisierung</a:t>
            </a:r>
            <a:r>
              <a:rPr lang="de-DE" dirty="0"/>
              <a:t> der Strategien lässt sich leichter ableiten.</a:t>
            </a:r>
          </a:p>
          <a:p>
            <a:pPr algn="l" rtl="0" latinLnBrk="0">
              <a:spcBef>
                <a:spcPts val="400"/>
              </a:spcBef>
            </a:pPr>
            <a:r>
              <a:rPr lang="de-DE" dirty="0"/>
              <a:t>Hierdurch wird der Bezug zur späteren Algebra deutlich, was im Folgenden genauer betrachtet wird.</a:t>
            </a:r>
          </a:p>
        </p:txBody>
      </p:sp>
    </p:spTree>
    <p:extLst>
      <p:ext uri="{BB962C8B-B14F-4D97-AF65-F5344CB8AC3E}">
        <p14:creationId xmlns:p14="http://schemas.microsoft.com/office/powerpoint/2010/main" val="2398357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Zahlzerlegungen, wie sie beim halbschriftlichen Rechnen genutzt werden, finden ihre Anwendung auch in höheren Jahrgangstufen. Sie basieren auf Inhalten der vorangehenden Jahrgansstufen.</a:t>
            </a:r>
          </a:p>
          <a:p>
            <a:pPr algn="l" rtl="0" latinLnBrk="0">
              <a:spcBef>
                <a:spcPts val="400"/>
              </a:spcBef>
            </a:pPr>
            <a:r>
              <a:rPr lang="de-DE" dirty="0"/>
              <a:t>Dies macht die Wichtigkeit des Zahlenrechnens deutlich.</a:t>
            </a:r>
          </a:p>
        </p:txBody>
      </p:sp>
    </p:spTree>
    <p:extLst>
      <p:ext uri="{BB962C8B-B14F-4D97-AF65-F5344CB8AC3E}">
        <p14:creationId xmlns:p14="http://schemas.microsoft.com/office/powerpoint/2010/main" val="3154919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Ausdifferenzierung der Bezüge des Zahlrechnens zur Algebra.</a:t>
            </a:r>
          </a:p>
        </p:txBody>
      </p:sp>
    </p:spTree>
    <p:extLst>
      <p:ext uri="{BB962C8B-B14F-4D97-AF65-F5344CB8AC3E}">
        <p14:creationId xmlns:p14="http://schemas.microsoft.com/office/powerpoint/2010/main" val="6634476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Sofern Sie die Fortbildung in einer Reihe durchführen, konnten Sie im Vorfeld zu dieser Sitzung einen Auftrag zur Erprobung stellen.</a:t>
            </a:r>
          </a:p>
          <a:p>
            <a:pPr algn="l" rtl="0" latinLnBrk="0">
              <a:spcBef>
                <a:spcPts val="400"/>
              </a:spcBef>
            </a:pPr>
            <a:r>
              <a:rPr lang="de-DE" dirty="0"/>
              <a:t>Dieser kann an dieser Stelle Reflektiert werden. Einen entsprechenden Reflexionsauftrag und einen Vorschlag für Reflexionsfragen sollten Sie in der Vorgängerveranstaltung erarbeitet haben. Sie können ihn auf der folgenden Folie einfügen.</a:t>
            </a:r>
          </a:p>
          <a:p>
            <a:pPr algn="l" rtl="0" latinLnBrk="0">
              <a:spcBef>
                <a:spcPts val="400"/>
              </a:spcBef>
            </a:pPr>
            <a:endParaRPr lang="de-DE" dirty="0"/>
          </a:p>
          <a:p>
            <a:pPr algn="l" rtl="0" latinLnBrk="0">
              <a:spcBef>
                <a:spcPts val="400"/>
              </a:spcBef>
            </a:pPr>
            <a:r>
              <a:rPr lang="de-DE" dirty="0"/>
              <a:t>Führen Sie die Veranstaltung als Einzelveranstaltung durch, blenden Sie diese und die kommende Folie aus.</a:t>
            </a:r>
          </a:p>
        </p:txBody>
      </p:sp>
    </p:spTree>
    <p:extLst>
      <p:ext uri="{BB962C8B-B14F-4D97-AF65-F5344CB8AC3E}">
        <p14:creationId xmlns:p14="http://schemas.microsoft.com/office/powerpoint/2010/main" val="24248694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Kurzvorstellung der KIRA-Seite.</a:t>
            </a:r>
          </a:p>
          <a:p>
            <a:pPr algn="l" rtl="0" latinLnBrk="0">
              <a:spcBef>
                <a:spcPts val="400"/>
              </a:spcBef>
            </a:pPr>
            <a:endParaRPr lang="de-DE" dirty="0"/>
          </a:p>
          <a:p>
            <a:pPr algn="l" rtl="0" latinLnBrk="0">
              <a:spcBef>
                <a:spcPts val="400"/>
              </a:spcBef>
            </a:pPr>
            <a:r>
              <a:rPr lang="de-DE" dirty="0"/>
              <a:t>Ziel: </a:t>
            </a:r>
            <a:r>
              <a:rPr lang="de-DE" dirty="0" err="1"/>
              <a:t>Denkwege</a:t>
            </a:r>
            <a:r>
              <a:rPr lang="de-DE" dirty="0"/>
              <a:t> von Kindern besser nachvollziehen können und ihr Zustandekommen hinterfragen, um im Unterricht gezielt auf sie eingehen zu können.</a:t>
            </a:r>
          </a:p>
          <a:p>
            <a:pPr algn="l" rtl="0" latinLnBrk="0">
              <a:spcBef>
                <a:spcPts val="400"/>
              </a:spcBef>
            </a:pPr>
            <a:r>
              <a:rPr lang="de-DE" dirty="0"/>
              <a:t>Auseinandersetzung mit vielseitigen Videos und Schülerdokumenten.</a:t>
            </a:r>
          </a:p>
        </p:txBody>
      </p:sp>
    </p:spTree>
    <p:extLst>
      <p:ext uri="{BB962C8B-B14F-4D97-AF65-F5344CB8AC3E}">
        <p14:creationId xmlns:p14="http://schemas.microsoft.com/office/powerpoint/2010/main" val="4130113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Kurzvorstellung der KIRA-Seite.</a:t>
            </a:r>
          </a:p>
          <a:p>
            <a:pPr algn="l" rtl="0" latinLnBrk="0">
              <a:spcBef>
                <a:spcPts val="400"/>
              </a:spcBef>
            </a:pPr>
            <a:endParaRPr lang="de-DE" dirty="0"/>
          </a:p>
          <a:p>
            <a:pPr algn="l" rtl="0" latinLnBrk="0">
              <a:spcBef>
                <a:spcPts val="400"/>
              </a:spcBef>
            </a:pPr>
            <a:r>
              <a:rPr lang="de-DE" dirty="0"/>
              <a:t>Ziel: </a:t>
            </a:r>
            <a:r>
              <a:rPr lang="de-DE" dirty="0" err="1"/>
              <a:t>Denkwege</a:t>
            </a:r>
            <a:r>
              <a:rPr lang="de-DE" dirty="0"/>
              <a:t> von Kindern besser nachvollziehen können und ihr Zustandekommen hinterfragen, um im Unterricht gezielt auf sie eingehen zu können.</a:t>
            </a:r>
          </a:p>
          <a:p>
            <a:pPr algn="l" rtl="0" latinLnBrk="0">
              <a:spcBef>
                <a:spcPts val="400"/>
              </a:spcBef>
            </a:pPr>
            <a:r>
              <a:rPr lang="de-DE" dirty="0"/>
              <a:t>Auseinandersetzung mit vielseitigen Videos und Schülerdokumenten.</a:t>
            </a:r>
          </a:p>
        </p:txBody>
      </p:sp>
    </p:spTree>
    <p:extLst>
      <p:ext uri="{BB962C8B-B14F-4D97-AF65-F5344CB8AC3E}">
        <p14:creationId xmlns:p14="http://schemas.microsoft.com/office/powerpoint/2010/main" val="30379118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Folie dient auch zur Information der Teilnehmenden und sollte nach Möglichkeit kurz besprochen werden.</a:t>
            </a:r>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Calibri Norm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de-DE" sz="1200" b="0" i="0" u="none" strike="noStrike" kern="1200" cap="none" spc="0" normalizeH="0" baseline="0" noProof="0" dirty="0">
              <a:ln>
                <a:noFill/>
              </a:ln>
              <a:solidFill>
                <a:srgbClr val="000000"/>
              </a:solidFill>
              <a:effectLst/>
              <a:uLnTx/>
              <a:uFillTx/>
              <a:latin typeface="Calibri Normal" charset="0"/>
              <a:ea typeface="ＭＳ Ｐゴシック" charset="-128"/>
            </a:endParaRPr>
          </a:p>
        </p:txBody>
      </p:sp>
    </p:spTree>
    <p:extLst>
      <p:ext uri="{BB962C8B-B14F-4D97-AF65-F5344CB8AC3E}">
        <p14:creationId xmlns:p14="http://schemas.microsoft.com/office/powerpoint/2010/main" val="18907195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Hier wird eine Aufgabe des KIRA-Checks vorgestellt.</a:t>
            </a:r>
          </a:p>
          <a:p>
            <a:pPr algn="l" rtl="0" latinLnBrk="0">
              <a:spcBef>
                <a:spcPts val="400"/>
              </a:spcBef>
            </a:pPr>
            <a:r>
              <a:rPr lang="de-DE" dirty="0"/>
              <a:t>Zunächst soll überlegt werden, wie Emily, die die drei obigen Aufgaben im Kopf gelöst hat, entsprechend ihrer Aufgabenlösungen, die Aufgabe 6+9 vermutlich lösen würde.</a:t>
            </a:r>
          </a:p>
          <a:p>
            <a:pPr algn="l" rtl="0" latinLnBrk="0">
              <a:spcBef>
                <a:spcPts val="400"/>
              </a:spcBef>
            </a:pPr>
            <a:endParaRPr lang="de-DE" dirty="0"/>
          </a:p>
          <a:p>
            <a:pPr algn="l" rtl="0" latinLnBrk="0">
              <a:spcBef>
                <a:spcPts val="400"/>
              </a:spcBef>
            </a:pPr>
            <a:endParaRPr lang="de-DE" dirty="0"/>
          </a:p>
          <a:p>
            <a:pPr algn="l" rtl="0" latinLnBrk="0">
              <a:spcBef>
                <a:spcPts val="400"/>
              </a:spcBef>
            </a:pPr>
            <a:r>
              <a:rPr lang="de-DE" dirty="0"/>
              <a:t>Die Teilnehmenden der </a:t>
            </a:r>
            <a:r>
              <a:rPr lang="de-DE" dirty="0" err="1"/>
              <a:t>FoBi</a:t>
            </a:r>
            <a:r>
              <a:rPr lang="de-DE" dirty="0"/>
              <a:t> sollen Vermutungen äußern.</a:t>
            </a:r>
          </a:p>
        </p:txBody>
      </p:sp>
    </p:spTree>
    <p:extLst>
      <p:ext uri="{BB962C8B-B14F-4D97-AF65-F5344CB8AC3E}">
        <p14:creationId xmlns:p14="http://schemas.microsoft.com/office/powerpoint/2010/main" val="32842931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Die Auswahlmöglichkeiten erscheinen erst, wenn auf den grünen Text geklickt wird.</a:t>
            </a:r>
          </a:p>
        </p:txBody>
      </p:sp>
    </p:spTree>
    <p:extLst>
      <p:ext uri="{BB962C8B-B14F-4D97-AF65-F5344CB8AC3E}">
        <p14:creationId xmlns:p14="http://schemas.microsoft.com/office/powerpoint/2010/main" val="3212280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Wird eine Auswahl getroffen, erscheint eine Bewertung der Auswahl. Hier wurde die richtige Lösung ausgewählt und ein entsprechender Text eingeblendet.</a:t>
            </a:r>
          </a:p>
        </p:txBody>
      </p:sp>
    </p:spTree>
    <p:extLst>
      <p:ext uri="{BB962C8B-B14F-4D97-AF65-F5344CB8AC3E}">
        <p14:creationId xmlns:p14="http://schemas.microsoft.com/office/powerpoint/2010/main" val="626061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Da die Aufgabe des KIRA-Checks können online bearbeitet werden (</a:t>
            </a:r>
            <a:r>
              <a:rPr lang="de-DE" dirty="0" err="1"/>
              <a:t>kira.dzlm.de</a:t>
            </a:r>
            <a:r>
              <a:rPr lang="de-DE" dirty="0"/>
              <a:t>/</a:t>
            </a:r>
            <a:r>
              <a:rPr lang="de-DE" dirty="0" err="1"/>
              <a:t>node</a:t>
            </a:r>
            <a:r>
              <a:rPr lang="de-DE" dirty="0"/>
              <a:t>/802).</a:t>
            </a:r>
          </a:p>
          <a:p>
            <a:pPr algn="l" rtl="0" latinLnBrk="0">
              <a:spcBef>
                <a:spcPts val="400"/>
              </a:spcBef>
            </a:pPr>
            <a:r>
              <a:rPr lang="de-DE" dirty="0"/>
              <a:t>Zur einfacheren Dokumentation  der Ergebnisse bzw. für eine Durchführung der Fortbildung in Präsenz und ohne Möglichkeit zur Onlinebearbeitung liegen die Aufgaben zusätzlich in Form von Arbeitsblättern (</a:t>
            </a:r>
            <a:r>
              <a:rPr lang="de-DE" sz="1800" dirty="0">
                <a:effectLst/>
                <a:latin typeface="Calibri" panose="020F0502020204030204" pitchFamily="34" charset="0"/>
                <a:ea typeface="MS PGothic" panose="020B0600070205080204" pitchFamily="34" charset="-128"/>
                <a:cs typeface="Times New Roman" panose="02020603050405020304" pitchFamily="18" charset="0"/>
              </a:rPr>
              <a:t>AM1_Denkwege.docx</a:t>
            </a:r>
            <a:r>
              <a:rPr lang="de-DE" dirty="0"/>
              <a:t>) vor.</a:t>
            </a:r>
          </a:p>
          <a:p>
            <a:pPr algn="l" rtl="0" latinLnBrk="0">
              <a:spcBef>
                <a:spcPts val="400"/>
              </a:spcBef>
            </a:pPr>
            <a:r>
              <a:rPr lang="de-DE" dirty="0"/>
              <a:t>Bei einer digitalen Durchführung der Veranstaltung können zur Kleingruppendiskussion Breakout-</a:t>
            </a:r>
            <a:r>
              <a:rPr lang="de-DE" dirty="0" err="1"/>
              <a:t>Rooms</a:t>
            </a:r>
            <a:r>
              <a:rPr lang="de-DE" dirty="0"/>
              <a:t> angelegt werden.</a:t>
            </a:r>
          </a:p>
          <a:p>
            <a:pPr algn="l" rtl="0" latinLnBrk="0">
              <a:spcBef>
                <a:spcPts val="400"/>
              </a:spcBef>
            </a:pPr>
            <a:r>
              <a:rPr lang="de-DE" dirty="0"/>
              <a:t>Anschließend erfolgt eine Ergebnissicherung im Plenum (vgl. die folgenden Folien).</a:t>
            </a:r>
          </a:p>
          <a:p>
            <a:pPr algn="l" rtl="0" latinLnBrk="0">
              <a:spcBef>
                <a:spcPts val="400"/>
              </a:spcBef>
            </a:pPr>
            <a:endParaRPr lang="de-DE" dirty="0"/>
          </a:p>
          <a:p>
            <a:pPr marL="0" marR="0" lvl="0" indent="0" algn="l" defTabSz="914400" rtl="0" eaLnBrk="1" fontAlgn="auto" latinLnBrk="0" hangingPunct="1">
              <a:lnSpc>
                <a:spcPct val="100000"/>
              </a:lnSpc>
              <a:spcBef>
                <a:spcPts val="400"/>
              </a:spcBef>
              <a:spcAft>
                <a:spcPts val="0"/>
              </a:spcAft>
              <a:buClrTx/>
              <a:buSzTx/>
              <a:buFontTx/>
              <a:buNone/>
              <a:tabLst/>
              <a:defRPr/>
            </a:pPr>
            <a:r>
              <a:rPr lang="de-DE" dirty="0"/>
              <a:t>Zielsetzung ist zum einen, dass die TN erste Erfahrungen mit dem Kira-Check machen, und zum anderen, dass sie dafür (weiter) sensibilisiert werden, dass Fehler beim Rechnen, übrigens auch beim schriftlichen Rechnen, häufig in Verständnis- und weniger in Rechenproblemen liegen (wobei diese häufig auch in mangelndem Verständnis begründet sind).</a:t>
            </a:r>
          </a:p>
          <a:p>
            <a:pPr algn="l" rtl="0" latinLnBrk="0">
              <a:spcBef>
                <a:spcPts val="400"/>
              </a:spcBef>
            </a:pPr>
            <a:endParaRPr lang="de-DE" dirty="0"/>
          </a:p>
        </p:txBody>
      </p:sp>
    </p:spTree>
    <p:extLst>
      <p:ext uri="{BB962C8B-B14F-4D97-AF65-F5344CB8AC3E}">
        <p14:creationId xmlns:p14="http://schemas.microsoft.com/office/powerpoint/2010/main" val="2084798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Ergebnissicherung:</a:t>
            </a:r>
          </a:p>
          <a:p>
            <a:pPr algn="l" rtl="0" latinLnBrk="0">
              <a:spcBef>
                <a:spcPts val="400"/>
              </a:spcBef>
            </a:pPr>
            <a:r>
              <a:rPr lang="de-DE" dirty="0"/>
              <a:t>Hier werden die vermuteten Fehlermuster der jeweils drei Kinder aus dem KIRA-Check zur Subtraktion und zur Division vorgestellt.</a:t>
            </a:r>
          </a:p>
        </p:txBody>
      </p:sp>
    </p:spTree>
    <p:extLst>
      <p:ext uri="{BB962C8B-B14F-4D97-AF65-F5344CB8AC3E}">
        <p14:creationId xmlns:p14="http://schemas.microsoft.com/office/powerpoint/2010/main" val="8626453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Nur ein Fehler ist vermutlich auf einen Fehler beim Rechnen zurückzuführen, während alle anderen vermutlich aus Verständnisfehlern resultieren.</a:t>
            </a:r>
          </a:p>
        </p:txBody>
      </p:sp>
    </p:spTree>
    <p:extLst>
      <p:ext uri="{BB962C8B-B14F-4D97-AF65-F5344CB8AC3E}">
        <p14:creationId xmlns:p14="http://schemas.microsoft.com/office/powerpoint/2010/main" val="37590859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Weitere Übungsmöglichkeiten, sich in Denkweisen von Kindern hineinzuversetzen.</a:t>
            </a:r>
          </a:p>
        </p:txBody>
      </p:sp>
    </p:spTree>
    <p:extLst>
      <p:ext uri="{BB962C8B-B14F-4D97-AF65-F5344CB8AC3E}">
        <p14:creationId xmlns:p14="http://schemas.microsoft.com/office/powerpoint/2010/main" val="13002721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endParaRPr lang="de-DE" dirty="0"/>
          </a:p>
        </p:txBody>
      </p:sp>
    </p:spTree>
    <p:extLst>
      <p:ext uri="{BB962C8B-B14F-4D97-AF65-F5344CB8AC3E}">
        <p14:creationId xmlns:p14="http://schemas.microsoft.com/office/powerpoint/2010/main" val="2505548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Sofern Sie die Fortbildung in einer Reihe durchführen, konnten Sie im Vorfeld zu dieser Sitzung einen Auftrag zur Erprobung stellen.</a:t>
            </a:r>
          </a:p>
          <a:p>
            <a:pPr algn="l" rtl="0" latinLnBrk="0">
              <a:spcBef>
                <a:spcPts val="400"/>
              </a:spcBef>
            </a:pPr>
            <a:r>
              <a:rPr lang="de-DE" dirty="0"/>
              <a:t>Dieser kann an dieser Stelle Reflektiert werden. Einen entsprechenden Reflexionsauftrag und einen Vorschlag für Reflexionsfragen sollten Sie in der Vorgängerveranstaltung erarbeitet haben. Sie können ihn auf der folgenden Folie einfügen.</a:t>
            </a:r>
          </a:p>
          <a:p>
            <a:pPr algn="l" rtl="0" latinLnBrk="0">
              <a:spcBef>
                <a:spcPts val="400"/>
              </a:spcBef>
            </a:pPr>
            <a:endParaRPr lang="de-DE" dirty="0"/>
          </a:p>
          <a:p>
            <a:pPr algn="l" rtl="0" latinLnBrk="0">
              <a:spcBef>
                <a:spcPts val="400"/>
              </a:spcBef>
            </a:pPr>
            <a:r>
              <a:rPr lang="de-DE" dirty="0"/>
              <a:t>Führen Sie die Veranstaltung als Einzelveranstaltung durch, blenden Sie diese und die kommende Folie aus.</a:t>
            </a:r>
          </a:p>
        </p:txBody>
      </p:sp>
    </p:spTree>
    <p:extLst>
      <p:ext uri="{BB962C8B-B14F-4D97-AF65-F5344CB8AC3E}">
        <p14:creationId xmlns:p14="http://schemas.microsoft.com/office/powerpoint/2010/main" val="25246558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Kurzvorstellung der </a:t>
            </a:r>
            <a:r>
              <a:rPr lang="de-DE" dirty="0" err="1"/>
              <a:t>Mahiko</a:t>
            </a:r>
            <a:r>
              <a:rPr lang="de-DE" dirty="0"/>
              <a:t>-Seite:</a:t>
            </a:r>
          </a:p>
          <a:p>
            <a:pPr algn="l" rtl="0" latinLnBrk="0">
              <a:spcBef>
                <a:spcPts val="400"/>
              </a:spcBef>
            </a:pPr>
            <a:r>
              <a:rPr lang="de-DE" dirty="0"/>
              <a:t>In kurzen Videos und erklärenden Texten Anregungen, wie Kinder gefördert werden können.</a:t>
            </a:r>
          </a:p>
        </p:txBody>
      </p:sp>
    </p:spTree>
    <p:extLst>
      <p:ext uri="{BB962C8B-B14F-4D97-AF65-F5344CB8AC3E}">
        <p14:creationId xmlns:p14="http://schemas.microsoft.com/office/powerpoint/2010/main" val="280778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Die Gliederung bezieht sich auf eine Durchführung in einer Fortbildungsreihe. </a:t>
            </a:r>
          </a:p>
          <a:p>
            <a:pPr algn="l" rtl="0" latinLnBrk="0">
              <a:spcBef>
                <a:spcPts val="400"/>
              </a:spcBef>
            </a:pPr>
            <a:r>
              <a:rPr lang="de-DE" dirty="0"/>
              <a:t>Sie kann also genutzt werden, wenn es eine vorangehende Veranstaltung mit Arbeitsauftrag zur Distanzphase gab, die in dieser Veranstaltung reflektiert werden soll (Phase 1), </a:t>
            </a:r>
            <a:r>
              <a:rPr lang="de-DE" b="1" dirty="0"/>
              <a:t>und</a:t>
            </a:r>
            <a:r>
              <a:rPr lang="de-DE" dirty="0"/>
              <a:t> eine Veranstaltung folgt, in der der Auftrag zur Erprobung in der Distanzphase reflektiert werden kann (Phase 6).</a:t>
            </a:r>
          </a:p>
          <a:p>
            <a:pPr algn="l" rtl="0" latinLnBrk="0">
              <a:spcBef>
                <a:spcPts val="400"/>
              </a:spcBef>
            </a:pPr>
            <a:endParaRPr lang="de-DE" dirty="0"/>
          </a:p>
          <a:p>
            <a:pPr algn="l" rtl="0" latinLnBrk="0">
              <a:spcBef>
                <a:spcPts val="400"/>
              </a:spcBef>
            </a:pPr>
            <a:r>
              <a:rPr lang="de-DE" dirty="0"/>
              <a:t>Sollte es sich um eine Einzelveranstaltung handeln, wird die Aktivität und das Plenum aus der 1. Phase gestrichen, dann beginnen die Aktivitäten erst mit Aktivität B.</a:t>
            </a:r>
          </a:p>
        </p:txBody>
      </p:sp>
    </p:spTree>
    <p:extLst>
      <p:ext uri="{BB962C8B-B14F-4D97-AF65-F5344CB8AC3E}">
        <p14:creationId xmlns:p14="http://schemas.microsoft.com/office/powerpoint/2010/main" val="22943636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Aufbau und Struktur der </a:t>
            </a:r>
            <a:r>
              <a:rPr lang="de-DE" dirty="0" err="1"/>
              <a:t>Mahiko</a:t>
            </a:r>
            <a:r>
              <a:rPr lang="de-DE" dirty="0"/>
              <a:t>-Seite</a:t>
            </a:r>
          </a:p>
        </p:txBody>
      </p:sp>
    </p:spTree>
    <p:extLst>
      <p:ext uri="{BB962C8B-B14F-4D97-AF65-F5344CB8AC3E}">
        <p14:creationId xmlns:p14="http://schemas.microsoft.com/office/powerpoint/2010/main" val="1352003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Zu jedem Thema werden Grundlagen thematisiert und daran anschließend und bezogen auf diese Übungsmöglichkeiten präsentiert.</a:t>
            </a:r>
          </a:p>
        </p:txBody>
      </p:sp>
    </p:spTree>
    <p:extLst>
      <p:ext uri="{BB962C8B-B14F-4D97-AF65-F5344CB8AC3E}">
        <p14:creationId xmlns:p14="http://schemas.microsoft.com/office/powerpoint/2010/main" val="3108623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Zudem werden viele Lernvideos angeboten.</a:t>
            </a:r>
          </a:p>
        </p:txBody>
      </p:sp>
    </p:spTree>
    <p:extLst>
      <p:ext uri="{BB962C8B-B14F-4D97-AF65-F5344CB8AC3E}">
        <p14:creationId xmlns:p14="http://schemas.microsoft.com/office/powerpoint/2010/main" val="35225260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Zu jedem Video gibt es folgende Infos:</a:t>
            </a:r>
          </a:p>
          <a:p>
            <a:pPr marL="171450" indent="-171450" algn="l" rtl="0" latinLnBrk="0">
              <a:spcBef>
                <a:spcPts val="400"/>
              </a:spcBef>
              <a:buFont typeface="Arial" panose="020B0604020202020204" pitchFamily="34" charset="0"/>
              <a:buChar char="•"/>
            </a:pPr>
            <a:r>
              <a:rPr lang="de-DE" dirty="0"/>
              <a:t>Darum geht es</a:t>
            </a:r>
          </a:p>
          <a:p>
            <a:pPr marL="171450" indent="-171450" algn="l" rtl="0" latinLnBrk="0">
              <a:spcBef>
                <a:spcPts val="400"/>
              </a:spcBef>
              <a:buFont typeface="Arial" panose="020B0604020202020204" pitchFamily="34" charset="0"/>
              <a:buChar char="•"/>
            </a:pPr>
            <a:r>
              <a:rPr lang="de-DE" dirty="0"/>
              <a:t>Das brauchen die Kinder</a:t>
            </a:r>
          </a:p>
          <a:p>
            <a:pPr marL="171450" indent="-171450" algn="l" rtl="0" latinLnBrk="0">
              <a:spcBef>
                <a:spcPts val="400"/>
              </a:spcBef>
              <a:buFont typeface="Arial" panose="020B0604020202020204" pitchFamily="34" charset="0"/>
              <a:buChar char="•"/>
            </a:pPr>
            <a:r>
              <a:rPr lang="de-DE" dirty="0"/>
              <a:t>Voraussetzungen</a:t>
            </a:r>
          </a:p>
        </p:txBody>
      </p:sp>
    </p:spTree>
    <p:extLst>
      <p:ext uri="{BB962C8B-B14F-4D97-AF65-F5344CB8AC3E}">
        <p14:creationId xmlns:p14="http://schemas.microsoft.com/office/powerpoint/2010/main" val="12755807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Hier wird eine im Rahmen der vorherigen Aktivität bereits analysierte Schülerlösung aus dem KIRA-Quiz aufgriffen (vgl. </a:t>
            </a:r>
            <a:r>
              <a:rPr lang="de-DE" sz="1800" dirty="0">
                <a:effectLst/>
                <a:latin typeface="Calibri" panose="020F0502020204030204" pitchFamily="34" charset="0"/>
                <a:ea typeface="MS PGothic" panose="020B0600070205080204" pitchFamily="34" charset="-128"/>
                <a:cs typeface="Times New Roman" panose="02020603050405020304" pitchFamily="18" charset="0"/>
              </a:rPr>
              <a:t>AM1_Denkwege</a:t>
            </a:r>
            <a:r>
              <a:rPr lang="de-DE" dirty="0"/>
              <a:t>, Moritz).</a:t>
            </a:r>
          </a:p>
          <a:p>
            <a:pPr algn="l" rtl="0" latinLnBrk="0">
              <a:spcBef>
                <a:spcPts val="400"/>
              </a:spcBef>
            </a:pPr>
            <a:endParaRPr lang="de-DE" dirty="0"/>
          </a:p>
          <a:p>
            <a:pPr algn="l" rtl="0" latinLnBrk="0">
              <a:spcBef>
                <a:spcPts val="400"/>
              </a:spcBef>
            </a:pPr>
            <a:r>
              <a:rPr lang="de-DE" dirty="0"/>
              <a:t>Das Übungsmaterial kann online gesichtet werden (</a:t>
            </a:r>
            <a:r>
              <a:rPr lang="de-DE" dirty="0" err="1"/>
              <a:t>mahiko.dzlm.de</a:t>
            </a:r>
            <a:r>
              <a:rPr lang="de-DE" dirty="0"/>
              <a:t>/</a:t>
            </a:r>
            <a:r>
              <a:rPr lang="de-DE" dirty="0" err="1"/>
              <a:t>node</a:t>
            </a:r>
            <a:r>
              <a:rPr lang="de-DE" dirty="0"/>
              <a:t>/165). Zudem liegt es als Arbeitsmaterial (</a:t>
            </a:r>
            <a:r>
              <a:rPr lang="de-DE" sz="1800" dirty="0">
                <a:effectLst/>
                <a:latin typeface="Calibri" panose="020F0502020204030204" pitchFamily="34" charset="0"/>
                <a:ea typeface="MS PGothic" panose="020B0600070205080204" pitchFamily="34" charset="-128"/>
                <a:cs typeface="Times New Roman" panose="02020603050405020304" pitchFamily="18" charset="0"/>
              </a:rPr>
              <a:t>AM2_Uebungen_hsMult) </a:t>
            </a:r>
            <a:r>
              <a:rPr lang="de-DE" dirty="0"/>
              <a:t>vor.</a:t>
            </a:r>
          </a:p>
        </p:txBody>
      </p:sp>
    </p:spTree>
    <p:extLst>
      <p:ext uri="{BB962C8B-B14F-4D97-AF65-F5344CB8AC3E}">
        <p14:creationId xmlns:p14="http://schemas.microsoft.com/office/powerpoint/2010/main" val="30006632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endParaRPr lang="de-DE" dirty="0"/>
          </a:p>
        </p:txBody>
      </p:sp>
    </p:spTree>
    <p:extLst>
      <p:ext uri="{BB962C8B-B14F-4D97-AF65-F5344CB8AC3E}">
        <p14:creationId xmlns:p14="http://schemas.microsoft.com/office/powerpoint/2010/main" val="42946953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Sofern Sie die Fortbildung in einer Reihe durchführen, konnten Sie im Vorfeld zu dieser Sitzung einen Auftrag zur Erprobung stellen.</a:t>
            </a:r>
          </a:p>
          <a:p>
            <a:pPr algn="l" rtl="0" latinLnBrk="0">
              <a:spcBef>
                <a:spcPts val="400"/>
              </a:spcBef>
            </a:pPr>
            <a:r>
              <a:rPr lang="de-DE" dirty="0"/>
              <a:t>Dieser kann an dieser Stelle Reflektiert werden. Einen entsprechenden Reflexionsauftrag und einen Vorschlag für Reflexionsfragen sollten Sie in der Vorgängerveranstaltung erarbeitet haben. Sie können ihn auf der folgenden Folie einfügen.</a:t>
            </a:r>
          </a:p>
          <a:p>
            <a:pPr algn="l" rtl="0" latinLnBrk="0">
              <a:spcBef>
                <a:spcPts val="400"/>
              </a:spcBef>
            </a:pPr>
            <a:endParaRPr lang="de-DE" dirty="0"/>
          </a:p>
          <a:p>
            <a:pPr algn="l" rtl="0" latinLnBrk="0">
              <a:spcBef>
                <a:spcPts val="400"/>
              </a:spcBef>
            </a:pPr>
            <a:r>
              <a:rPr lang="de-DE" dirty="0"/>
              <a:t>Führen Sie die Veranstaltung als Einzelveranstaltung durch, blenden Sie diese und die kommende Folie aus.</a:t>
            </a:r>
          </a:p>
        </p:txBody>
      </p:sp>
    </p:spTree>
    <p:extLst>
      <p:ext uri="{BB962C8B-B14F-4D97-AF65-F5344CB8AC3E}">
        <p14:creationId xmlns:p14="http://schemas.microsoft.com/office/powerpoint/2010/main" val="26119781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Die Teilnehmenden lösen die Aufgaben zunächst alleine und stellen sich anschließend ihre Rechenschritte in Kleingruppen vor. Im Plenum erfolgt eine Kurzzusammenfassung, aus der die drei schriftlichen Subtraktionsalgorithmen folgen.</a:t>
            </a:r>
          </a:p>
        </p:txBody>
      </p:sp>
    </p:spTree>
    <p:extLst>
      <p:ext uri="{BB962C8B-B14F-4D97-AF65-F5344CB8AC3E}">
        <p14:creationId xmlns:p14="http://schemas.microsoft.com/office/powerpoint/2010/main" val="37416715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lang="de-DE" dirty="0"/>
              <a:t>Zu dieser Aktivität liegt das Arbeitsmaterial </a:t>
            </a:r>
            <a:r>
              <a:rPr lang="de-DE" sz="1800" i="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AM3_Subtraktionsstrat </a:t>
            </a:r>
            <a:r>
              <a:rPr lang="de-DE" i="0" dirty="0"/>
              <a:t>vor</a:t>
            </a:r>
            <a:r>
              <a:rPr lang="de-DE" dirty="0"/>
              <a:t>. Variante TN 4b ist eine Kurzversion von TN 4a. Hier wird die Unterscheidung nach Sprechweise (abziehend oder ergänzend) nicht betrachtet.</a:t>
            </a:r>
          </a:p>
          <a:p>
            <a:pPr algn="l" rtl="0" latinLnBrk="0">
              <a:spcBef>
                <a:spcPts val="400"/>
              </a:spcBef>
            </a:pPr>
            <a:endParaRPr lang="de-DE" dirty="0"/>
          </a:p>
          <a:p>
            <a:pPr algn="l" rtl="0" latinLnBrk="0">
              <a:spcBef>
                <a:spcPts val="400"/>
              </a:spcBef>
            </a:pPr>
            <a:r>
              <a:rPr lang="de-DE" dirty="0"/>
              <a:t>Auf dem Arbeitsblatt (in beiden Versionen) wird Platz zur Durchführung der halbschriftlichen und schriftlichen Verfahren zur Verfügung gestellt. Außerdem sind Puzzleteile zum Ausschneiden und Sortieren vorgesehen.</a:t>
            </a:r>
          </a:p>
        </p:txBody>
      </p:sp>
    </p:spTree>
    <p:extLst>
      <p:ext uri="{BB962C8B-B14F-4D97-AF65-F5344CB8AC3E}">
        <p14:creationId xmlns:p14="http://schemas.microsoft.com/office/powerpoint/2010/main" val="28333261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Übersicht über alle halbschriftlichen Strategien und schriftlichen Verfahren.</a:t>
            </a:r>
          </a:p>
        </p:txBody>
      </p:sp>
    </p:spTree>
    <p:extLst>
      <p:ext uri="{BB962C8B-B14F-4D97-AF65-F5344CB8AC3E}">
        <p14:creationId xmlns:p14="http://schemas.microsoft.com/office/powerpoint/2010/main" val="33835581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Die Gliederung bezieht sich auf eine Durchführung in einer Fortbildungsreihe. </a:t>
            </a:r>
          </a:p>
          <a:p>
            <a:pPr algn="l" rtl="0" latinLnBrk="0">
              <a:spcBef>
                <a:spcPts val="400"/>
              </a:spcBef>
            </a:pPr>
            <a:r>
              <a:rPr lang="de-DE" dirty="0"/>
              <a:t>Sie kann also genutzt werden, wenn es eine vorangehende Veranstaltung mit Arbeitsauftrag zur Distanzphase gab, die in dieser Veranstaltung reflektiert werden soll (Phase 1), </a:t>
            </a:r>
            <a:r>
              <a:rPr lang="de-DE" b="1" dirty="0"/>
              <a:t>und</a:t>
            </a:r>
            <a:r>
              <a:rPr lang="de-DE" dirty="0"/>
              <a:t> eine Veranstaltung folgt, in der der Auftrag zur Erprobung in der Distanzphase reflektiert werden kann (Phase 6).</a:t>
            </a:r>
          </a:p>
          <a:p>
            <a:pPr algn="l" rtl="0" latinLnBrk="0">
              <a:spcBef>
                <a:spcPts val="400"/>
              </a:spcBef>
            </a:pPr>
            <a:endParaRPr lang="de-DE" dirty="0"/>
          </a:p>
          <a:p>
            <a:pPr algn="l" rtl="0" latinLnBrk="0">
              <a:spcBef>
                <a:spcPts val="400"/>
              </a:spcBef>
            </a:pPr>
            <a:r>
              <a:rPr lang="de-DE" dirty="0"/>
              <a:t>Sollte es sich um eine Einzelveranstaltung handeln, wird die Aktivität und das Plenum aus der 1. Phase gestrichen, dann beginnen die Aktivitäten erst mit Aktivität B.</a:t>
            </a:r>
          </a:p>
        </p:txBody>
      </p:sp>
    </p:spTree>
    <p:extLst>
      <p:ext uri="{BB962C8B-B14F-4D97-AF65-F5344CB8AC3E}">
        <p14:creationId xmlns:p14="http://schemas.microsoft.com/office/powerpoint/2010/main" val="4357116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Direkte Bezüge können zwischen der halbschriftlichen Strategie des ‚stellengerechten Ergänzens‘ und dem schriftlichen Verfahren „Auffüllen“ hergestellt werden.</a:t>
            </a:r>
          </a:p>
          <a:p>
            <a:pPr algn="l" rtl="0" latinLnBrk="0">
              <a:spcBef>
                <a:spcPts val="400"/>
              </a:spcBef>
            </a:pPr>
            <a:r>
              <a:rPr lang="de-DE" dirty="0"/>
              <a:t>Ebenso zwischen der halbschriftlichen Strategie ‚stellenweise Wechseltrick‘ und dem schriftlichen Verfahren „Entbündeln“</a:t>
            </a:r>
          </a:p>
          <a:p>
            <a:pPr algn="l" rtl="0" latinLnBrk="0">
              <a:spcBef>
                <a:spcPts val="400"/>
              </a:spcBef>
            </a:pPr>
            <a:endParaRPr lang="de-DE" dirty="0"/>
          </a:p>
          <a:p>
            <a:pPr algn="l" rtl="0" latinLnBrk="0">
              <a:spcBef>
                <a:spcPts val="400"/>
              </a:spcBef>
            </a:pPr>
            <a:r>
              <a:rPr lang="de-DE" dirty="0"/>
              <a:t>Für die schriftliche Verfahren ‘Erweitern‘ gibt es kein Pendant bei den halbschriftlichen Strategien. </a:t>
            </a:r>
          </a:p>
        </p:txBody>
      </p:sp>
    </p:spTree>
    <p:extLst>
      <p:ext uri="{BB962C8B-B14F-4D97-AF65-F5344CB8AC3E}">
        <p14:creationId xmlns:p14="http://schemas.microsoft.com/office/powerpoint/2010/main" val="2206192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Ursprünglich: für die SEK I (vermutlich einigen bekannt)</a:t>
            </a:r>
            <a:r>
              <a:rPr lang="de-DE" dirty="0">
                <a:sym typeface="Wingdings" pitchFamily="2" charset="2"/>
              </a:rPr>
              <a:t> für die GS adaptiert und in den letzten drei Jahren erprobt, um direkt dort ansetzen zu können, wo die Basiskompetenzen aufgebaut werden sollen</a:t>
            </a:r>
            <a:endParaRPr lang="de-DE" dirty="0"/>
          </a:p>
          <a:p>
            <a:endParaRPr lang="de-DE" dirty="0"/>
          </a:p>
          <a:p>
            <a:r>
              <a:rPr lang="de-DE" dirty="0"/>
              <a:t>Die Projektideen und die zentralen Fragestellungen sind dabei dieselben: </a:t>
            </a:r>
          </a:p>
          <a:p>
            <a:pPr marL="171450" indent="-171450">
              <a:buFont typeface="Arial" panose="020B0604020202020204" pitchFamily="34" charset="0"/>
              <a:buChar char="•"/>
            </a:pPr>
            <a:r>
              <a:rPr lang="de-DE" dirty="0" err="1"/>
              <a:t>Verstehensgrundlagen</a:t>
            </a:r>
            <a:r>
              <a:rPr lang="de-DE" dirty="0"/>
              <a:t> identifizieren</a:t>
            </a:r>
          </a:p>
          <a:p>
            <a:pPr marL="171450" indent="-171450">
              <a:buFont typeface="Arial" panose="020B0604020202020204" pitchFamily="34" charset="0"/>
              <a:buChar char="•"/>
            </a:pPr>
            <a:r>
              <a:rPr lang="de-DE" dirty="0"/>
              <a:t>Diagnose</a:t>
            </a:r>
          </a:p>
          <a:p>
            <a:pPr marL="171450" indent="-171450">
              <a:buFont typeface="Arial" panose="020B0604020202020204" pitchFamily="34" charset="0"/>
              <a:buChar char="•"/>
            </a:pPr>
            <a:r>
              <a:rPr lang="de-DE" dirty="0"/>
              <a:t>Förderung</a:t>
            </a:r>
          </a:p>
          <a:p>
            <a:pPr marL="171450" indent="-171450">
              <a:buFont typeface="Arial" panose="020B0604020202020204" pitchFamily="34" charset="0"/>
              <a:buChar char="•"/>
            </a:pPr>
            <a:r>
              <a:rPr lang="de-DE" dirty="0"/>
              <a:t>Organisationsrahmen für Fördergruppen</a:t>
            </a:r>
          </a:p>
          <a:p>
            <a:endParaRPr lang="de-DE" u="sng" dirty="0"/>
          </a:p>
          <a:p>
            <a:pPr marL="0" marR="0" lvl="0" indent="0" defTabSz="914400" eaLnBrk="1" fontAlgn="auto" latinLnBrk="0" hangingPunct="1">
              <a:lnSpc>
                <a:spcPct val="100000"/>
              </a:lnSpc>
              <a:spcBef>
                <a:spcPts val="400"/>
              </a:spcBef>
              <a:spcAft>
                <a:spcPts val="0"/>
              </a:spcAft>
              <a:buClrTx/>
              <a:buSzTx/>
              <a:buFontTx/>
              <a:buNone/>
              <a:tabLst/>
              <a:defRPr/>
            </a:pPr>
            <a:r>
              <a:rPr lang="de-DE" u="sng" dirty="0"/>
              <a:t>Dabei waren für die Entwicklung </a:t>
            </a:r>
            <a:r>
              <a:rPr lang="de-DE" u="none" dirty="0">
                <a:sym typeface="Wingdings" pitchFamily="2" charset="2"/>
              </a:rPr>
              <a:t>der Diagnose und Fördermaterialien</a:t>
            </a:r>
            <a:r>
              <a:rPr lang="de-DE" u="sng" dirty="0"/>
              <a:t>3 Leitideen zentral</a:t>
            </a:r>
          </a:p>
          <a:p>
            <a:pPr marL="171450" indent="-171450">
              <a:buFont typeface="Arial" panose="020B0604020202020204" pitchFamily="34" charset="0"/>
              <a:buChar char="•"/>
            </a:pPr>
            <a:r>
              <a:rPr lang="de-DE" u="none" dirty="0">
                <a:sym typeface="Wingdings" pitchFamily="2" charset="2"/>
              </a:rPr>
              <a:t>Diagnosegeleitet</a:t>
            </a:r>
          </a:p>
          <a:p>
            <a:pPr marL="171450" indent="-171450">
              <a:buFont typeface="Arial" panose="020B0604020202020204" pitchFamily="34" charset="0"/>
              <a:buChar char="•"/>
            </a:pPr>
            <a:r>
              <a:rPr lang="de-DE" u="none" dirty="0" err="1">
                <a:sym typeface="Wingdings" pitchFamily="2" charset="2"/>
              </a:rPr>
              <a:t>Verstehensorientiert</a:t>
            </a:r>
            <a:endParaRPr lang="de-DE" u="none" dirty="0">
              <a:sym typeface="Wingdings" pitchFamily="2" charset="2"/>
            </a:endParaRPr>
          </a:p>
          <a:p>
            <a:pPr marL="171450" indent="-171450">
              <a:buFont typeface="Arial" panose="020B0604020202020204" pitchFamily="34" charset="0"/>
              <a:buChar char="•"/>
            </a:pPr>
            <a:r>
              <a:rPr lang="de-DE" u="none" dirty="0">
                <a:sym typeface="Wingdings" pitchFamily="2" charset="2"/>
              </a:rPr>
              <a:t>Kommunikationsfördernd</a:t>
            </a:r>
          </a:p>
          <a:p>
            <a:pPr marL="0" indent="0">
              <a:buFont typeface="Arial" panose="020B0604020202020204" pitchFamily="34" charset="0"/>
              <a:buNone/>
            </a:pPr>
            <a:endParaRPr lang="de-DE" u="none" dirty="0">
              <a:sym typeface="Wingdings" pitchFamily="2" charset="2"/>
            </a:endParaRPr>
          </a:p>
          <a:p>
            <a:pPr marL="0" indent="0">
              <a:buFont typeface="Arial" panose="020B0604020202020204" pitchFamily="34" charset="0"/>
              <a:buNone/>
            </a:pPr>
            <a:r>
              <a:rPr lang="de-DE" u="none" dirty="0">
                <a:sym typeface="Wingdings" pitchFamily="2" charset="2"/>
              </a:rPr>
              <a:t>Dies wird im Folgenden näher ausgeführt.</a:t>
            </a:r>
          </a:p>
          <a:p>
            <a:pPr marL="171450" indent="-171450">
              <a:buFont typeface="Arial" panose="020B0604020202020204" pitchFamily="34" charset="0"/>
              <a:buChar char="•"/>
            </a:pPr>
            <a:endParaRPr lang="de-DE" dirty="0"/>
          </a:p>
        </p:txBody>
      </p:sp>
    </p:spTree>
    <p:extLst>
      <p:ext uri="{BB962C8B-B14F-4D97-AF65-F5344CB8AC3E}">
        <p14:creationId xmlns:p14="http://schemas.microsoft.com/office/powerpoint/2010/main" val="27938953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t>
            </a:r>
            <a:r>
              <a:rPr lang="de-DE" u="sng" dirty="0"/>
              <a:t>an Handreichung und Förderbausteinen zeigen, hier ist Material für die GS abgebildet</a:t>
            </a:r>
            <a:r>
              <a:rPr lang="de-DE" dirty="0"/>
              <a:t>)</a:t>
            </a:r>
          </a:p>
          <a:p>
            <a:r>
              <a:rPr lang="de-DE" dirty="0"/>
              <a:t>Die Struktur ist im kompletten Material so.</a:t>
            </a:r>
          </a:p>
          <a:p>
            <a:r>
              <a:rPr lang="de-DE" dirty="0"/>
              <a:t>Im Rahmen der Auswertung der Diagnose wirft man einen </a:t>
            </a:r>
            <a:r>
              <a:rPr lang="de-DE" b="1" dirty="0"/>
              <a:t>diagnostischen Blick </a:t>
            </a:r>
            <a:r>
              <a:rPr lang="de-DE" dirty="0"/>
              <a:t>auf die ausgefüllten Standortbestimmungen. </a:t>
            </a:r>
          </a:p>
          <a:p>
            <a:r>
              <a:rPr lang="de-DE" dirty="0"/>
              <a:t>Dabei beziehen sich die Aufgaben aus der Diagnose (Standortbestimmung) auf die (hier) zwei in den Pfeilen dargelegten </a:t>
            </a:r>
            <a:r>
              <a:rPr lang="de-DE" b="1" dirty="0"/>
              <a:t>Basiskompetenzen</a:t>
            </a:r>
            <a:r>
              <a:rPr lang="de-DE" dirty="0"/>
              <a:t>.</a:t>
            </a:r>
          </a:p>
          <a:p>
            <a:r>
              <a:rPr lang="de-DE" dirty="0"/>
              <a:t>Anhand der Lösungen / Fehler / Vorgehensweisen in den Standortbestimmungen können bestimmte Aufgaben aus den Fördermaterialien </a:t>
            </a:r>
            <a:br>
              <a:rPr lang="de-DE" dirty="0"/>
            </a:br>
            <a:r>
              <a:rPr lang="de-DE" dirty="0"/>
              <a:t>(</a:t>
            </a:r>
            <a:r>
              <a:rPr lang="de-DE" b="1" dirty="0"/>
              <a:t>zugehörige Fördereinheiten</a:t>
            </a:r>
            <a:r>
              <a:rPr lang="de-DE" dirty="0"/>
              <a:t>) ausgewählt werden.</a:t>
            </a:r>
          </a:p>
          <a:p>
            <a:r>
              <a:rPr lang="de-DE" dirty="0"/>
              <a:t>Die genaue </a:t>
            </a:r>
            <a:r>
              <a:rPr lang="de-DE" b="1" dirty="0"/>
              <a:t>Zuordnungsbeschreibung befindet sich in den Handreichungen</a:t>
            </a:r>
            <a:r>
              <a:rPr lang="de-DE" dirty="0"/>
              <a:t>.</a:t>
            </a:r>
          </a:p>
          <a:p>
            <a:endParaRPr lang="de-DE" dirty="0"/>
          </a:p>
          <a:p>
            <a:r>
              <a:rPr lang="de-DE" dirty="0"/>
              <a:t>Im Folgenden genauere Betrachtung der Fördermaterialien aus den Handreichungen. </a:t>
            </a:r>
          </a:p>
          <a:p>
            <a:pPr marL="171450" indent="-171450">
              <a:buFont typeface="Arial" panose="020B0604020202020204" pitchFamily="34" charset="0"/>
              <a:buChar char="•"/>
            </a:pPr>
            <a:endParaRPr lang="de-DE" baseline="0" dirty="0"/>
          </a:p>
          <a:p>
            <a:endParaRPr lang="de-DE" baseline="0" dirty="0"/>
          </a:p>
          <a:p>
            <a:pPr marL="285750" indent="-285750">
              <a:buFont typeface="Arial"/>
              <a:buChar char="•"/>
            </a:pPr>
            <a:endParaRPr lang="de-DE" dirty="0">
              <a:latin typeface="Calibri"/>
            </a:endParaRP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51</a:t>
            </a:fld>
            <a:endParaRPr lang="de-DE" dirty="0"/>
          </a:p>
        </p:txBody>
      </p:sp>
    </p:spTree>
    <p:extLst>
      <p:ext uri="{BB962C8B-B14F-4D97-AF65-F5344CB8AC3E}">
        <p14:creationId xmlns:p14="http://schemas.microsoft.com/office/powerpoint/2010/main" val="30447624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Verständige Erarbeitung des schriftlichen Verfahrens „Entbündeln“ an Materialhandlungen.</a:t>
            </a:r>
          </a:p>
          <a:p>
            <a:pPr algn="l" rtl="0" latinLnBrk="0">
              <a:spcBef>
                <a:spcPts val="400"/>
              </a:spcBef>
            </a:pPr>
            <a:r>
              <a:rPr lang="de-DE" dirty="0"/>
              <a:t>Angebot einer Versprachlichung im Sinne der Kommunikationsförderung.</a:t>
            </a:r>
          </a:p>
        </p:txBody>
      </p:sp>
    </p:spTree>
    <p:extLst>
      <p:ext uri="{BB962C8B-B14F-4D97-AF65-F5344CB8AC3E}">
        <p14:creationId xmlns:p14="http://schemas.microsoft.com/office/powerpoint/2010/main" val="152424820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Hier wird eine Diskussion über die Schüleräußerungen angestrebt (kommunikationsfördernd), die das Verständnis des schriftlichen Verfahrens ‚Entbündeln‘ anspricht (verständnisorientiert). Wesentlich ist hier zu erkennen, dass der Wert des Minuenden durch die </a:t>
            </a:r>
            <a:r>
              <a:rPr lang="de-DE" dirty="0" err="1"/>
              <a:t>Entbündelungen</a:t>
            </a:r>
            <a:r>
              <a:rPr lang="de-DE" dirty="0"/>
              <a:t> nicht verändert wird und somit auch das Ergebnis gleich bleibt.</a:t>
            </a:r>
          </a:p>
        </p:txBody>
      </p:sp>
    </p:spTree>
    <p:extLst>
      <p:ext uri="{BB962C8B-B14F-4D97-AF65-F5344CB8AC3E}">
        <p14:creationId xmlns:p14="http://schemas.microsoft.com/office/powerpoint/2010/main" val="29765817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Hier ist ein Übungsblatt zum Ausführen des schriftlichen Verfahrens und zur Durchführung des Übertrags zu sehen. Es handelt sich um eine unstrukturierte Aufgabenserie.</a:t>
            </a:r>
          </a:p>
        </p:txBody>
      </p:sp>
    </p:spTree>
    <p:extLst>
      <p:ext uri="{BB962C8B-B14F-4D97-AF65-F5344CB8AC3E}">
        <p14:creationId xmlns:p14="http://schemas.microsoft.com/office/powerpoint/2010/main" val="22017340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Hier werden Aufgaben, die zwei Überträge erfordern in den Blick genommen.</a:t>
            </a:r>
          </a:p>
        </p:txBody>
      </p:sp>
    </p:spTree>
    <p:extLst>
      <p:ext uri="{BB962C8B-B14F-4D97-AF65-F5344CB8AC3E}">
        <p14:creationId xmlns:p14="http://schemas.microsoft.com/office/powerpoint/2010/main" val="21743517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Die Schraffur signalisiert, dass es sich um einen sogenannten „Aufgabengenerator“ handelt, bei dem die Kinder selbst Aufgaben auswählen. Durch die vorgegebenen Arbeitsanweisungen bilden die Kinder selbst eine strukturierte Aufgabenserie.</a:t>
            </a:r>
          </a:p>
        </p:txBody>
      </p:sp>
    </p:spTree>
    <p:extLst>
      <p:ext uri="{BB962C8B-B14F-4D97-AF65-F5344CB8AC3E}">
        <p14:creationId xmlns:p14="http://schemas.microsoft.com/office/powerpoint/2010/main" val="249451347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Die beiden Aufgaben aus der Standortbestimmung von </a:t>
            </a:r>
            <a:r>
              <a:rPr lang="de-DE" dirty="0" err="1"/>
              <a:t>Mariarna</a:t>
            </a:r>
            <a:r>
              <a:rPr lang="de-DE" dirty="0"/>
              <a:t> sollen analysiert werden. Ein konkreter Arbeitsauftrag findet sich auf der folgenden Folie.</a:t>
            </a:r>
          </a:p>
        </p:txBody>
      </p:sp>
    </p:spTree>
    <p:extLst>
      <p:ext uri="{BB962C8B-B14F-4D97-AF65-F5344CB8AC3E}">
        <p14:creationId xmlns:p14="http://schemas.microsoft.com/office/powerpoint/2010/main" val="39309548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Das MSK-Material steht zusätzlich in Form eines PDFs zur Verfügung, dass auch ausgedruckt werden kann (</a:t>
            </a:r>
            <a:r>
              <a:rPr lang="de-DE" sz="1800" i="0" dirty="0">
                <a:effectLst/>
                <a:latin typeface="Calibri" panose="020F0502020204030204" pitchFamily="34" charset="0"/>
                <a:ea typeface="MS PGothic" panose="020B0600070205080204" pitchFamily="34" charset="-128"/>
                <a:cs typeface="Times New Roman" panose="02020603050405020304" pitchFamily="18" charset="0"/>
              </a:rPr>
              <a:t>AM4_schriftlSubt</a:t>
            </a:r>
            <a:r>
              <a:rPr lang="de-DE" i="0" dirty="0"/>
              <a:t>).</a:t>
            </a:r>
          </a:p>
        </p:txBody>
      </p:sp>
    </p:spTree>
    <p:extLst>
      <p:ext uri="{BB962C8B-B14F-4D97-AF65-F5344CB8AC3E}">
        <p14:creationId xmlns:p14="http://schemas.microsoft.com/office/powerpoint/2010/main" val="483051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Die Gliederung bezieht sich auf eine Durchführung in einer Reihe von Fortbildungen. </a:t>
            </a:r>
          </a:p>
          <a:p>
            <a:pPr algn="l" rtl="0" latinLnBrk="0">
              <a:spcBef>
                <a:spcPts val="400"/>
              </a:spcBef>
            </a:pPr>
            <a:r>
              <a:rPr lang="de-DE" dirty="0"/>
              <a:t>Sie kann also genutzt werden, wenn es eine vorangehende Veranstaltung mit Arbeitsauftrag zur Distanzphase gab, die in dieser Veranstaltung reflektiert werden soll (Phase 1), </a:t>
            </a:r>
            <a:r>
              <a:rPr lang="de-DE" b="1" dirty="0"/>
              <a:t>und</a:t>
            </a:r>
            <a:r>
              <a:rPr lang="de-DE" dirty="0"/>
              <a:t> eine Veranstaltung folgt, in der der Auftrag zur Erprobung in der Distanzphase reflektiert werden kann (Phase 6).</a:t>
            </a:r>
          </a:p>
          <a:p>
            <a:pPr algn="l" rtl="0" latinLnBrk="0">
              <a:spcBef>
                <a:spcPts val="400"/>
              </a:spcBef>
            </a:pPr>
            <a:endParaRPr lang="de-DE" dirty="0"/>
          </a:p>
          <a:p>
            <a:pPr algn="l" rtl="0" latinLnBrk="0">
              <a:spcBef>
                <a:spcPts val="400"/>
              </a:spcBef>
            </a:pPr>
            <a:r>
              <a:rPr lang="de-DE" dirty="0"/>
              <a:t>Sollte es sich um eine Einzelveranstaltung handeln, kann die nachfolgende Alternative Gliederung genutzt werden.</a:t>
            </a:r>
          </a:p>
        </p:txBody>
      </p:sp>
    </p:spTree>
    <p:extLst>
      <p:ext uri="{BB962C8B-B14F-4D97-AF65-F5344CB8AC3E}">
        <p14:creationId xmlns:p14="http://schemas.microsoft.com/office/powerpoint/2010/main" val="15745568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endParaRPr lang="de-DE" dirty="0"/>
          </a:p>
        </p:txBody>
      </p:sp>
    </p:spTree>
    <p:extLst>
      <p:ext uri="{BB962C8B-B14F-4D97-AF65-F5344CB8AC3E}">
        <p14:creationId xmlns:p14="http://schemas.microsoft.com/office/powerpoint/2010/main" val="17037597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endParaRPr lang="de-DE" dirty="0"/>
          </a:p>
        </p:txBody>
      </p:sp>
    </p:spTree>
    <p:extLst>
      <p:ext uri="{BB962C8B-B14F-4D97-AF65-F5344CB8AC3E}">
        <p14:creationId xmlns:p14="http://schemas.microsoft.com/office/powerpoint/2010/main" val="14115867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Sofern Sie die Fortbildung in einer Reihe durchführen, konnten Sie im Vorfeld zu dieser Sitzung einen Auftrag zur Erprobung stellen.</a:t>
            </a:r>
          </a:p>
          <a:p>
            <a:pPr algn="l" rtl="0" latinLnBrk="0">
              <a:spcBef>
                <a:spcPts val="400"/>
              </a:spcBef>
            </a:pPr>
            <a:r>
              <a:rPr lang="de-DE" dirty="0"/>
              <a:t>Dieser kann an dieser Stelle reflektiert werden. Einen entsprechenden Reflexionsauftrag und einen Vorschlag für Reflexionsfragen sollten Sie in der Vorgängerveranstaltung erarbeitet haben. Sie können ihn auf der folgenden Folie einfügen.</a:t>
            </a:r>
          </a:p>
          <a:p>
            <a:pPr algn="l" rtl="0" latinLnBrk="0">
              <a:spcBef>
                <a:spcPts val="400"/>
              </a:spcBef>
            </a:pPr>
            <a:endParaRPr lang="de-DE" dirty="0"/>
          </a:p>
          <a:p>
            <a:pPr algn="l" rtl="0" latinLnBrk="0">
              <a:spcBef>
                <a:spcPts val="400"/>
              </a:spcBef>
            </a:pPr>
            <a:r>
              <a:rPr lang="de-DE" dirty="0"/>
              <a:t>Führen Sie die Veranstaltung als Einzelveranstaltung durch, blenden Sie diese und die kommende Folie aus.</a:t>
            </a:r>
          </a:p>
        </p:txBody>
      </p:sp>
    </p:spTree>
    <p:extLst>
      <p:ext uri="{BB962C8B-B14F-4D97-AF65-F5344CB8AC3E}">
        <p14:creationId xmlns:p14="http://schemas.microsoft.com/office/powerpoint/2010/main" val="30969372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Die Jobs der Lehrkräfte werden zu den drei Leitideen in Beziehung gesetzt und mit Beispielen aus den vorangehenden Folien veranschaulicht.</a:t>
            </a:r>
          </a:p>
        </p:txBody>
      </p:sp>
    </p:spTree>
    <p:extLst>
      <p:ext uri="{BB962C8B-B14F-4D97-AF65-F5344CB8AC3E}">
        <p14:creationId xmlns:p14="http://schemas.microsoft.com/office/powerpoint/2010/main" val="10700163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Auf PIKAS gibt es einen eigen Bereich zum Thema ‚Diagnose und Förderung‘. Hier werden verschiedene Themen entsprechend des jeweiligen Zahlraums (entsprechend der Klassenstufen) angeboten.</a:t>
            </a:r>
          </a:p>
        </p:txBody>
      </p:sp>
    </p:spTree>
    <p:extLst>
      <p:ext uri="{BB962C8B-B14F-4D97-AF65-F5344CB8AC3E}">
        <p14:creationId xmlns:p14="http://schemas.microsoft.com/office/powerpoint/2010/main" val="264178275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Exemplarisch wird der Zahlraum bis 1000 betrachtet.</a:t>
            </a:r>
          </a:p>
          <a:p>
            <a:pPr algn="l" rtl="0" latinLnBrk="0">
              <a:spcBef>
                <a:spcPts val="400"/>
              </a:spcBef>
            </a:pPr>
            <a:r>
              <a:rPr lang="de-DE" dirty="0"/>
              <a:t>In diesem gibt es die Bereiche </a:t>
            </a:r>
          </a:p>
          <a:p>
            <a:pPr marL="171450" indent="-171450" algn="l" rtl="0" latinLnBrk="0">
              <a:spcBef>
                <a:spcPts val="400"/>
              </a:spcBef>
              <a:buFont typeface="Arial" panose="020B0604020202020204" pitchFamily="34" charset="0"/>
              <a:buChar char="•"/>
            </a:pPr>
            <a:r>
              <a:rPr lang="de-DE" dirty="0"/>
              <a:t>Zahlverständnis</a:t>
            </a:r>
          </a:p>
          <a:p>
            <a:pPr marL="171450" indent="-171450" algn="l" rtl="0" latinLnBrk="0">
              <a:spcBef>
                <a:spcPts val="400"/>
              </a:spcBef>
              <a:buFont typeface="Arial" panose="020B0604020202020204" pitchFamily="34" charset="0"/>
              <a:buChar char="•"/>
            </a:pPr>
            <a:r>
              <a:rPr lang="de-DE" dirty="0"/>
              <a:t>Schnelles Kopfrechnen</a:t>
            </a:r>
          </a:p>
          <a:p>
            <a:pPr marL="171450" indent="-171450" algn="l" rtl="0" latinLnBrk="0">
              <a:spcBef>
                <a:spcPts val="400"/>
              </a:spcBef>
              <a:buFont typeface="Arial" panose="020B0604020202020204" pitchFamily="34" charset="0"/>
              <a:buChar char="•"/>
            </a:pPr>
            <a:r>
              <a:rPr lang="de-DE" dirty="0"/>
              <a:t>Zahlenrechnen</a:t>
            </a:r>
          </a:p>
          <a:p>
            <a:pPr marL="171450" indent="-171450" algn="l" rtl="0" latinLnBrk="0">
              <a:spcBef>
                <a:spcPts val="400"/>
              </a:spcBef>
              <a:buFont typeface="Arial" panose="020B0604020202020204" pitchFamily="34" charset="0"/>
              <a:buChar char="•"/>
            </a:pPr>
            <a:r>
              <a:rPr lang="de-DE" dirty="0"/>
              <a:t>Ziffernrechnen</a:t>
            </a:r>
          </a:p>
          <a:p>
            <a:pPr marL="171450" indent="-171450" algn="l" rtl="0" latinLnBrk="0">
              <a:spcBef>
                <a:spcPts val="400"/>
              </a:spcBef>
              <a:buFont typeface="Arial" panose="020B0604020202020204" pitchFamily="34" charset="0"/>
              <a:buChar char="•"/>
            </a:pPr>
            <a:r>
              <a:rPr lang="de-DE" dirty="0"/>
              <a:t>Flexibles Rechnen</a:t>
            </a:r>
          </a:p>
          <a:p>
            <a:pPr marL="0" indent="0" algn="l" rtl="0" latinLnBrk="0">
              <a:spcBef>
                <a:spcPts val="400"/>
              </a:spcBef>
              <a:buFont typeface="Arial" panose="020B0604020202020204" pitchFamily="34" charset="0"/>
              <a:buNone/>
            </a:pPr>
            <a:endParaRPr lang="de-DE" dirty="0"/>
          </a:p>
          <a:p>
            <a:pPr marL="0" indent="0" algn="l" rtl="0" latinLnBrk="0">
              <a:spcBef>
                <a:spcPts val="400"/>
              </a:spcBef>
              <a:buFont typeface="Arial" panose="020B0604020202020204" pitchFamily="34" charset="0"/>
              <a:buNone/>
            </a:pPr>
            <a:r>
              <a:rPr lang="de-DE" dirty="0"/>
              <a:t>Für das halbschriftliche und schriftliche Rechnen sind die Bereiche Zahlenrechnen, Ziffernrechnen und flexibles Rechnen relevant.</a:t>
            </a:r>
          </a:p>
        </p:txBody>
      </p:sp>
    </p:spTree>
    <p:extLst>
      <p:ext uri="{BB962C8B-B14F-4D97-AF65-F5344CB8AC3E}">
        <p14:creationId xmlns:p14="http://schemas.microsoft.com/office/powerpoint/2010/main" val="24109375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a:solidFill>
                  <a:schemeClr val="tx1"/>
                </a:solidFill>
                <a:effectLst/>
                <a:latin typeface="Calibri Normal" charset="0"/>
                <a:ea typeface="ＭＳ Ｐゴシック" charset="-128"/>
                <a:cs typeface="ＭＳ Ｐゴシック" charset="-128"/>
              </a:rPr>
              <a:t>Falls Sie die Gruppe von Lehrkräften wieder sehen, sollte unbedingt ein Auftrag zur Erprobung gestellt werden, z. B. so, oder auch spezifischer. Auf der nächsten Folie ist ein Vorschlag, wie die Erfahrungen in der Anschlusssitzung reflektiert werden kann.</a:t>
            </a:r>
          </a:p>
          <a:p>
            <a:endParaRPr lang="de-DE" sz="1200" b="0" i="0" kern="1200" dirty="0">
              <a:solidFill>
                <a:schemeClr val="tx1"/>
              </a:solidFill>
              <a:effectLst/>
              <a:latin typeface="Calibri Normal" charset="0"/>
              <a:ea typeface="ＭＳ Ｐゴシック" charset="-128"/>
              <a:cs typeface="ＭＳ Ｐゴシック" charset="-128"/>
            </a:endParaRPr>
          </a:p>
          <a:p>
            <a:endParaRPr lang="de-DE" sz="1200" b="0" i="0" kern="1200" dirty="0">
              <a:solidFill>
                <a:schemeClr val="tx1"/>
              </a:solidFill>
              <a:effectLst/>
              <a:latin typeface="Calibri Normal" charset="0"/>
              <a:ea typeface="ＭＳ Ｐゴシック" charset="-128"/>
              <a:cs typeface="ＭＳ Ｐゴシック" charset="-128"/>
            </a:endParaRP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67</a:t>
            </a:fld>
            <a:endParaRPr lang="de-DE" dirty="0"/>
          </a:p>
        </p:txBody>
      </p:sp>
    </p:spTree>
    <p:extLst>
      <p:ext uri="{BB962C8B-B14F-4D97-AF65-F5344CB8AC3E}">
        <p14:creationId xmlns:p14="http://schemas.microsoft.com/office/powerpoint/2010/main" val="783924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a:solidFill>
                  <a:schemeClr val="tx1"/>
                </a:solidFill>
                <a:effectLst/>
                <a:latin typeface="Calibri Normal" charset="0"/>
                <a:ea typeface="ＭＳ Ｐゴシック" charset="-128"/>
                <a:cs typeface="ＭＳ Ｐゴシック" charset="-128"/>
              </a:rPr>
              <a:t>Mögliche Folie für den Einstieg in die Anschlussfortbildung, falls die Gruppe von Lehrkräften wieder zusammenkommt: Für das Notieren bietet sich eine Kartenabfrage in Papier auf Moderationswand oder in einem </a:t>
            </a:r>
            <a:r>
              <a:rPr lang="de-DE" sz="1200" b="0" i="0" kern="1200" dirty="0" err="1">
                <a:solidFill>
                  <a:schemeClr val="tx1"/>
                </a:solidFill>
                <a:effectLst/>
                <a:latin typeface="Calibri Normal" charset="0"/>
                <a:ea typeface="ＭＳ Ｐゴシック" charset="-128"/>
                <a:cs typeface="ＭＳ Ｐゴシック" charset="-128"/>
              </a:rPr>
              <a:t>Padlet</a:t>
            </a:r>
            <a:r>
              <a:rPr lang="de-DE" sz="1200" b="0" i="0" kern="1200" dirty="0">
                <a:solidFill>
                  <a:schemeClr val="tx1"/>
                </a:solidFill>
                <a:effectLst/>
                <a:latin typeface="Calibri Normal" charset="0"/>
                <a:ea typeface="ＭＳ Ｐゴシック" charset="-128"/>
                <a:cs typeface="ＭＳ Ｐゴシック" charset="-128"/>
              </a:rPr>
              <a:t> an.</a:t>
            </a:r>
          </a:p>
          <a:p>
            <a:endParaRPr lang="de-DE" sz="1200" b="0" i="0" kern="1200" dirty="0">
              <a:solidFill>
                <a:schemeClr val="tx1"/>
              </a:solidFill>
              <a:effectLst/>
              <a:latin typeface="Calibri Normal" charset="0"/>
              <a:ea typeface="ＭＳ Ｐゴシック" charset="-128"/>
              <a:cs typeface="ＭＳ Ｐゴシック" charset="-128"/>
            </a:endParaRPr>
          </a:p>
          <a:p>
            <a:endParaRPr lang="de-DE" sz="1200" b="0" i="0" kern="1200" dirty="0">
              <a:solidFill>
                <a:schemeClr val="tx1"/>
              </a:solidFill>
              <a:effectLst/>
              <a:latin typeface="Calibri Normal" charset="0"/>
              <a:ea typeface="ＭＳ Ｐゴシック" charset="-128"/>
              <a:cs typeface="ＭＳ Ｐゴシック" charset="-128"/>
            </a:endParaRP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68</a:t>
            </a:fld>
            <a:endParaRPr lang="de-DE" dirty="0"/>
          </a:p>
        </p:txBody>
      </p:sp>
    </p:spTree>
    <p:extLst>
      <p:ext uri="{BB962C8B-B14F-4D97-AF65-F5344CB8AC3E}">
        <p14:creationId xmlns:p14="http://schemas.microsoft.com/office/powerpoint/2010/main" val="414029123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1143000"/>
            <a:ext cx="4114800" cy="3086100"/>
          </a:xfrm>
        </p:spPr>
      </p:sp>
      <p:sp>
        <p:nvSpPr>
          <p:cNvPr id="3" name="Notizenplatzhalter 2"/>
          <p:cNvSpPr>
            <a:spLocks noGrp="1"/>
          </p:cNvSpPr>
          <p:nvPr>
            <p:ph type="body" idx="1"/>
          </p:nvPr>
        </p:nvSpPr>
        <p:spPr/>
        <p:txBody>
          <a:bodyPr/>
          <a:lstStyle/>
          <a:p>
            <a:endParaRPr lang="de-DE" b="1"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69</a:t>
            </a:fld>
            <a:endParaRPr lang="de-DE" dirty="0"/>
          </a:p>
        </p:txBody>
      </p:sp>
    </p:spTree>
    <p:extLst>
      <p:ext uri="{BB962C8B-B14F-4D97-AF65-F5344CB8AC3E}">
        <p14:creationId xmlns:p14="http://schemas.microsoft.com/office/powerpoint/2010/main" val="1879005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Sofern Sie die Fortbildung in einer Reihe durchführen, konnten Sie im Vorfeld zu dieser Sitzung einen Auftrag zur Erprobung stellen.</a:t>
            </a:r>
          </a:p>
          <a:p>
            <a:pPr algn="l" rtl="0" latinLnBrk="0">
              <a:spcBef>
                <a:spcPts val="400"/>
              </a:spcBef>
            </a:pPr>
            <a:r>
              <a:rPr lang="de-DE" dirty="0"/>
              <a:t>Dieser kann an dieser Stelle Reflektiert werden. Einen entsprechenden Reflexionsauftrag und einen Vorschlag für Reflexionsfragen sollten Sie in der Vorgängerveranstaltung erarbeitet haben. Sie können ihn auf der folgenden Folie einfügen.</a:t>
            </a:r>
          </a:p>
          <a:p>
            <a:pPr algn="l" rtl="0" latinLnBrk="0">
              <a:spcBef>
                <a:spcPts val="400"/>
              </a:spcBef>
            </a:pPr>
            <a:endParaRPr lang="de-DE" dirty="0"/>
          </a:p>
          <a:p>
            <a:pPr algn="l" rtl="0" latinLnBrk="0">
              <a:spcBef>
                <a:spcPts val="400"/>
              </a:spcBef>
            </a:pPr>
            <a:r>
              <a:rPr lang="de-DE" dirty="0"/>
              <a:t>Führen Sie die Veranstaltung als Einzelveranstaltung durch, blenden Sie diese und die kommende Folie aus.</a:t>
            </a:r>
          </a:p>
        </p:txBody>
      </p:sp>
    </p:spTree>
    <p:extLst>
      <p:ext uri="{BB962C8B-B14F-4D97-AF65-F5344CB8AC3E}">
        <p14:creationId xmlns:p14="http://schemas.microsoft.com/office/powerpoint/2010/main" val="2796031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Zu Konkretisierung. Siehe Vorgängerveranstaltung.</a:t>
            </a:r>
          </a:p>
        </p:txBody>
      </p:sp>
    </p:spTree>
    <p:extLst>
      <p:ext uri="{BB962C8B-B14F-4D97-AF65-F5344CB8AC3E}">
        <p14:creationId xmlns:p14="http://schemas.microsoft.com/office/powerpoint/2010/main" val="3781457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Im Rahmen dieser Fortbildung soll es darum gehen, die Jobs der Lehrkräfte bezogen auf das Thema halbschriftliches und schriftliches Rechnen zu identifizieren und zu konkretisieren. </a:t>
            </a:r>
          </a:p>
          <a:p>
            <a:pPr algn="l" rtl="0" latinLnBrk="0">
              <a:spcBef>
                <a:spcPts val="400"/>
              </a:spcBef>
            </a:pPr>
            <a:r>
              <a:rPr lang="de-DE" dirty="0"/>
              <a:t>Die Jobs orientieren sich am Dreischritt </a:t>
            </a:r>
            <a:r>
              <a:rPr lang="de-DE" dirty="0" err="1"/>
              <a:t>Verstehensgrundlagen</a:t>
            </a:r>
            <a:r>
              <a:rPr lang="de-DE" dirty="0"/>
              <a:t> identifizieren, diagnostizieren und fördern.</a:t>
            </a:r>
          </a:p>
        </p:txBody>
      </p:sp>
    </p:spTree>
    <p:extLst>
      <p:ext uri="{BB962C8B-B14F-4D97-AF65-F5344CB8AC3E}">
        <p14:creationId xmlns:p14="http://schemas.microsoft.com/office/powerpoint/2010/main" val="10100301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latinLnBrk="0">
              <a:spcBef>
                <a:spcPts val="400"/>
              </a:spcBef>
            </a:pPr>
            <a:r>
              <a:rPr lang="de-DE" dirty="0"/>
              <a:t>Sofern Sie die Fortbildung in einer Reihe durchführen, konnten Sie im Vorfeld zu dieser Sitzung einen Auftrag zur Erprobung stellen.</a:t>
            </a:r>
          </a:p>
          <a:p>
            <a:pPr algn="l" rtl="0" latinLnBrk="0">
              <a:spcBef>
                <a:spcPts val="400"/>
              </a:spcBef>
            </a:pPr>
            <a:r>
              <a:rPr lang="de-DE" dirty="0"/>
              <a:t>Dieser kann an dieser Stelle Reflektiert werden. Einen entsprechenden Reflexionsauftrag und einen Vorschlag für Reflexionsfragen sollten Sie in der Vorgängerveranstaltung erarbeitet haben. Sie können ihn auf der folgenden Folie einfügen.</a:t>
            </a:r>
          </a:p>
          <a:p>
            <a:pPr algn="l" rtl="0" latinLnBrk="0">
              <a:spcBef>
                <a:spcPts val="400"/>
              </a:spcBef>
            </a:pPr>
            <a:endParaRPr lang="de-DE" dirty="0"/>
          </a:p>
          <a:p>
            <a:pPr algn="l" rtl="0" latinLnBrk="0">
              <a:spcBef>
                <a:spcPts val="400"/>
              </a:spcBef>
            </a:pPr>
            <a:r>
              <a:rPr lang="de-DE" dirty="0"/>
              <a:t>Führen Sie die Veranstaltung als Einzelveranstaltung durch, blenden Sie diese und die kommende Folie aus.</a:t>
            </a:r>
          </a:p>
        </p:txBody>
      </p:sp>
    </p:spTree>
    <p:extLst>
      <p:ext uri="{BB962C8B-B14F-4D97-AF65-F5344CB8AC3E}">
        <p14:creationId xmlns:p14="http://schemas.microsoft.com/office/powerpoint/2010/main" val="4020628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liederung">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04AB2695-0266-47F0-ADA8-71BA5E328EDC}"/>
              </a:ext>
            </a:extLst>
          </p:cNvPr>
          <p:cNvSpPr>
            <a:spLocks noGrp="1"/>
          </p:cNvSpPr>
          <p:nvPr>
            <p:ph type="body" sz="quarter" idx="10" hasCustomPrompt="1"/>
          </p:nvPr>
        </p:nvSpPr>
        <p:spPr>
          <a:xfrm>
            <a:off x="252000" y="1116000"/>
            <a:ext cx="8640000" cy="5415819"/>
          </a:xfrm>
          <a:prstGeom prst="rect">
            <a:avLst/>
          </a:prstGeom>
        </p:spPr>
        <p:txBody>
          <a:bodyPr lIns="0" tIns="0" rIns="0" bIns="0"/>
          <a:lstStyle>
            <a:lvl1pPr marL="0" indent="-720000">
              <a:spcAft>
                <a:spcPts val="1200"/>
              </a:spcAft>
              <a:buClr>
                <a:schemeClr val="accent1"/>
              </a:buClr>
              <a:buSzPct val="100000"/>
              <a:buFont typeface="+mj-lt"/>
              <a:buAutoNum type="arabicPeriod"/>
              <a:defRPr sz="2200" b="1">
                <a:solidFill>
                  <a:schemeClr val="tx1"/>
                </a:solidFill>
                <a:latin typeface="+mn-lt"/>
              </a:defRPr>
            </a:lvl1pPr>
          </a:lstStyle>
          <a:p>
            <a:pPr lvl="0"/>
            <a:r>
              <a:rPr lang="de-DE" dirty="0"/>
              <a:t>Kapitel 1</a:t>
            </a:r>
          </a:p>
          <a:p>
            <a:pPr lvl="0"/>
            <a:r>
              <a:rPr lang="de-DE" dirty="0"/>
              <a:t>Kapitel 2</a:t>
            </a:r>
          </a:p>
          <a:p>
            <a:pPr lvl="0"/>
            <a:r>
              <a:rPr lang="de-DE" dirty="0"/>
              <a:t>Kapitel 3</a:t>
            </a:r>
          </a:p>
        </p:txBody>
      </p:sp>
      <p:sp>
        <p:nvSpPr>
          <p:cNvPr id="12" name="Textfeld 11">
            <a:extLst>
              <a:ext uri="{FF2B5EF4-FFF2-40B4-BE49-F238E27FC236}">
                <a16:creationId xmlns:a16="http://schemas.microsoft.com/office/drawing/2014/main" id="{05676AEE-8D32-4703-B4BE-A61DF5AB84C3}"/>
              </a:ext>
            </a:extLst>
          </p:cNvPr>
          <p:cNvSpPr txBox="1"/>
          <p:nvPr userDrawn="1"/>
        </p:nvSpPr>
        <p:spPr>
          <a:xfrm>
            <a:off x="252000" y="324000"/>
            <a:ext cx="8640000" cy="396000"/>
          </a:xfrm>
          <a:prstGeom prst="rect">
            <a:avLst/>
          </a:prstGeom>
          <a:noFill/>
        </p:spPr>
        <p:txBody>
          <a:bodyPr wrap="square" lIns="0" tIns="0" rIns="0" bIns="0" rtlCol="0">
            <a:noAutofit/>
          </a:bodyPr>
          <a:lstStyle/>
          <a:p>
            <a:pPr marL="0" indent="0">
              <a:spcBef>
                <a:spcPts val="0"/>
              </a:spcBef>
            </a:pPr>
            <a:r>
              <a:rPr lang="de-DE" sz="2200" b="1" cap="none" baseline="0" dirty="0">
                <a:solidFill>
                  <a:schemeClr val="accent1"/>
                </a:solidFill>
                <a:latin typeface="+mn-lt"/>
              </a:rPr>
              <a:t>Gliederung</a:t>
            </a:r>
            <a:endParaRPr lang="de-DE" sz="2200" b="1" cap="none" baseline="0" dirty="0">
              <a:solidFill>
                <a:schemeClr val="accent1"/>
              </a:solidFill>
              <a:latin typeface="+mn-lt"/>
              <a:cs typeface="Calibri"/>
            </a:endParaRPr>
          </a:p>
        </p:txBody>
      </p:sp>
    </p:spTree>
    <p:extLst>
      <p:ext uri="{BB962C8B-B14F-4D97-AF65-F5344CB8AC3E}">
        <p14:creationId xmlns:p14="http://schemas.microsoft.com/office/powerpoint/2010/main" val="2470390392"/>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mit Banner">
    <p:spTree>
      <p:nvGrpSpPr>
        <p:cNvPr id="1" name=""/>
        <p:cNvGrpSpPr/>
        <p:nvPr/>
      </p:nvGrpSpPr>
      <p:grpSpPr>
        <a:xfrm>
          <a:off x="0" y="0"/>
          <a:ext cx="0" cy="0"/>
          <a:chOff x="0" y="0"/>
          <a:chExt cx="0" cy="0"/>
        </a:xfrm>
      </p:grpSpPr>
      <p:sp>
        <p:nvSpPr>
          <p:cNvPr id="8" name="Bildplatzhalter 7">
            <a:extLst>
              <a:ext uri="{FF2B5EF4-FFF2-40B4-BE49-F238E27FC236}">
                <a16:creationId xmlns:a16="http://schemas.microsoft.com/office/drawing/2014/main" id="{18171CF6-F673-4A39-822A-64E64830DF2B}"/>
              </a:ext>
            </a:extLst>
          </p:cNvPr>
          <p:cNvSpPr>
            <a:spLocks noGrp="1"/>
          </p:cNvSpPr>
          <p:nvPr>
            <p:ph type="pic" sz="quarter" idx="10" hasCustomPrompt="1"/>
          </p:nvPr>
        </p:nvSpPr>
        <p:spPr>
          <a:xfrm>
            <a:off x="0" y="935999"/>
            <a:ext cx="9144000" cy="3051801"/>
          </a:xfrm>
          <a:prstGeom prst="rect">
            <a:avLst/>
          </a:prstGeom>
        </p:spPr>
        <p:txBody>
          <a:bodyPr/>
          <a:lstStyle>
            <a:lvl1pPr marL="0" indent="0" algn="ctr">
              <a:buFontTx/>
              <a:buNone/>
              <a:defRPr sz="1800"/>
            </a:lvl1pPr>
          </a:lstStyle>
          <a:p>
            <a:r>
              <a:rPr lang="de-DE" dirty="0"/>
              <a:t>Bild mit Klick auf das Symbol einfügen</a:t>
            </a:r>
          </a:p>
          <a:p>
            <a:r>
              <a:rPr lang="de-DE" dirty="0"/>
              <a:t>Eine Vorauswahl an Bildern liegt dem Material bei</a:t>
            </a:r>
          </a:p>
          <a:p>
            <a:r>
              <a:rPr lang="de-DE" dirty="0"/>
              <a:t>Eigene Gestaltungen sind möglich (Copyright beachten)</a:t>
            </a:r>
          </a:p>
        </p:txBody>
      </p:sp>
      <p:sp>
        <p:nvSpPr>
          <p:cNvPr id="10" name="Textplatzhalter 9">
            <a:extLst>
              <a:ext uri="{FF2B5EF4-FFF2-40B4-BE49-F238E27FC236}">
                <a16:creationId xmlns:a16="http://schemas.microsoft.com/office/drawing/2014/main" id="{BB8CB1B0-9B77-4351-BEC7-0D207FE318D2}"/>
              </a:ext>
            </a:extLst>
          </p:cNvPr>
          <p:cNvSpPr>
            <a:spLocks noGrp="1"/>
          </p:cNvSpPr>
          <p:nvPr>
            <p:ph type="body" sz="quarter" idx="11" hasCustomPrompt="1"/>
          </p:nvPr>
        </p:nvSpPr>
        <p:spPr>
          <a:xfrm>
            <a:off x="252000" y="4437976"/>
            <a:ext cx="6372000" cy="484312"/>
          </a:xfrm>
          <a:prstGeom prst="rect">
            <a:avLst/>
          </a:prstGeom>
        </p:spPr>
        <p:txBody>
          <a:bodyPr lIns="0" tIns="0" rIns="0" bIns="0"/>
          <a:lstStyle>
            <a:lvl1pPr marL="0" indent="0">
              <a:buNone/>
              <a:defRPr sz="2200" b="1">
                <a:solidFill>
                  <a:schemeClr val="bg1"/>
                </a:solidFill>
              </a:defRPr>
            </a:lvl1pPr>
          </a:lstStyle>
          <a:p>
            <a:pPr lvl="0"/>
            <a:r>
              <a:rPr lang="de-DE" dirty="0"/>
              <a:t>Titel</a:t>
            </a:r>
          </a:p>
        </p:txBody>
      </p:sp>
      <p:sp>
        <p:nvSpPr>
          <p:cNvPr id="11" name="Textplatzhalter 9">
            <a:extLst>
              <a:ext uri="{FF2B5EF4-FFF2-40B4-BE49-F238E27FC236}">
                <a16:creationId xmlns:a16="http://schemas.microsoft.com/office/drawing/2014/main" id="{848F5FDB-966D-48A9-8F9D-F874FB75D1A9}"/>
              </a:ext>
            </a:extLst>
          </p:cNvPr>
          <p:cNvSpPr>
            <a:spLocks noGrp="1"/>
          </p:cNvSpPr>
          <p:nvPr>
            <p:ph type="body" sz="quarter" idx="12" hasCustomPrompt="1"/>
          </p:nvPr>
        </p:nvSpPr>
        <p:spPr>
          <a:xfrm>
            <a:off x="252000" y="5044731"/>
            <a:ext cx="6372000" cy="473445"/>
          </a:xfrm>
          <a:prstGeom prst="rect">
            <a:avLst/>
          </a:prstGeom>
        </p:spPr>
        <p:txBody>
          <a:bodyPr lIns="0" tIns="0" rIns="0" bIns="0"/>
          <a:lstStyle>
            <a:lvl1pPr marL="0" indent="0">
              <a:buNone/>
              <a:defRPr sz="1800" b="1">
                <a:solidFill>
                  <a:schemeClr val="bg1"/>
                </a:solidFill>
              </a:defRPr>
            </a:lvl1pPr>
          </a:lstStyle>
          <a:p>
            <a:pPr lvl="0"/>
            <a:r>
              <a:rPr lang="de-DE" dirty="0" err="1"/>
              <a:t>Subtitel</a:t>
            </a:r>
            <a:endParaRPr lang="de-DE" dirty="0"/>
          </a:p>
        </p:txBody>
      </p:sp>
      <p:sp>
        <p:nvSpPr>
          <p:cNvPr id="13" name="Textplatzhalter 9">
            <a:extLst>
              <a:ext uri="{FF2B5EF4-FFF2-40B4-BE49-F238E27FC236}">
                <a16:creationId xmlns:a16="http://schemas.microsoft.com/office/drawing/2014/main" id="{2947E9A8-8C15-4CCD-9BCA-364EB75353FD}"/>
              </a:ext>
            </a:extLst>
          </p:cNvPr>
          <p:cNvSpPr>
            <a:spLocks noGrp="1"/>
          </p:cNvSpPr>
          <p:nvPr>
            <p:ph type="body" sz="quarter" idx="13" hasCustomPrompt="1"/>
          </p:nvPr>
        </p:nvSpPr>
        <p:spPr>
          <a:xfrm>
            <a:off x="252000" y="5640620"/>
            <a:ext cx="6372000" cy="785120"/>
          </a:xfrm>
          <a:prstGeom prst="rect">
            <a:avLst/>
          </a:prstGeom>
        </p:spPr>
        <p:txBody>
          <a:bodyPr lIns="0" tIns="0" rIns="0" bIns="0"/>
          <a:lstStyle>
            <a:lvl1pPr marL="0" indent="0">
              <a:buNone/>
              <a:defRPr sz="1800" b="0">
                <a:solidFill>
                  <a:schemeClr val="bg1"/>
                </a:solidFill>
              </a:defRPr>
            </a:lvl1pPr>
          </a:lstStyle>
          <a:p>
            <a:pPr lvl="0"/>
            <a:r>
              <a:rPr lang="de-DE" dirty="0"/>
              <a:t>Autorenschaft</a:t>
            </a:r>
          </a:p>
        </p:txBody>
      </p:sp>
    </p:spTree>
    <p:extLst>
      <p:ext uri="{BB962C8B-B14F-4D97-AF65-F5344CB8AC3E}">
        <p14:creationId xmlns:p14="http://schemas.microsoft.com/office/powerpoint/2010/main" val="1298230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ohne Banner">
    <p:spTree>
      <p:nvGrpSpPr>
        <p:cNvPr id="1" name=""/>
        <p:cNvGrpSpPr/>
        <p:nvPr/>
      </p:nvGrpSpPr>
      <p:grpSpPr>
        <a:xfrm>
          <a:off x="0" y="0"/>
          <a:ext cx="0" cy="0"/>
          <a:chOff x="0" y="0"/>
          <a:chExt cx="0" cy="0"/>
        </a:xfrm>
      </p:grpSpPr>
      <p:sp>
        <p:nvSpPr>
          <p:cNvPr id="5" name="Textplatzhalter 9">
            <a:extLst>
              <a:ext uri="{FF2B5EF4-FFF2-40B4-BE49-F238E27FC236}">
                <a16:creationId xmlns:a16="http://schemas.microsoft.com/office/drawing/2014/main" id="{CC4632DB-DFF5-47E9-B973-118479BB4FB7}"/>
              </a:ext>
            </a:extLst>
          </p:cNvPr>
          <p:cNvSpPr>
            <a:spLocks noGrp="1"/>
          </p:cNvSpPr>
          <p:nvPr>
            <p:ph type="body" sz="quarter" idx="13" hasCustomPrompt="1"/>
          </p:nvPr>
        </p:nvSpPr>
        <p:spPr>
          <a:xfrm>
            <a:off x="252000" y="1488501"/>
            <a:ext cx="6372000" cy="345263"/>
          </a:xfrm>
          <a:prstGeom prst="rect">
            <a:avLst/>
          </a:prstGeom>
        </p:spPr>
        <p:txBody>
          <a:bodyPr lIns="0" tIns="0" rIns="0" bIns="0"/>
          <a:lstStyle>
            <a:lvl1pPr marL="0" indent="0">
              <a:buNone/>
              <a:defRPr sz="2200" b="1">
                <a:solidFill>
                  <a:schemeClr val="tx2"/>
                </a:solidFill>
              </a:defRPr>
            </a:lvl1pPr>
          </a:lstStyle>
          <a:p>
            <a:pPr lvl="0"/>
            <a:r>
              <a:rPr lang="de-DE" dirty="0"/>
              <a:t>Titel</a:t>
            </a:r>
          </a:p>
        </p:txBody>
      </p:sp>
      <p:sp>
        <p:nvSpPr>
          <p:cNvPr id="6" name="Textplatzhalter 9">
            <a:extLst>
              <a:ext uri="{FF2B5EF4-FFF2-40B4-BE49-F238E27FC236}">
                <a16:creationId xmlns:a16="http://schemas.microsoft.com/office/drawing/2014/main" id="{98AF38D2-BB0C-40FA-983F-7776B0F5EC7F}"/>
              </a:ext>
            </a:extLst>
          </p:cNvPr>
          <p:cNvSpPr>
            <a:spLocks noGrp="1"/>
          </p:cNvSpPr>
          <p:nvPr>
            <p:ph type="body" sz="quarter" idx="14" hasCustomPrompt="1"/>
          </p:nvPr>
        </p:nvSpPr>
        <p:spPr>
          <a:xfrm>
            <a:off x="252000" y="2096901"/>
            <a:ext cx="6372000" cy="345263"/>
          </a:xfrm>
          <a:prstGeom prst="rect">
            <a:avLst/>
          </a:prstGeom>
        </p:spPr>
        <p:txBody>
          <a:bodyPr lIns="0" tIns="0" rIns="0" bIns="0"/>
          <a:lstStyle>
            <a:lvl1pPr marL="0" indent="0">
              <a:buNone/>
              <a:defRPr sz="1800" b="0">
                <a:solidFill>
                  <a:schemeClr val="tx2"/>
                </a:solidFill>
              </a:defRPr>
            </a:lvl1pPr>
          </a:lstStyle>
          <a:p>
            <a:pPr lvl="0"/>
            <a:r>
              <a:rPr lang="de-DE" dirty="0" err="1"/>
              <a:t>Subtitel</a:t>
            </a:r>
            <a:endParaRPr lang="de-DE" dirty="0"/>
          </a:p>
        </p:txBody>
      </p:sp>
      <p:sp>
        <p:nvSpPr>
          <p:cNvPr id="7" name="Textplatzhalter 9">
            <a:extLst>
              <a:ext uri="{FF2B5EF4-FFF2-40B4-BE49-F238E27FC236}">
                <a16:creationId xmlns:a16="http://schemas.microsoft.com/office/drawing/2014/main" id="{2947E9A8-8C15-4CCD-9BCA-364EB75353FD}"/>
              </a:ext>
            </a:extLst>
          </p:cNvPr>
          <p:cNvSpPr>
            <a:spLocks noGrp="1"/>
          </p:cNvSpPr>
          <p:nvPr>
            <p:ph type="body" sz="quarter" idx="15" hasCustomPrompt="1"/>
          </p:nvPr>
        </p:nvSpPr>
        <p:spPr>
          <a:xfrm>
            <a:off x="252000" y="4438800"/>
            <a:ext cx="6372000" cy="785120"/>
          </a:xfrm>
          <a:prstGeom prst="rect">
            <a:avLst/>
          </a:prstGeom>
        </p:spPr>
        <p:txBody>
          <a:bodyPr lIns="0" tIns="0" rIns="0" bIns="0"/>
          <a:lstStyle>
            <a:lvl1pPr marL="0" indent="0">
              <a:buNone/>
              <a:defRPr sz="1800" b="0">
                <a:solidFill>
                  <a:schemeClr val="bg1"/>
                </a:solidFill>
              </a:defRPr>
            </a:lvl1pPr>
          </a:lstStyle>
          <a:p>
            <a:pPr lvl="0"/>
            <a:r>
              <a:rPr lang="de-DE" dirty="0"/>
              <a:t>Autorenschaft</a:t>
            </a:r>
          </a:p>
        </p:txBody>
      </p:sp>
    </p:spTree>
    <p:extLst>
      <p:ext uri="{BB962C8B-B14F-4D97-AF65-F5344CB8AC3E}">
        <p14:creationId xmlns:p14="http://schemas.microsoft.com/office/powerpoint/2010/main" val="8236690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chluss">
    <p:spTree>
      <p:nvGrpSpPr>
        <p:cNvPr id="1" name=""/>
        <p:cNvGrpSpPr/>
        <p:nvPr/>
      </p:nvGrpSpPr>
      <p:grpSpPr>
        <a:xfrm>
          <a:off x="0" y="0"/>
          <a:ext cx="0" cy="0"/>
          <a:chOff x="0" y="0"/>
          <a:chExt cx="0" cy="0"/>
        </a:xfrm>
      </p:grpSpPr>
    </p:spTree>
    <p:extLst>
      <p:ext uri="{BB962C8B-B14F-4D97-AF65-F5344CB8AC3E}">
        <p14:creationId xmlns:p14="http://schemas.microsoft.com/office/powerpoint/2010/main" val="6663875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Zwischenfolie 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900000"/>
            <a:ext cx="8640000" cy="5796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dirty="0"/>
              <a:t>Mastertitelformat bearbeiten</a:t>
            </a:r>
          </a:p>
        </p:txBody>
      </p:sp>
    </p:spTree>
    <p:extLst>
      <p:ext uri="{BB962C8B-B14F-4D97-AF65-F5344CB8AC3E}">
        <p14:creationId xmlns:p14="http://schemas.microsoft.com/office/powerpoint/2010/main" val="31263473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Zwischenfolie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324000"/>
            <a:ext cx="8640000" cy="6372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8221208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Zwischenfolie freie Gestaltung">
    <p:spTree>
      <p:nvGrpSpPr>
        <p:cNvPr id="1" name=""/>
        <p:cNvGrpSpPr/>
        <p:nvPr/>
      </p:nvGrpSpPr>
      <p:grpSpPr>
        <a:xfrm>
          <a:off x="0" y="0"/>
          <a:ext cx="0" cy="0"/>
          <a:chOff x="0" y="0"/>
          <a:chExt cx="0" cy="0"/>
        </a:xfrm>
      </p:grpSpPr>
      <p:sp>
        <p:nvSpPr>
          <p:cNvPr id="2" name="Textplatzhalter 8">
            <a:extLst>
              <a:ext uri="{FF2B5EF4-FFF2-40B4-BE49-F238E27FC236}">
                <a16:creationId xmlns:a16="http://schemas.microsoft.com/office/drawing/2014/main" id="{00F1A468-AE57-4D9F-B640-98F2CED31EC3}"/>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8492818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899999"/>
            <a:ext cx="8640000" cy="5580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a:t>Titelmasterformat durch Klicken bearbeiten</a:t>
            </a:r>
            <a:endParaRPr lang="de-DE" dirty="0"/>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16819255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reie Gestaltung">
    <p:spTree>
      <p:nvGrpSpPr>
        <p:cNvPr id="1" name=""/>
        <p:cNvGrpSpPr/>
        <p:nvPr/>
      </p:nvGrpSpPr>
      <p:grpSpPr>
        <a:xfrm>
          <a:off x="0" y="0"/>
          <a:ext cx="0" cy="0"/>
          <a:chOff x="0" y="0"/>
          <a:chExt cx="0" cy="0"/>
        </a:xfrm>
      </p:grpSpPr>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36653501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liederung">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04AB2695-0266-47F0-ADA8-71BA5E328EDC}"/>
              </a:ext>
            </a:extLst>
          </p:cNvPr>
          <p:cNvSpPr>
            <a:spLocks noGrp="1"/>
          </p:cNvSpPr>
          <p:nvPr>
            <p:ph type="body" sz="quarter" idx="10" hasCustomPrompt="1"/>
          </p:nvPr>
        </p:nvSpPr>
        <p:spPr>
          <a:xfrm>
            <a:off x="252000" y="1116000"/>
            <a:ext cx="8640000" cy="5415819"/>
          </a:xfrm>
          <a:prstGeom prst="rect">
            <a:avLst/>
          </a:prstGeom>
        </p:spPr>
        <p:txBody>
          <a:bodyPr lIns="0" tIns="0" rIns="0" bIns="0"/>
          <a:lstStyle>
            <a:lvl1pPr marL="0" indent="-720000">
              <a:spcAft>
                <a:spcPts val="1200"/>
              </a:spcAft>
              <a:buClr>
                <a:schemeClr val="tx2"/>
              </a:buClr>
              <a:buSzPct val="100000"/>
              <a:buAutoNum type="arabicPeriod"/>
              <a:defRPr sz="2200" b="1">
                <a:solidFill>
                  <a:schemeClr val="tx1"/>
                </a:solidFill>
                <a:latin typeface="+mj-lt"/>
              </a:defRPr>
            </a:lvl1pPr>
          </a:lstStyle>
          <a:p>
            <a:pPr lvl="0"/>
            <a:r>
              <a:rPr lang="de-DE" dirty="0"/>
              <a:t>Kapitel 1</a:t>
            </a:r>
          </a:p>
          <a:p>
            <a:pPr lvl="0"/>
            <a:r>
              <a:rPr lang="de-DE" dirty="0"/>
              <a:t>Kapitel 2</a:t>
            </a:r>
          </a:p>
          <a:p>
            <a:pPr lvl="0"/>
            <a:r>
              <a:rPr lang="de-DE" dirty="0"/>
              <a:t>Kapitel 3</a:t>
            </a:r>
          </a:p>
        </p:txBody>
      </p:sp>
      <p:sp>
        <p:nvSpPr>
          <p:cNvPr id="12" name="Textfeld 11">
            <a:extLst>
              <a:ext uri="{FF2B5EF4-FFF2-40B4-BE49-F238E27FC236}">
                <a16:creationId xmlns:a16="http://schemas.microsoft.com/office/drawing/2014/main" id="{05676AEE-8D32-4703-B4BE-A61DF5AB84C3}"/>
              </a:ext>
            </a:extLst>
          </p:cNvPr>
          <p:cNvSpPr txBox="1"/>
          <p:nvPr userDrawn="1"/>
        </p:nvSpPr>
        <p:spPr>
          <a:xfrm>
            <a:off x="252000" y="324000"/>
            <a:ext cx="8640000" cy="396000"/>
          </a:xfrm>
          <a:prstGeom prst="rect">
            <a:avLst/>
          </a:prstGeom>
          <a:noFill/>
        </p:spPr>
        <p:txBody>
          <a:bodyPr wrap="square" lIns="0" tIns="0" rIns="0" bIns="0" rtlCol="0">
            <a:noAutofit/>
          </a:bodyPr>
          <a:lstStyle/>
          <a:p>
            <a:pPr marL="0" indent="0">
              <a:spcBef>
                <a:spcPts val="0"/>
              </a:spcBef>
            </a:pPr>
            <a:r>
              <a:rPr lang="de-DE" sz="2200" b="1" cap="none" baseline="0" dirty="0">
                <a:solidFill>
                  <a:schemeClr val="tx2"/>
                </a:solidFill>
                <a:latin typeface="+mj-lt"/>
              </a:rPr>
              <a:t>Gliederung</a:t>
            </a:r>
            <a:endParaRPr lang="de-DE" sz="2200" b="1" cap="none" baseline="0" dirty="0">
              <a:solidFill>
                <a:schemeClr val="tx2"/>
              </a:solidFill>
              <a:latin typeface="+mj-lt"/>
              <a:cs typeface="Calibri"/>
            </a:endParaRPr>
          </a:p>
        </p:txBody>
      </p:sp>
    </p:spTree>
    <p:extLst>
      <p:ext uri="{BB962C8B-B14F-4D97-AF65-F5344CB8AC3E}">
        <p14:creationId xmlns:p14="http://schemas.microsoft.com/office/powerpoint/2010/main" val="2039500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Überschrift + Inhalt">
    <p:spTree>
      <p:nvGrpSpPr>
        <p:cNvPr id="1" name=""/>
        <p:cNvGrpSpPr/>
        <p:nvPr/>
      </p:nvGrpSpPr>
      <p:grpSpPr>
        <a:xfrm>
          <a:off x="0" y="0"/>
          <a:ext cx="0" cy="0"/>
          <a:chOff x="0" y="0"/>
          <a:chExt cx="0" cy="0"/>
        </a:xfrm>
      </p:grpSpPr>
      <p:sp>
        <p:nvSpPr>
          <p:cNvPr id="6" name="Textplatzhalter 9">
            <a:extLst>
              <a:ext uri="{FF2B5EF4-FFF2-40B4-BE49-F238E27FC236}">
                <a16:creationId xmlns:a16="http://schemas.microsoft.com/office/drawing/2014/main" id="{4A7805B4-F345-4E44-8162-54BC25BF29E3}"/>
              </a:ext>
            </a:extLst>
          </p:cNvPr>
          <p:cNvSpPr>
            <a:spLocks noGrp="1"/>
          </p:cNvSpPr>
          <p:nvPr>
            <p:ph idx="1" hasCustomPrompt="1"/>
          </p:nvPr>
        </p:nvSpPr>
        <p:spPr>
          <a:xfrm>
            <a:off x="252000" y="899999"/>
            <a:ext cx="8640000" cy="5580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lvl1pPr>
            <a:lvl2pPr marL="432000" indent="-216000">
              <a:spcAft>
                <a:spcPts val="600"/>
              </a:spcAft>
              <a:buClr>
                <a:schemeClr val="accent1"/>
              </a:buClr>
              <a:buSzPct val="85000"/>
              <a:buFont typeface="Wingdings" panose="05000000000000000000" pitchFamily="2" charset="2"/>
              <a:buChar char="§"/>
              <a:defRPr sz="1600"/>
            </a:lvl2pPr>
            <a:lvl3pPr marL="432000" indent="-216000">
              <a:spcAft>
                <a:spcPts val="600"/>
              </a:spcAft>
              <a:buClr>
                <a:schemeClr val="accent1"/>
              </a:buClr>
              <a:buSzPct val="85000"/>
              <a:buFont typeface="Wingdings" panose="05000000000000000000" pitchFamily="2" charset="2"/>
              <a:buChar char="§"/>
              <a:defRPr sz="1600"/>
            </a:lvl3pPr>
            <a:lvl4pPr marL="432000" indent="-216000">
              <a:spcAft>
                <a:spcPts val="600"/>
              </a:spcAft>
              <a:buClr>
                <a:schemeClr val="accent1"/>
              </a:buClr>
              <a:buSzPct val="85000"/>
              <a:buFont typeface="Wingdings" panose="05000000000000000000" pitchFamily="2" charset="2"/>
              <a:buChar char="§"/>
              <a:defRPr sz="1600"/>
            </a:lvl4pPr>
            <a:lvl5pPr marL="432000" indent="-216000">
              <a:buClr>
                <a:schemeClr val="accent1"/>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Titel 3">
            <a:extLst>
              <a:ext uri="{FF2B5EF4-FFF2-40B4-BE49-F238E27FC236}">
                <a16:creationId xmlns:a16="http://schemas.microsoft.com/office/drawing/2014/main" id="{3597E372-B2A2-4054-B751-63F8FE7A27CE}"/>
              </a:ext>
            </a:extLst>
          </p:cNvPr>
          <p:cNvSpPr>
            <a:spLocks noGrp="1"/>
          </p:cNvSpPr>
          <p:nvPr>
            <p:ph type="title"/>
          </p:nvPr>
        </p:nvSpPr>
        <p:spPr>
          <a:xfrm>
            <a:off x="252000" y="324000"/>
            <a:ext cx="8640000" cy="396000"/>
          </a:xfrm>
          <a:prstGeom prst="rect">
            <a:avLst/>
          </a:prstGeom>
        </p:spPr>
        <p:txBody>
          <a:bodyPr anchor="t" anchorCtr="0"/>
          <a:lstStyle>
            <a:lvl1pPr>
              <a:defRPr sz="2200">
                <a:latin typeface="+mn-lt"/>
              </a:defRPr>
            </a:lvl1pPr>
          </a:lstStyle>
          <a:p>
            <a:r>
              <a:rPr lang="de-DE" dirty="0"/>
              <a:t>Titelmasterformat durch Klicken bearbeiten</a:t>
            </a:r>
          </a:p>
        </p:txBody>
      </p:sp>
      <p:sp>
        <p:nvSpPr>
          <p:cNvPr id="8" name="Textplatzhalter 8">
            <a:extLst>
              <a:ext uri="{FF2B5EF4-FFF2-40B4-BE49-F238E27FC236}">
                <a16:creationId xmlns:a16="http://schemas.microsoft.com/office/drawing/2014/main" id="{28544E88-4807-45BA-8D31-FCF1B545B760}"/>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nhalt">
    <p:spTree>
      <p:nvGrpSpPr>
        <p:cNvPr id="1" name=""/>
        <p:cNvGrpSpPr/>
        <p:nvPr/>
      </p:nvGrpSpPr>
      <p:grpSpPr>
        <a:xfrm>
          <a:off x="0" y="0"/>
          <a:ext cx="0" cy="0"/>
          <a:chOff x="0" y="0"/>
          <a:chExt cx="0" cy="0"/>
        </a:xfrm>
      </p:grpSpPr>
      <p:sp>
        <p:nvSpPr>
          <p:cNvPr id="5" name="Textplatzhalter 9">
            <a:extLst>
              <a:ext uri="{FF2B5EF4-FFF2-40B4-BE49-F238E27FC236}">
                <a16:creationId xmlns:a16="http://schemas.microsoft.com/office/drawing/2014/main" id="{4F41AC29-CF03-4499-BB1E-98F2016539D2}"/>
              </a:ext>
            </a:extLst>
          </p:cNvPr>
          <p:cNvSpPr>
            <a:spLocks noGrp="1"/>
          </p:cNvSpPr>
          <p:nvPr>
            <p:ph idx="1" hasCustomPrompt="1"/>
          </p:nvPr>
        </p:nvSpPr>
        <p:spPr>
          <a:xfrm>
            <a:off x="252000" y="323999"/>
            <a:ext cx="8640000" cy="6156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lvl1pPr>
            <a:lvl2pPr marL="432000" indent="-216000">
              <a:spcAft>
                <a:spcPts val="600"/>
              </a:spcAft>
              <a:buClr>
                <a:schemeClr val="accent1"/>
              </a:buClr>
              <a:buSzPct val="85000"/>
              <a:buFont typeface="Wingdings" panose="05000000000000000000" pitchFamily="2" charset="2"/>
              <a:buChar char="§"/>
              <a:defRPr sz="1600"/>
            </a:lvl2pPr>
            <a:lvl3pPr marL="432000" indent="-216000">
              <a:spcAft>
                <a:spcPts val="600"/>
              </a:spcAft>
              <a:buClr>
                <a:schemeClr val="accent1"/>
              </a:buClr>
              <a:buSzPct val="85000"/>
              <a:buFont typeface="Wingdings" panose="05000000000000000000" pitchFamily="2" charset="2"/>
              <a:buChar char="§"/>
              <a:defRPr sz="1600"/>
            </a:lvl3pPr>
            <a:lvl4pPr marL="432000" indent="-216000">
              <a:spcAft>
                <a:spcPts val="600"/>
              </a:spcAft>
              <a:buClr>
                <a:schemeClr val="accent1"/>
              </a:buClr>
              <a:buSzPct val="85000"/>
              <a:buFont typeface="Wingdings" panose="05000000000000000000" pitchFamily="2" charset="2"/>
              <a:buChar char="§"/>
              <a:defRPr sz="1600"/>
            </a:lvl4pPr>
            <a:lvl5pPr marL="432000" indent="-216000">
              <a:buClr>
                <a:schemeClr val="accent1"/>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Textplatzhalter 8">
            <a:extLst>
              <a:ext uri="{FF2B5EF4-FFF2-40B4-BE49-F238E27FC236}">
                <a16:creationId xmlns:a16="http://schemas.microsoft.com/office/drawing/2014/main" id="{C81A81E1-1292-4216-9FFD-63226D87254E}"/>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reie Gestaltung">
    <p:spTree>
      <p:nvGrpSpPr>
        <p:cNvPr id="1" name=""/>
        <p:cNvGrpSpPr/>
        <p:nvPr/>
      </p:nvGrpSpPr>
      <p:grpSpPr>
        <a:xfrm>
          <a:off x="0" y="0"/>
          <a:ext cx="0" cy="0"/>
          <a:chOff x="0" y="0"/>
          <a:chExt cx="0" cy="0"/>
        </a:xfrm>
      </p:grpSpPr>
      <p:sp>
        <p:nvSpPr>
          <p:cNvPr id="31" name="Textebene 1…"/>
          <p:cNvSpPr txBox="1">
            <a:spLocks noGrp="1"/>
          </p:cNvSpPr>
          <p:nvPr>
            <p:ph type="body" sz="quarter" idx="1" hasCustomPrompt="1"/>
          </p:nvPr>
        </p:nvSpPr>
        <p:spPr>
          <a:xfrm>
            <a:off x="107999" y="6642000"/>
            <a:ext cx="8928002" cy="216000"/>
          </a:xfrm>
          <a:prstGeom prst="rect">
            <a:avLst/>
          </a:prstGeom>
        </p:spPr>
        <p:txBody>
          <a:bodyPr/>
          <a:lstStyle>
            <a:lvl1pPr marL="0" indent="0" algn="r">
              <a:spcBef>
                <a:spcPts val="0"/>
              </a:spcBef>
              <a:buClrTx/>
              <a:buSzTx/>
              <a:buFontTx/>
              <a:buNone/>
              <a:defRPr sz="1000">
                <a:solidFill>
                  <a:srgbClr val="808080"/>
                </a:solidFill>
              </a:defRPr>
            </a:lvl1pPr>
            <a:lvl2pPr marL="615950" indent="-158750" algn="r">
              <a:spcBef>
                <a:spcPts val="0"/>
              </a:spcBef>
              <a:buClrTx/>
              <a:buSzPct val="100000"/>
              <a:buFontTx/>
              <a:defRPr sz="1000">
                <a:solidFill>
                  <a:srgbClr val="808080"/>
                </a:solidFill>
              </a:defRPr>
            </a:lvl2pPr>
            <a:lvl3pPr marL="1041400" indent="-127000" algn="r">
              <a:spcBef>
                <a:spcPts val="0"/>
              </a:spcBef>
              <a:buClrTx/>
              <a:buSzPct val="100000"/>
              <a:buFontTx/>
              <a:defRPr sz="1000">
                <a:solidFill>
                  <a:srgbClr val="808080"/>
                </a:solidFill>
              </a:defRPr>
            </a:lvl3pPr>
            <a:lvl4pPr marL="1498600" indent="-127000" algn="r">
              <a:spcBef>
                <a:spcPts val="0"/>
              </a:spcBef>
              <a:buClrTx/>
              <a:buSzPct val="100000"/>
              <a:buFontTx/>
              <a:defRPr sz="1000">
                <a:solidFill>
                  <a:srgbClr val="808080"/>
                </a:solidFill>
              </a:defRPr>
            </a:lvl4pPr>
            <a:lvl5pPr marL="1955800" indent="-127000" algn="r">
              <a:spcBef>
                <a:spcPts val="0"/>
              </a:spcBef>
              <a:buClrTx/>
              <a:buSzPct val="100000"/>
              <a:buFontTx/>
              <a:defRPr sz="1000">
                <a:solidFill>
                  <a:srgbClr val="808080"/>
                </a:solidFill>
              </a:defRPr>
            </a:lvl5pPr>
          </a:lstStyle>
          <a:p>
            <a:r>
              <a:t>(&lt;Quelle&gt;, &lt;Jahr&gt;), (Bildquelle: &lt;Quelle&gt;, &lt;Jahr&gt;)</a:t>
            </a:r>
          </a:p>
          <a:p>
            <a:pPr lvl="1"/>
            <a:endParaRPr/>
          </a:p>
          <a:p>
            <a:pPr lvl="2"/>
            <a:endParaRPr/>
          </a:p>
          <a:p>
            <a:pPr lvl="3"/>
            <a:endParaRPr/>
          </a:p>
          <a:p>
            <a:pPr lvl="4"/>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899999"/>
            <a:ext cx="8640000" cy="5580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a:t>Titelmasterformat durch Klicken bearbeiten</a:t>
            </a:r>
            <a:endParaRPr lang="de-DE" dirty="0"/>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2327573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ischenfolie 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900000"/>
            <a:ext cx="8640000" cy="5796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a:prstGeom prst="rect">
            <a:avLst/>
          </a:prstGeom>
        </p:spPr>
        <p:txBody>
          <a:bodyPr anchor="t" anchorCtr="0"/>
          <a:lstStyle>
            <a:lvl1pPr>
              <a:defRPr sz="2200">
                <a:latin typeface="+mj-lt"/>
              </a:defRPr>
            </a:lvl1pPr>
          </a:lstStyle>
          <a:p>
            <a:r>
              <a:rPr lang="de-DE" dirty="0"/>
              <a:t>Mastertitelformat bearbeiten</a:t>
            </a:r>
          </a:p>
        </p:txBody>
      </p:sp>
    </p:spTree>
    <p:extLst>
      <p:ext uri="{BB962C8B-B14F-4D97-AF65-F5344CB8AC3E}">
        <p14:creationId xmlns:p14="http://schemas.microsoft.com/office/powerpoint/2010/main" val="2655662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Zwischenfolie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324000"/>
            <a:ext cx="8640000" cy="6372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2311473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Zwischenfolie freie Gestaltun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8276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Überschrift + Inhalt">
    <p:spTree>
      <p:nvGrpSpPr>
        <p:cNvPr id="1" name=""/>
        <p:cNvGrpSpPr/>
        <p:nvPr/>
      </p:nvGrpSpPr>
      <p:grpSpPr>
        <a:xfrm>
          <a:off x="0" y="0"/>
          <a:ext cx="0" cy="0"/>
          <a:chOff x="0" y="0"/>
          <a:chExt cx="0" cy="0"/>
        </a:xfrm>
      </p:grpSpPr>
      <p:sp>
        <p:nvSpPr>
          <p:cNvPr id="6" name="Textplatzhalter 9">
            <a:extLst>
              <a:ext uri="{FF2B5EF4-FFF2-40B4-BE49-F238E27FC236}">
                <a16:creationId xmlns:a16="http://schemas.microsoft.com/office/drawing/2014/main" id="{4A7805B4-F345-4E44-8162-54BC25BF29E3}"/>
              </a:ext>
            </a:extLst>
          </p:cNvPr>
          <p:cNvSpPr>
            <a:spLocks noGrp="1"/>
          </p:cNvSpPr>
          <p:nvPr>
            <p:ph idx="1" hasCustomPrompt="1"/>
          </p:nvPr>
        </p:nvSpPr>
        <p:spPr>
          <a:xfrm>
            <a:off x="252000" y="899999"/>
            <a:ext cx="8640000" cy="5580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lvl1pPr>
            <a:lvl2pPr marL="432000" indent="-216000">
              <a:spcAft>
                <a:spcPts val="600"/>
              </a:spcAft>
              <a:buClr>
                <a:schemeClr val="accent1"/>
              </a:buClr>
              <a:buSzPct val="85000"/>
              <a:buFont typeface="Wingdings" panose="05000000000000000000" pitchFamily="2" charset="2"/>
              <a:buChar char="§"/>
              <a:defRPr sz="1600"/>
            </a:lvl2pPr>
            <a:lvl3pPr marL="432000" indent="-216000">
              <a:spcAft>
                <a:spcPts val="600"/>
              </a:spcAft>
              <a:buClr>
                <a:schemeClr val="accent1"/>
              </a:buClr>
              <a:buSzPct val="85000"/>
              <a:buFont typeface="Wingdings" panose="05000000000000000000" pitchFamily="2" charset="2"/>
              <a:buChar char="§"/>
              <a:defRPr sz="1600"/>
            </a:lvl3pPr>
            <a:lvl4pPr marL="432000" indent="-216000">
              <a:spcAft>
                <a:spcPts val="600"/>
              </a:spcAft>
              <a:buClr>
                <a:schemeClr val="accent1"/>
              </a:buClr>
              <a:buSzPct val="85000"/>
              <a:buFont typeface="Wingdings" panose="05000000000000000000" pitchFamily="2" charset="2"/>
              <a:buChar char="§"/>
              <a:defRPr sz="1600"/>
            </a:lvl4pPr>
            <a:lvl5pPr marL="432000" indent="-216000">
              <a:buClr>
                <a:schemeClr val="accent1"/>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Titel 3">
            <a:extLst>
              <a:ext uri="{FF2B5EF4-FFF2-40B4-BE49-F238E27FC236}">
                <a16:creationId xmlns:a16="http://schemas.microsoft.com/office/drawing/2014/main" id="{3597E372-B2A2-4054-B751-63F8FE7A27CE}"/>
              </a:ext>
            </a:extLst>
          </p:cNvPr>
          <p:cNvSpPr>
            <a:spLocks noGrp="1"/>
          </p:cNvSpPr>
          <p:nvPr>
            <p:ph type="title"/>
          </p:nvPr>
        </p:nvSpPr>
        <p:spPr>
          <a:xfrm>
            <a:off x="252000" y="324000"/>
            <a:ext cx="8640000" cy="396000"/>
          </a:xfrm>
          <a:prstGeom prst="rect">
            <a:avLst/>
          </a:prstGeom>
        </p:spPr>
        <p:txBody>
          <a:bodyPr anchor="t" anchorCtr="0"/>
          <a:lstStyle>
            <a:lvl1pPr>
              <a:defRPr sz="2200">
                <a:latin typeface="+mn-lt"/>
              </a:defRPr>
            </a:lvl1pPr>
          </a:lstStyle>
          <a:p>
            <a:r>
              <a:rPr lang="de-DE" dirty="0"/>
              <a:t>Titelmasterformat durch Klicken bearbeiten</a:t>
            </a:r>
          </a:p>
        </p:txBody>
      </p:sp>
      <p:sp>
        <p:nvSpPr>
          <p:cNvPr id="8" name="Textplatzhalter 8">
            <a:extLst>
              <a:ext uri="{FF2B5EF4-FFF2-40B4-BE49-F238E27FC236}">
                <a16:creationId xmlns:a16="http://schemas.microsoft.com/office/drawing/2014/main" id="{28544E88-4807-45BA-8D31-FCF1B545B760}"/>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4264980738"/>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2.xml"/><Relationship Id="rId7" Type="http://schemas.openxmlformats.org/officeDocument/2006/relationships/image" Target="../media/image5.jp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Off val="44000"/>
          </a:schemeClr>
        </a:solidFill>
        <a:effectLst/>
      </p:bgPr>
    </p:bg>
    <p:spTree>
      <p:nvGrpSpPr>
        <p:cNvPr id="1" name=""/>
        <p:cNvGrpSpPr/>
        <p:nvPr/>
      </p:nvGrpSpPr>
      <p:grpSpPr>
        <a:xfrm>
          <a:off x="0" y="0"/>
          <a:ext cx="0" cy="0"/>
          <a:chOff x="0" y="0"/>
          <a:chExt cx="0" cy="0"/>
        </a:xfrm>
      </p:grpSpPr>
      <p:sp>
        <p:nvSpPr>
          <p:cNvPr id="2" name="Rectangle 17"/>
          <p:cNvSpPr/>
          <p:nvPr/>
        </p:nvSpPr>
        <p:spPr>
          <a:xfrm>
            <a:off x="0" y="-1"/>
            <a:ext cx="9144000" cy="144002"/>
          </a:xfrm>
          <a:prstGeom prst="rect">
            <a:avLst/>
          </a:prstGeom>
          <a:solidFill>
            <a:schemeClr val="accent1"/>
          </a:solidFill>
          <a:ln w="12700">
            <a:miter lim="400000"/>
          </a:ln>
        </p:spPr>
        <p:txBody>
          <a:bodyPr lIns="45719" rIns="45719" anchor="ctr"/>
          <a:lstStyle/>
          <a:p>
            <a:endParaRPr/>
          </a:p>
        </p:txBody>
      </p:sp>
      <p:sp>
        <p:nvSpPr>
          <p:cNvPr id="6" name="Titelplatzhalter 3">
            <a:extLst>
              <a:ext uri="{FF2B5EF4-FFF2-40B4-BE49-F238E27FC236}">
                <a16:creationId xmlns:a16="http://schemas.microsoft.com/office/drawing/2014/main" id="{6EBBC5D8-8158-4822-8F50-0FF7379C272B}"/>
              </a:ext>
            </a:extLst>
          </p:cNvPr>
          <p:cNvSpPr>
            <a:spLocks noGrp="1"/>
          </p:cNvSpPr>
          <p:nvPr>
            <p:ph type="title"/>
          </p:nvPr>
        </p:nvSpPr>
        <p:spPr>
          <a:xfrm>
            <a:off x="252000" y="324000"/>
            <a:ext cx="8640000" cy="396000"/>
          </a:xfrm>
          <a:prstGeom prst="rect">
            <a:avLst/>
          </a:prstGeom>
        </p:spPr>
        <p:txBody>
          <a:bodyPr vert="horz" lIns="0" tIns="0" rIns="0" bIns="0" rtlCol="0" anchor="t" anchorCtr="0">
            <a:noAutofit/>
          </a:bodyPr>
          <a:lstStyle/>
          <a:p>
            <a:r>
              <a:rPr lang="de-DE" dirty="0"/>
              <a:t>Mastertitelformat bearbeiten</a:t>
            </a:r>
          </a:p>
        </p:txBody>
      </p:sp>
    </p:spTree>
  </p:cSld>
  <p:clrMap bg1="lt1" tx1="dk1" bg2="lt2" tx2="dk2" accent1="accent1" accent2="accent2" accent3="accent3" accent4="accent4" accent5="accent5" accent6="accent6" hlink="hlink" folHlink="folHlink"/>
  <p:sldLayoutIdLst>
    <p:sldLayoutId id="2147483686" r:id="rId1"/>
    <p:sldLayoutId id="2147483649" r:id="rId2"/>
    <p:sldLayoutId id="2147483650" r:id="rId3"/>
    <p:sldLayoutId id="2147483651" r:id="rId4"/>
    <p:sldLayoutId id="2147483690" r:id="rId5"/>
  </p:sldLayoutIdLst>
  <p:transition spd="med"/>
  <p:txStyles>
    <p:titleStyle>
      <a:lvl1pPr marL="0" marR="0" indent="0" algn="l" defTabSz="914400" rtl="0" latinLnBrk="0">
        <a:lnSpc>
          <a:spcPct val="100000"/>
        </a:lnSpc>
        <a:spcBef>
          <a:spcPts val="0"/>
        </a:spcBef>
        <a:spcAft>
          <a:spcPts val="0"/>
        </a:spcAft>
        <a:buClrTx/>
        <a:buSzTx/>
        <a:buFontTx/>
        <a:buNone/>
        <a:tabLst/>
        <a:defRPr sz="2200" b="1" i="0" u="none" strike="noStrike" cap="none" spc="0" baseline="0">
          <a:solidFill>
            <a:schemeClr val="accent1"/>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2200" b="1" i="0" u="none" strike="noStrike" cap="none" spc="0" baseline="0">
          <a:solidFill>
            <a:schemeClr val="accent1"/>
          </a:solidFill>
          <a:uFillTx/>
          <a:latin typeface="+mn-lt"/>
          <a:ea typeface="+mn-ea"/>
          <a:cs typeface="+mn-cs"/>
          <a:sym typeface="Calibri"/>
        </a:defRPr>
      </a:lvl2pPr>
      <a:lvl3pPr marL="0" marR="0" indent="0" algn="l" defTabSz="914400" rtl="0" latinLnBrk="0">
        <a:lnSpc>
          <a:spcPct val="100000"/>
        </a:lnSpc>
        <a:spcBef>
          <a:spcPts val="0"/>
        </a:spcBef>
        <a:spcAft>
          <a:spcPts val="0"/>
        </a:spcAft>
        <a:buClrTx/>
        <a:buSzTx/>
        <a:buFontTx/>
        <a:buNone/>
        <a:tabLst/>
        <a:defRPr sz="2200" b="1" i="0" u="none" strike="noStrike" cap="none" spc="0" baseline="0">
          <a:solidFill>
            <a:schemeClr val="accent1"/>
          </a:solidFill>
          <a:uFillTx/>
          <a:latin typeface="+mn-lt"/>
          <a:ea typeface="+mn-ea"/>
          <a:cs typeface="+mn-cs"/>
          <a:sym typeface="Calibri"/>
        </a:defRPr>
      </a:lvl3pPr>
      <a:lvl4pPr marL="0" marR="0" indent="0" algn="l" defTabSz="914400" rtl="0" latinLnBrk="0">
        <a:lnSpc>
          <a:spcPct val="100000"/>
        </a:lnSpc>
        <a:spcBef>
          <a:spcPts val="0"/>
        </a:spcBef>
        <a:spcAft>
          <a:spcPts val="0"/>
        </a:spcAft>
        <a:buClrTx/>
        <a:buSzTx/>
        <a:buFontTx/>
        <a:buNone/>
        <a:tabLst/>
        <a:defRPr sz="2200" b="1" i="0" u="none" strike="noStrike" cap="none" spc="0" baseline="0">
          <a:solidFill>
            <a:schemeClr val="accent1"/>
          </a:solidFill>
          <a:uFillTx/>
          <a:latin typeface="+mn-lt"/>
          <a:ea typeface="+mn-ea"/>
          <a:cs typeface="+mn-cs"/>
          <a:sym typeface="Calibri"/>
        </a:defRPr>
      </a:lvl4pPr>
      <a:lvl5pPr marL="0" marR="0" indent="0" algn="l" defTabSz="914400" rtl="0" latinLnBrk="0">
        <a:lnSpc>
          <a:spcPct val="100000"/>
        </a:lnSpc>
        <a:spcBef>
          <a:spcPts val="0"/>
        </a:spcBef>
        <a:spcAft>
          <a:spcPts val="0"/>
        </a:spcAft>
        <a:buClrTx/>
        <a:buSzTx/>
        <a:buFontTx/>
        <a:buNone/>
        <a:tabLst/>
        <a:defRPr sz="2200" b="1" i="0" u="none" strike="noStrike" cap="none" spc="0" baseline="0">
          <a:solidFill>
            <a:schemeClr val="accent1"/>
          </a:solidFill>
          <a:uFillTx/>
          <a:latin typeface="+mn-lt"/>
          <a:ea typeface="+mn-ea"/>
          <a:cs typeface="+mn-cs"/>
          <a:sym typeface="Calibri"/>
        </a:defRPr>
      </a:lvl5pPr>
      <a:lvl6pPr marL="0" marR="0" indent="457200" algn="l" defTabSz="914400" rtl="0" latinLnBrk="0">
        <a:lnSpc>
          <a:spcPct val="100000"/>
        </a:lnSpc>
        <a:spcBef>
          <a:spcPts val="0"/>
        </a:spcBef>
        <a:spcAft>
          <a:spcPts val="0"/>
        </a:spcAft>
        <a:buClrTx/>
        <a:buSzTx/>
        <a:buFontTx/>
        <a:buNone/>
        <a:tabLst/>
        <a:defRPr sz="2200" b="1" i="0" u="none" strike="noStrike" cap="none" spc="0" baseline="0">
          <a:solidFill>
            <a:schemeClr val="accent1"/>
          </a:solidFill>
          <a:uFillTx/>
          <a:latin typeface="+mn-lt"/>
          <a:ea typeface="+mn-ea"/>
          <a:cs typeface="+mn-cs"/>
          <a:sym typeface="Calibri"/>
        </a:defRPr>
      </a:lvl6pPr>
      <a:lvl7pPr marL="0" marR="0" indent="914400" algn="l" defTabSz="914400" rtl="0" latinLnBrk="0">
        <a:lnSpc>
          <a:spcPct val="100000"/>
        </a:lnSpc>
        <a:spcBef>
          <a:spcPts val="0"/>
        </a:spcBef>
        <a:spcAft>
          <a:spcPts val="0"/>
        </a:spcAft>
        <a:buClrTx/>
        <a:buSzTx/>
        <a:buFontTx/>
        <a:buNone/>
        <a:tabLst/>
        <a:defRPr sz="2200" b="1" i="0" u="none" strike="noStrike" cap="none" spc="0" baseline="0">
          <a:solidFill>
            <a:schemeClr val="accent1"/>
          </a:solidFill>
          <a:uFillTx/>
          <a:latin typeface="+mn-lt"/>
          <a:ea typeface="+mn-ea"/>
          <a:cs typeface="+mn-cs"/>
          <a:sym typeface="Calibri"/>
        </a:defRPr>
      </a:lvl7pPr>
      <a:lvl8pPr marL="0" marR="0" indent="1371600" algn="l" defTabSz="914400" rtl="0" latinLnBrk="0">
        <a:lnSpc>
          <a:spcPct val="100000"/>
        </a:lnSpc>
        <a:spcBef>
          <a:spcPts val="0"/>
        </a:spcBef>
        <a:spcAft>
          <a:spcPts val="0"/>
        </a:spcAft>
        <a:buClrTx/>
        <a:buSzTx/>
        <a:buFontTx/>
        <a:buNone/>
        <a:tabLst/>
        <a:defRPr sz="2200" b="1" i="0" u="none" strike="noStrike" cap="none" spc="0" baseline="0">
          <a:solidFill>
            <a:schemeClr val="accent1"/>
          </a:solidFill>
          <a:uFillTx/>
          <a:latin typeface="+mn-lt"/>
          <a:ea typeface="+mn-ea"/>
          <a:cs typeface="+mn-cs"/>
          <a:sym typeface="Calibri"/>
        </a:defRPr>
      </a:lvl8pPr>
      <a:lvl9pPr marL="0" marR="0" indent="1828800" algn="l" defTabSz="914400" rtl="0" latinLnBrk="0">
        <a:lnSpc>
          <a:spcPct val="100000"/>
        </a:lnSpc>
        <a:spcBef>
          <a:spcPts val="0"/>
        </a:spcBef>
        <a:spcAft>
          <a:spcPts val="0"/>
        </a:spcAft>
        <a:buClrTx/>
        <a:buSzTx/>
        <a:buFontTx/>
        <a:buNone/>
        <a:tabLst/>
        <a:defRPr sz="2200" b="1" i="0" u="none" strike="noStrike" cap="none" spc="0" baseline="0">
          <a:solidFill>
            <a:schemeClr val="accent1"/>
          </a:solidFill>
          <a:uFillTx/>
          <a:latin typeface="+mn-lt"/>
          <a:ea typeface="+mn-ea"/>
          <a:cs typeface="+mn-cs"/>
          <a:sym typeface="Calibri"/>
        </a:defRPr>
      </a:lvl9pPr>
    </p:titleStyle>
    <p:bodyStyle>
      <a:lvl1pPr marL="215900" marR="0" indent="-215900"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1pPr>
      <a:lvl2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2pPr>
      <a:lvl3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3pPr>
      <a:lvl4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4pPr>
      <a:lvl5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5pPr>
      <a:lvl6pPr marL="2628900" marR="0" indent="-342900" algn="l" defTabSz="914400" rtl="0" latinLnBrk="0">
        <a:lnSpc>
          <a:spcPct val="100000"/>
        </a:lnSpc>
        <a:spcBef>
          <a:spcPts val="600"/>
        </a:spcBef>
        <a:spcAft>
          <a:spcPts val="0"/>
        </a:spcAft>
        <a:buClr>
          <a:schemeClr val="accent1"/>
        </a:buClr>
        <a:buSzPct val="100000"/>
        <a:buFont typeface="Wingdings-Regular"/>
        <a:buBlip>
          <a:blip r:embed="rId7"/>
        </a:buBlip>
        <a:tabLst/>
        <a:defRPr sz="1800" b="0" i="0" u="none" strike="noStrike" cap="none" spc="0" baseline="0">
          <a:solidFill>
            <a:srgbClr val="000000"/>
          </a:solidFill>
          <a:uFillTx/>
          <a:latin typeface="+mn-lt"/>
          <a:ea typeface="+mn-ea"/>
          <a:cs typeface="+mn-cs"/>
          <a:sym typeface="Calibri"/>
        </a:defRPr>
      </a:lvl6pPr>
      <a:lvl7pPr marL="3086100" marR="0" indent="-342900" algn="l" defTabSz="914400" rtl="0" latinLnBrk="0">
        <a:lnSpc>
          <a:spcPct val="100000"/>
        </a:lnSpc>
        <a:spcBef>
          <a:spcPts val="600"/>
        </a:spcBef>
        <a:spcAft>
          <a:spcPts val="0"/>
        </a:spcAft>
        <a:buClr>
          <a:schemeClr val="accent1"/>
        </a:buClr>
        <a:buSzPct val="100000"/>
        <a:buFont typeface="Wingdings-Regular"/>
        <a:buBlip>
          <a:blip r:embed="rId8"/>
        </a:buBlip>
        <a:tabLst/>
        <a:defRPr sz="1800" b="0" i="0" u="none" strike="noStrike" cap="none" spc="0" baseline="0">
          <a:solidFill>
            <a:srgbClr val="000000"/>
          </a:solidFill>
          <a:uFillTx/>
          <a:latin typeface="+mn-lt"/>
          <a:ea typeface="+mn-ea"/>
          <a:cs typeface="+mn-cs"/>
          <a:sym typeface="Calibri"/>
        </a:defRPr>
      </a:lvl7pPr>
      <a:lvl8pPr marL="3543300" marR="0" indent="-342900" algn="l" defTabSz="914400" rtl="0" latinLnBrk="0">
        <a:lnSpc>
          <a:spcPct val="100000"/>
        </a:lnSpc>
        <a:spcBef>
          <a:spcPts val="600"/>
        </a:spcBef>
        <a:spcAft>
          <a:spcPts val="0"/>
        </a:spcAft>
        <a:buClr>
          <a:schemeClr val="accent1"/>
        </a:buClr>
        <a:buSzPct val="100000"/>
        <a:buFont typeface="Wingdings-Regular"/>
        <a:buBlip>
          <a:blip r:embed="rId8"/>
        </a:buBlip>
        <a:tabLst/>
        <a:defRPr sz="1800" b="0" i="0" u="none" strike="noStrike" cap="none" spc="0" baseline="0">
          <a:solidFill>
            <a:srgbClr val="000000"/>
          </a:solidFill>
          <a:uFillTx/>
          <a:latin typeface="+mn-lt"/>
          <a:ea typeface="+mn-ea"/>
          <a:cs typeface="+mn-cs"/>
          <a:sym typeface="Calibri"/>
        </a:defRPr>
      </a:lvl8pPr>
      <a:lvl9pPr marL="4000500" marR="0" indent="-342900" algn="l" defTabSz="914400" rtl="0" latinLnBrk="0">
        <a:lnSpc>
          <a:spcPct val="100000"/>
        </a:lnSpc>
        <a:spcBef>
          <a:spcPts val="600"/>
        </a:spcBef>
        <a:spcAft>
          <a:spcPts val="0"/>
        </a:spcAft>
        <a:buClr>
          <a:schemeClr val="accent1"/>
        </a:buClr>
        <a:buSzPct val="100000"/>
        <a:buFont typeface="Wingdings-Regular"/>
        <a:buBlip>
          <a:blip r:embed="rId8"/>
        </a:buBlip>
        <a:tabLst/>
        <a:defRPr sz="18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 name="Rectangle 17">
            <a:extLst>
              <a:ext uri="{FF2B5EF4-FFF2-40B4-BE49-F238E27FC236}">
                <a16:creationId xmlns:a16="http://schemas.microsoft.com/office/drawing/2014/main" id="{F8507B4C-A618-42D3-8D77-B3C591413FED}"/>
              </a:ext>
            </a:extLst>
          </p:cNvPr>
          <p:cNvSpPr>
            <a:spLocks noChangeArrowheads="1"/>
          </p:cNvSpPr>
          <p:nvPr userDrawn="1"/>
        </p:nvSpPr>
        <p:spPr bwMode="auto">
          <a:xfrm>
            <a:off x="0" y="0"/>
            <a:ext cx="9144000" cy="144000"/>
          </a:xfrm>
          <a:prstGeom prst="rect">
            <a:avLst/>
          </a:prstGeom>
          <a:solidFill>
            <a:schemeClr val="accent1"/>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
        <p:nvSpPr>
          <p:cNvPr id="4" name="Titelplatzhalter 3">
            <a:extLst>
              <a:ext uri="{FF2B5EF4-FFF2-40B4-BE49-F238E27FC236}">
                <a16:creationId xmlns:a16="http://schemas.microsoft.com/office/drawing/2014/main" id="{7FA8522D-0AE8-4959-AA60-6A22BFE2DF88}"/>
              </a:ext>
            </a:extLst>
          </p:cNvPr>
          <p:cNvSpPr>
            <a:spLocks noGrp="1"/>
          </p:cNvSpPr>
          <p:nvPr>
            <p:ph type="title"/>
          </p:nvPr>
        </p:nvSpPr>
        <p:spPr>
          <a:xfrm>
            <a:off x="252000" y="324000"/>
            <a:ext cx="8640000" cy="396000"/>
          </a:xfrm>
          <a:prstGeom prst="rect">
            <a:avLst/>
          </a:prstGeom>
        </p:spPr>
        <p:txBody>
          <a:bodyPr vert="horz" lIns="0" tIns="0" rIns="0" bIns="0" rtlCol="0" anchor="t" anchorCtr="0">
            <a:noAutofit/>
          </a:bodyPr>
          <a:lstStyle/>
          <a:p>
            <a:r>
              <a:rPr lang="de-DE" dirty="0"/>
              <a:t>Mastertitelformat bearbeiten</a:t>
            </a:r>
          </a:p>
        </p:txBody>
      </p:sp>
      <p:sp>
        <p:nvSpPr>
          <p:cNvPr id="2" name="Textfeld 1">
            <a:extLst>
              <a:ext uri="{FF2B5EF4-FFF2-40B4-BE49-F238E27FC236}">
                <a16:creationId xmlns:a16="http://schemas.microsoft.com/office/drawing/2014/main" id="{FFFFA397-5075-4704-AC03-52FA84968699}"/>
              </a:ext>
            </a:extLst>
          </p:cNvPr>
          <p:cNvSpPr txBox="1"/>
          <p:nvPr userDrawn="1"/>
        </p:nvSpPr>
        <p:spPr>
          <a:xfrm>
            <a:off x="7153275" y="6350"/>
            <a:ext cx="1738725" cy="138499"/>
          </a:xfrm>
          <a:prstGeom prst="rect">
            <a:avLst/>
          </a:prstGeom>
          <a:noFill/>
        </p:spPr>
        <p:txBody>
          <a:bodyPr wrap="square" lIns="0" tIns="0" rIns="0" bIns="0" rtlCol="0">
            <a:spAutoFit/>
          </a:bodyPr>
          <a:lstStyle/>
          <a:p>
            <a:pPr marL="342900" indent="-342900" algn="r">
              <a:spcBef>
                <a:spcPts val="400"/>
              </a:spcBef>
            </a:pPr>
            <a:r>
              <a:rPr lang="de-DE" sz="900" b="1" kern="1200" spc="0" baseline="0" dirty="0">
                <a:solidFill>
                  <a:schemeClr val="bg1"/>
                </a:solidFill>
                <a:latin typeface="Calibri"/>
                <a:cs typeface="Calibri"/>
              </a:rPr>
              <a:t>ZWISCHENFOLIE FÜR FORTBILDENDE</a:t>
            </a:r>
          </a:p>
        </p:txBody>
      </p:sp>
    </p:spTree>
    <p:extLst>
      <p:ext uri="{BB962C8B-B14F-4D97-AF65-F5344CB8AC3E}">
        <p14:creationId xmlns:p14="http://schemas.microsoft.com/office/powerpoint/2010/main" val="249338816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9" r:id="rId4"/>
  </p:sldLayoutIdLst>
  <p:hf sldNum="0" hdr="0" dt="0"/>
  <p:txStyles>
    <p:titleStyle>
      <a:lvl1pPr algn="l" rtl="0" eaLnBrk="1" fontAlgn="base" hangingPunct="1">
        <a:spcBef>
          <a:spcPct val="0"/>
        </a:spcBef>
        <a:spcAft>
          <a:spcPct val="0"/>
        </a:spcAft>
        <a:defRPr sz="2200" b="1">
          <a:solidFill>
            <a:schemeClr val="accent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52D288C3-76E7-407C-93DF-B1113D92C85D}"/>
              </a:ext>
            </a:extLst>
          </p:cNvPr>
          <p:cNvSpPr/>
          <p:nvPr userDrawn="1"/>
        </p:nvSpPr>
        <p:spPr bwMode="auto">
          <a:xfrm>
            <a:off x="7056271" y="4130402"/>
            <a:ext cx="2087730" cy="2598198"/>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b="0" i="0" dirty="0">
              <a:solidFill>
                <a:prstClr val="black"/>
              </a:solidFill>
              <a:latin typeface="Calibri Normal" charset="0"/>
            </a:endParaRPr>
          </a:p>
        </p:txBody>
      </p:sp>
      <p:sp>
        <p:nvSpPr>
          <p:cNvPr id="14" name="Rectangle 19">
            <a:extLst>
              <a:ext uri="{FF2B5EF4-FFF2-40B4-BE49-F238E27FC236}">
                <a16:creationId xmlns:a16="http://schemas.microsoft.com/office/drawing/2014/main" id="{D85768C5-BBB6-4ACD-A6A0-97D1C115FFC4}"/>
              </a:ext>
            </a:extLst>
          </p:cNvPr>
          <p:cNvSpPr>
            <a:spLocks noChangeArrowheads="1"/>
          </p:cNvSpPr>
          <p:nvPr userDrawn="1"/>
        </p:nvSpPr>
        <p:spPr bwMode="auto">
          <a:xfrm>
            <a:off x="0" y="4131424"/>
            <a:ext cx="6911738" cy="2597175"/>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solidFill>
                <a:prstClr val="black"/>
              </a:solidFill>
              <a:latin typeface="Calibri Normal" charset="0"/>
            </a:endParaRPr>
          </a:p>
        </p:txBody>
      </p:sp>
      <p:pic>
        <p:nvPicPr>
          <p:cNvPr id="33" name="Grafik 32">
            <a:extLst>
              <a:ext uri="{FF2B5EF4-FFF2-40B4-BE49-F238E27FC236}">
                <a16:creationId xmlns:a16="http://schemas.microsoft.com/office/drawing/2014/main" id="{8FFC185C-665F-465C-9F56-F2B9CCB0E842}"/>
              </a:ext>
            </a:extLst>
          </p:cNvPr>
          <p:cNvPicPr>
            <a:picLocks noChangeAspect="1"/>
          </p:cNvPicPr>
          <p:nvPr userDrawn="1"/>
        </p:nvPicPr>
        <p:blipFill>
          <a:blip r:embed="rId5"/>
          <a:stretch>
            <a:fillRect/>
          </a:stretch>
        </p:blipFill>
        <p:spPr>
          <a:xfrm>
            <a:off x="252000" y="98528"/>
            <a:ext cx="2812232" cy="326922"/>
          </a:xfrm>
          <a:prstGeom prst="rect">
            <a:avLst/>
          </a:prstGeom>
        </p:spPr>
      </p:pic>
      <p:grpSp>
        <p:nvGrpSpPr>
          <p:cNvPr id="13" name="Gruppieren 12">
            <a:extLst>
              <a:ext uri="{FF2B5EF4-FFF2-40B4-BE49-F238E27FC236}">
                <a16:creationId xmlns:a16="http://schemas.microsoft.com/office/drawing/2014/main" id="{7BD18C07-A9AC-4500-AE30-B941923EA9EE}"/>
              </a:ext>
            </a:extLst>
          </p:cNvPr>
          <p:cNvGrpSpPr>
            <a:grpSpLocks noChangeAspect="1"/>
          </p:cNvGrpSpPr>
          <p:nvPr userDrawn="1"/>
        </p:nvGrpSpPr>
        <p:grpSpPr>
          <a:xfrm>
            <a:off x="6109200" y="262800"/>
            <a:ext cx="2783442" cy="518450"/>
            <a:chOff x="5148064" y="468000"/>
            <a:chExt cx="3575602" cy="666000"/>
          </a:xfrm>
        </p:grpSpPr>
        <p:pic>
          <p:nvPicPr>
            <p:cNvPr id="15" name="Grafik 14">
              <a:extLst>
                <a:ext uri="{FF2B5EF4-FFF2-40B4-BE49-F238E27FC236}">
                  <a16:creationId xmlns:a16="http://schemas.microsoft.com/office/drawing/2014/main" id="{4BBEAAA8-F70F-4536-92FB-37C6B39FD89C}"/>
                </a:ext>
              </a:extLst>
            </p:cNvPr>
            <p:cNvPicPr>
              <a:picLocks noChangeAspect="1"/>
            </p:cNvPicPr>
            <p:nvPr userDrawn="1"/>
          </p:nvPicPr>
          <p:blipFill>
            <a:blip r:embed="rId6"/>
            <a:stretch>
              <a:fillRect/>
            </a:stretch>
          </p:blipFill>
          <p:spPr>
            <a:xfrm>
              <a:off x="6299446" y="469857"/>
              <a:ext cx="2424220" cy="659594"/>
            </a:xfrm>
            <a:prstGeom prst="rect">
              <a:avLst/>
            </a:prstGeom>
          </p:spPr>
        </p:pic>
        <p:pic>
          <p:nvPicPr>
            <p:cNvPr id="16" name="Grafik 15">
              <a:extLst>
                <a:ext uri="{FF2B5EF4-FFF2-40B4-BE49-F238E27FC236}">
                  <a16:creationId xmlns:a16="http://schemas.microsoft.com/office/drawing/2014/main" id="{88240224-7C0D-46FE-94EE-0B73986AE520}"/>
                </a:ext>
              </a:extLst>
            </p:cNvPr>
            <p:cNvPicPr>
              <a:picLocks noChangeAspect="1"/>
            </p:cNvPicPr>
            <p:nvPr userDrawn="1"/>
          </p:nvPicPr>
          <p:blipFill>
            <a:blip r:embed="rId7"/>
            <a:stretch>
              <a:fillRect/>
            </a:stretch>
          </p:blipFill>
          <p:spPr>
            <a:xfrm>
              <a:off x="5148064" y="468000"/>
              <a:ext cx="839245" cy="666000"/>
            </a:xfrm>
            <a:prstGeom prst="rect">
              <a:avLst/>
            </a:prstGeom>
          </p:spPr>
        </p:pic>
      </p:grpSp>
      <p:pic>
        <p:nvPicPr>
          <p:cNvPr id="3" name="Grafik 2">
            <a:extLst>
              <a:ext uri="{FF2B5EF4-FFF2-40B4-BE49-F238E27FC236}">
                <a16:creationId xmlns:a16="http://schemas.microsoft.com/office/drawing/2014/main" id="{35A958EA-A893-45A9-8A6C-0FE8B0B3DFF4}"/>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51358" y="361063"/>
            <a:ext cx="2983285" cy="327600"/>
          </a:xfrm>
          <a:prstGeom prst="rect">
            <a:avLst/>
          </a:prstGeom>
        </p:spPr>
      </p:pic>
      <p:sp>
        <p:nvSpPr>
          <p:cNvPr id="20" name="Rectangle 17">
            <a:extLst>
              <a:ext uri="{FF2B5EF4-FFF2-40B4-BE49-F238E27FC236}">
                <a16:creationId xmlns:a16="http://schemas.microsoft.com/office/drawing/2014/main" id="{CAA35721-7747-4232-99D4-AF0DD23682F7}"/>
              </a:ext>
            </a:extLst>
          </p:cNvPr>
          <p:cNvSpPr>
            <a:spLocks noChangeArrowheads="1"/>
          </p:cNvSpPr>
          <p:nvPr userDrawn="1"/>
        </p:nvSpPr>
        <p:spPr bwMode="auto">
          <a:xfrm>
            <a:off x="0" y="0"/>
            <a:ext cx="9144000" cy="144000"/>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Tree>
    <p:extLst>
      <p:ext uri="{BB962C8B-B14F-4D97-AF65-F5344CB8AC3E}">
        <p14:creationId xmlns:p14="http://schemas.microsoft.com/office/powerpoint/2010/main" val="3271128873"/>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 name="Rectangle 17">
            <a:extLst>
              <a:ext uri="{FF2B5EF4-FFF2-40B4-BE49-F238E27FC236}">
                <a16:creationId xmlns:a16="http://schemas.microsoft.com/office/drawing/2014/main" id="{F8507B4C-A618-42D3-8D77-B3C591413FED}"/>
              </a:ext>
            </a:extLst>
          </p:cNvPr>
          <p:cNvSpPr>
            <a:spLocks noChangeArrowheads="1"/>
          </p:cNvSpPr>
          <p:nvPr userDrawn="1"/>
        </p:nvSpPr>
        <p:spPr bwMode="auto">
          <a:xfrm>
            <a:off x="0" y="0"/>
            <a:ext cx="9144000" cy="144000"/>
          </a:xfrm>
          <a:prstGeom prst="rect">
            <a:avLst/>
          </a:prstGeom>
          <a:solidFill>
            <a:schemeClr val="accent1"/>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
        <p:nvSpPr>
          <p:cNvPr id="4" name="Titelplatzhalter 3">
            <a:extLst>
              <a:ext uri="{FF2B5EF4-FFF2-40B4-BE49-F238E27FC236}">
                <a16:creationId xmlns:a16="http://schemas.microsoft.com/office/drawing/2014/main" id="{7FA8522D-0AE8-4959-AA60-6A22BFE2DF88}"/>
              </a:ext>
            </a:extLst>
          </p:cNvPr>
          <p:cNvSpPr>
            <a:spLocks noGrp="1"/>
          </p:cNvSpPr>
          <p:nvPr>
            <p:ph type="title"/>
          </p:nvPr>
        </p:nvSpPr>
        <p:spPr>
          <a:xfrm>
            <a:off x="252000" y="324000"/>
            <a:ext cx="8640000" cy="396000"/>
          </a:xfrm>
          <a:prstGeom prst="rect">
            <a:avLst/>
          </a:prstGeom>
        </p:spPr>
        <p:txBody>
          <a:bodyPr vert="horz" lIns="0" tIns="0" rIns="0" bIns="0" rtlCol="0" anchor="t" anchorCtr="0">
            <a:noAutofit/>
          </a:bodyPr>
          <a:lstStyle/>
          <a:p>
            <a:r>
              <a:rPr lang="de-DE" dirty="0"/>
              <a:t>Mastertitelformat bearbeiten</a:t>
            </a:r>
          </a:p>
        </p:txBody>
      </p:sp>
      <p:sp>
        <p:nvSpPr>
          <p:cNvPr id="2" name="Textfeld 1">
            <a:extLst>
              <a:ext uri="{FF2B5EF4-FFF2-40B4-BE49-F238E27FC236}">
                <a16:creationId xmlns:a16="http://schemas.microsoft.com/office/drawing/2014/main" id="{FFFFA397-5075-4704-AC03-52FA84968699}"/>
              </a:ext>
            </a:extLst>
          </p:cNvPr>
          <p:cNvSpPr txBox="1"/>
          <p:nvPr userDrawn="1"/>
        </p:nvSpPr>
        <p:spPr>
          <a:xfrm>
            <a:off x="7153275" y="6350"/>
            <a:ext cx="1738725" cy="138499"/>
          </a:xfrm>
          <a:prstGeom prst="rect">
            <a:avLst/>
          </a:prstGeom>
          <a:noFill/>
        </p:spPr>
        <p:txBody>
          <a:bodyPr wrap="square" lIns="0" tIns="0" rIns="0" bIns="0" rtlCol="0">
            <a:spAutoFit/>
          </a:bodyPr>
          <a:lstStyle/>
          <a:p>
            <a:pPr marL="342900" indent="-342900" algn="r">
              <a:spcBef>
                <a:spcPts val="400"/>
              </a:spcBef>
            </a:pPr>
            <a:r>
              <a:rPr lang="de-DE" sz="900" b="1" kern="1200" spc="0" baseline="0" dirty="0">
                <a:solidFill>
                  <a:schemeClr val="bg1"/>
                </a:solidFill>
                <a:latin typeface="Calibri"/>
                <a:cs typeface="Calibri"/>
              </a:rPr>
              <a:t>ZWISCHENFOLIE FÜR FORTBILDENDE</a:t>
            </a:r>
          </a:p>
        </p:txBody>
      </p:sp>
    </p:spTree>
    <p:extLst>
      <p:ext uri="{BB962C8B-B14F-4D97-AF65-F5344CB8AC3E}">
        <p14:creationId xmlns:p14="http://schemas.microsoft.com/office/powerpoint/2010/main" val="623044339"/>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hf sldNum="0" hdr="0" dt="0"/>
  <p:txStyles>
    <p:titleStyle>
      <a:lvl1pPr algn="l" rtl="0" eaLnBrk="1" fontAlgn="base" hangingPunct="1">
        <a:spcBef>
          <a:spcPct val="0"/>
        </a:spcBef>
        <a:spcAft>
          <a:spcPct val="0"/>
        </a:spcAft>
        <a:defRPr sz="2200" b="1">
          <a:solidFill>
            <a:schemeClr val="accent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 name="Rectangle 17">
            <a:extLst>
              <a:ext uri="{FF2B5EF4-FFF2-40B4-BE49-F238E27FC236}">
                <a16:creationId xmlns:a16="http://schemas.microsoft.com/office/drawing/2014/main" id="{F8507B4C-A618-42D3-8D77-B3C591413FED}"/>
              </a:ext>
            </a:extLst>
          </p:cNvPr>
          <p:cNvSpPr>
            <a:spLocks noChangeArrowheads="1"/>
          </p:cNvSpPr>
          <p:nvPr userDrawn="1"/>
        </p:nvSpPr>
        <p:spPr bwMode="auto">
          <a:xfrm>
            <a:off x="0" y="0"/>
            <a:ext cx="9144000" cy="144000"/>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
        <p:nvSpPr>
          <p:cNvPr id="4" name="Titelplatzhalter 3">
            <a:extLst>
              <a:ext uri="{FF2B5EF4-FFF2-40B4-BE49-F238E27FC236}">
                <a16:creationId xmlns:a16="http://schemas.microsoft.com/office/drawing/2014/main" id="{7FA8522D-0AE8-4959-AA60-6A22BFE2DF88}"/>
              </a:ext>
            </a:extLst>
          </p:cNvPr>
          <p:cNvSpPr>
            <a:spLocks noGrp="1"/>
          </p:cNvSpPr>
          <p:nvPr>
            <p:ph type="title"/>
          </p:nvPr>
        </p:nvSpPr>
        <p:spPr>
          <a:xfrm>
            <a:off x="252000" y="324000"/>
            <a:ext cx="8640000" cy="396000"/>
          </a:xfrm>
          <a:prstGeom prst="rect">
            <a:avLst/>
          </a:prstGeom>
        </p:spPr>
        <p:txBody>
          <a:bodyPr vert="horz" lIns="0" tIns="0" rIns="0" bIns="0" rtlCol="0" anchor="t" anchorCtr="0">
            <a:noAutofit/>
          </a:bodyPr>
          <a:lstStyle/>
          <a:p>
            <a:r>
              <a:rPr lang="de-DE" dirty="0"/>
              <a:t>Mastertitelformat bearbeiten</a:t>
            </a:r>
          </a:p>
        </p:txBody>
      </p:sp>
    </p:spTree>
    <p:extLst>
      <p:ext uri="{BB962C8B-B14F-4D97-AF65-F5344CB8AC3E}">
        <p14:creationId xmlns:p14="http://schemas.microsoft.com/office/powerpoint/2010/main" val="1492960184"/>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Lst>
  <p:hf sldNum="0" hdr="0" dt="0"/>
  <p:txStyles>
    <p:titleStyle>
      <a:lvl1pPr algn="l" rtl="0" eaLnBrk="1" fontAlgn="base" hangingPunct="1">
        <a:spcBef>
          <a:spcPct val="0"/>
        </a:spcBef>
        <a:spcAft>
          <a:spcPct val="0"/>
        </a:spcAft>
        <a:defRPr sz="22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19.jpeg"/><Relationship Id="rId12"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2.png"/><Relationship Id="rId5" Type="http://schemas.openxmlformats.org/officeDocument/2006/relationships/image" Target="../media/image18.png"/><Relationship Id="rId10" Type="http://schemas.openxmlformats.org/officeDocument/2006/relationships/image" Target="../media/image1.png"/><Relationship Id="rId4" Type="http://schemas.microsoft.com/office/2007/relationships/hdphoto" Target="../media/hdphoto1.wdp"/><Relationship Id="rId9" Type="http://schemas.microsoft.com/office/2007/relationships/hdphoto" Target="../media/hdphoto3.wdp"/></Relationships>
</file>

<file path=ppt/slides/_rels/slide1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22.png"/><Relationship Id="rId7" Type="http://schemas.microsoft.com/office/2007/relationships/hdphoto" Target="../media/hdphoto2.wdp"/><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21.png"/><Relationship Id="rId4" Type="http://schemas.openxmlformats.org/officeDocument/2006/relationships/image" Target="../media/image23.jpeg"/><Relationship Id="rId9"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hyperlink" Target="http://pikas.dzlm.de/node/917" TargetMode="External"/><Relationship Id="rId2" Type="http://schemas.openxmlformats.org/officeDocument/2006/relationships/hyperlink" Target="http://mahiko.dzlm.de/node/39" TargetMode="External"/><Relationship Id="rId1" Type="http://schemas.openxmlformats.org/officeDocument/2006/relationships/slideLayout" Target="../slideLayouts/slideLayout6.xml"/><Relationship Id="rId4" Type="http://schemas.openxmlformats.org/officeDocument/2006/relationships/hyperlink" Target="http://creativecommons.org/licenses/by-sa/4.0/"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hyperlink" Target="http://kira.dzlm.de/node/798" TargetMode="Externa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microsoft.com/office/2007/relationships/hdphoto" Target="../media/hdphoto4.wdp"/><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hyperlink" Target="https://kira.dzlm.de/arithmetik-bis-zum-2-schuljahr/stellenwertverst%C3%A4ndnis" TargetMode="Externa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kira.dzlm.de/arithmetik-bis-zum-2-schuljahr/stellenwertverst%C3%A4ndnis" TargetMode="External"/><Relationship Id="rId5" Type="http://schemas.openxmlformats.org/officeDocument/2006/relationships/image" Target="../media/image28.png"/><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8" Type="http://schemas.openxmlformats.org/officeDocument/2006/relationships/hyperlink" Target="http://kira.dzlm.de/node/815" TargetMode="External"/><Relationship Id="rId3" Type="http://schemas.openxmlformats.org/officeDocument/2006/relationships/image" Target="../media/image22.png"/><Relationship Id="rId7"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26.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8" Type="http://schemas.openxmlformats.org/officeDocument/2006/relationships/hyperlink" Target="http://kira.dzlm.de/node/815" TargetMode="External"/><Relationship Id="rId3" Type="http://schemas.openxmlformats.org/officeDocument/2006/relationships/image" Target="../media/image30.png"/><Relationship Id="rId7"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26.png"/><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8" Type="http://schemas.openxmlformats.org/officeDocument/2006/relationships/hyperlink" Target="http://kira.dzlm.de/node/815" TargetMode="External"/><Relationship Id="rId3" Type="http://schemas.openxmlformats.org/officeDocument/2006/relationships/image" Target="../media/image31.png"/><Relationship Id="rId7"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26.pn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hyperlink" Target="https://creativecommons.org/licenses/by-sa/3.0/de/" TargetMode="External"/><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32.png"/><Relationship Id="rId7"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7.png"/><Relationship Id="rId4" Type="http://schemas.openxmlformats.org/officeDocument/2006/relationships/image" Target="../media/image33.png"/><Relationship Id="rId9" Type="http://schemas.openxmlformats.org/officeDocument/2006/relationships/image" Target="../media/image36.png"/></Relationships>
</file>

<file path=ppt/slides/_rels/slide3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2.png"/><Relationship Id="rId7"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26.png"/><Relationship Id="rId9"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40.png"/><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42.png"/><Relationship Id="rId4" Type="http://schemas.microsoft.com/office/2007/relationships/hdphoto" Target="../media/hdphoto5.wdp"/></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44.png"/><Relationship Id="rId4" Type="http://schemas.openxmlformats.org/officeDocument/2006/relationships/hyperlink" Target="http://kira.dzlm.de/node/854" TargetMode="External"/></Relationships>
</file>

<file path=ppt/slides/_rels/slide37.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hyperlink" Target="http://kira.dzlm.de/node/854" TargetMode="External"/><Relationship Id="rId3" Type="http://schemas.openxmlformats.org/officeDocument/2006/relationships/image" Target="../media/image46.png"/><Relationship Id="rId7" Type="http://schemas.openxmlformats.org/officeDocument/2006/relationships/image" Target="../media/image50.png"/><Relationship Id="rId12"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49.png"/><Relationship Id="rId11" Type="http://schemas.openxmlformats.org/officeDocument/2006/relationships/image" Target="../media/image45.png"/><Relationship Id="rId5" Type="http://schemas.openxmlformats.org/officeDocument/2006/relationships/image" Target="../media/image48.png"/><Relationship Id="rId10" Type="http://schemas.openxmlformats.org/officeDocument/2006/relationships/image" Target="../media/image21.png"/><Relationship Id="rId4" Type="http://schemas.openxmlformats.org/officeDocument/2006/relationships/image" Target="../media/image47.png"/><Relationship Id="rId9" Type="http://schemas.openxmlformats.org/officeDocument/2006/relationships/image" Target="../media/image44.png"/></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1.png"/><Relationship Id="rId7" Type="http://schemas.openxmlformats.org/officeDocument/2006/relationships/image" Target="../media/image45.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44.png"/><Relationship Id="rId10" Type="http://schemas.openxmlformats.org/officeDocument/2006/relationships/hyperlink" Target="http://kira.dzlm.de/node/854" TargetMode="External"/><Relationship Id="rId4" Type="http://schemas.openxmlformats.org/officeDocument/2006/relationships/image" Target="../media/image2.png"/><Relationship Id="rId9" Type="http://schemas.openxmlformats.org/officeDocument/2006/relationships/image" Target="../media/image53.png"/></Relationships>
</file>

<file path=ppt/slides/_rels/slide39.xml.rels><?xml version="1.0" encoding="UTF-8" standalone="yes"?>
<Relationships xmlns="http://schemas.openxmlformats.org/package/2006/relationships"><Relationship Id="rId8" Type="http://schemas.openxmlformats.org/officeDocument/2006/relationships/hyperlink" Target="http://kira.dzlm.de/node/854" TargetMode="External"/><Relationship Id="rId3" Type="http://schemas.openxmlformats.org/officeDocument/2006/relationships/image" Target="../media/image54.png"/><Relationship Id="rId7"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21.png"/><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hyperlink" Target="http://kira.dzlm.de/node/854" TargetMode="External"/><Relationship Id="rId7" Type="http://schemas.openxmlformats.org/officeDocument/2006/relationships/image" Target="../media/image55.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21.png"/><Relationship Id="rId4" Type="http://schemas.openxmlformats.org/officeDocument/2006/relationships/image" Target="../media/image44.png"/></Relationships>
</file>

<file path=ppt/slides/_rels/slide4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57.png"/><Relationship Id="rId7"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44.png"/><Relationship Id="rId10" Type="http://schemas.openxmlformats.org/officeDocument/2006/relationships/hyperlink" Target="https://mahiko.dzlm.de/node/165" TargetMode="External"/><Relationship Id="rId4" Type="http://schemas.openxmlformats.org/officeDocument/2006/relationships/hyperlink" Target="http://kira.dzlm.de/node/854" TargetMode="External"/><Relationship Id="rId9" Type="http://schemas.openxmlformats.org/officeDocument/2006/relationships/image" Target="../media/image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4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58.jpeg"/><Relationship Id="rId7"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60.jpeg"/><Relationship Id="rId4" Type="http://schemas.openxmlformats.org/officeDocument/2006/relationships/image" Target="../media/image59.jpeg"/><Relationship Id="rId9" Type="http://schemas.openxmlformats.org/officeDocument/2006/relationships/image" Target="../media/image21.png"/></Relationships>
</file>

<file path=ppt/slides/_rels/slide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1.png"/></Relationships>
</file>

<file path=ppt/slides/_rels/slide4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61.png"/><Relationship Id="rId7"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4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58.jpeg"/><Relationship Id="rId7" Type="http://schemas.openxmlformats.org/officeDocument/2006/relationships/image" Target="../media/image59.jpe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60.jpeg"/><Relationship Id="rId11" Type="http://schemas.openxmlformats.org/officeDocument/2006/relationships/image" Target="../media/image63.png"/><Relationship Id="rId5" Type="http://schemas.openxmlformats.org/officeDocument/2006/relationships/image" Target="../media/image61.png"/><Relationship Id="rId10" Type="http://schemas.openxmlformats.org/officeDocument/2006/relationships/image" Target="../media/image62.png"/><Relationship Id="rId4" Type="http://schemas.openxmlformats.org/officeDocument/2006/relationships/hyperlink" Target="https://mathe-sicher-koennen.dzlm.de/node/511" TargetMode="External"/><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10.png"/><Relationship Id="rId18" Type="http://schemas.openxmlformats.org/officeDocument/2006/relationships/image" Target="../media/image26.png"/><Relationship Id="rId3" Type="http://schemas.openxmlformats.org/officeDocument/2006/relationships/image" Target="../media/image64.png"/><Relationship Id="rId7" Type="http://schemas.openxmlformats.org/officeDocument/2006/relationships/image" Target="../media/image66.png"/><Relationship Id="rId12" Type="http://schemas.openxmlformats.org/officeDocument/2006/relationships/image" Target="../media/image68.png"/><Relationship Id="rId17" Type="http://schemas.openxmlformats.org/officeDocument/2006/relationships/image" Target="../media/image69.png"/><Relationship Id="rId2" Type="http://schemas.openxmlformats.org/officeDocument/2006/relationships/notesSlide" Target="../notesSlides/notesSlide41.xml"/><Relationship Id="rId16" Type="http://schemas.openxmlformats.org/officeDocument/2006/relationships/hyperlink" Target="https://mathe-sicher-koennen.dzlm.de/" TargetMode="External"/><Relationship Id="rId20" Type="http://schemas.openxmlformats.org/officeDocument/2006/relationships/image" Target="../media/image21.png"/><Relationship Id="rId1" Type="http://schemas.openxmlformats.org/officeDocument/2006/relationships/slideLayout" Target="../slideLayouts/slideLayout2.xml"/><Relationship Id="rId6" Type="http://schemas.microsoft.com/office/2007/relationships/hdphoto" Target="../media/hdphoto7.wdp"/><Relationship Id="rId11" Type="http://schemas.openxmlformats.org/officeDocument/2006/relationships/image" Target="../media/image16.png"/><Relationship Id="rId5" Type="http://schemas.openxmlformats.org/officeDocument/2006/relationships/image" Target="../media/image65.png"/><Relationship Id="rId15" Type="http://schemas.openxmlformats.org/officeDocument/2006/relationships/image" Target="../media/image12.png"/><Relationship Id="rId10" Type="http://schemas.openxmlformats.org/officeDocument/2006/relationships/image" Target="../media/image15.png"/><Relationship Id="rId19" Type="http://schemas.openxmlformats.org/officeDocument/2006/relationships/image" Target="../media/image45.png"/><Relationship Id="rId4" Type="http://schemas.microsoft.com/office/2007/relationships/hdphoto" Target="../media/hdphoto6.wdp"/><Relationship Id="rId9" Type="http://schemas.openxmlformats.org/officeDocument/2006/relationships/image" Target="../media/image14.png"/><Relationship Id="rId14" Type="http://schemas.openxmlformats.org/officeDocument/2006/relationships/image" Target="../media/image11.png"/></Relationships>
</file>

<file path=ppt/slides/_rels/slide5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45.png"/><Relationship Id="rId3" Type="http://schemas.openxmlformats.org/officeDocument/2006/relationships/image" Target="../media/image70.png"/><Relationship Id="rId7" Type="http://schemas.openxmlformats.org/officeDocument/2006/relationships/image" Target="../media/image74.png"/><Relationship Id="rId12" Type="http://schemas.openxmlformats.org/officeDocument/2006/relationships/image" Target="../media/image26.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73.png"/><Relationship Id="rId11" Type="http://schemas.openxmlformats.org/officeDocument/2006/relationships/image" Target="../media/image69.png"/><Relationship Id="rId5" Type="http://schemas.openxmlformats.org/officeDocument/2006/relationships/image" Target="../media/image72.png"/><Relationship Id="rId10" Type="http://schemas.openxmlformats.org/officeDocument/2006/relationships/image" Target="../media/image12.png"/><Relationship Id="rId4" Type="http://schemas.openxmlformats.org/officeDocument/2006/relationships/image" Target="../media/image71.png"/><Relationship Id="rId9" Type="http://schemas.openxmlformats.org/officeDocument/2006/relationships/image" Target="../media/image11.png"/><Relationship Id="rId14" Type="http://schemas.openxmlformats.org/officeDocument/2006/relationships/image" Target="../media/image21.png"/></Relationships>
</file>

<file path=ppt/slides/_rels/slide5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s://mathe-sicher-koennen.dzlm.de/material-primar/nat&#252;rliche-zahlen/ziffernrechnen"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22.png"/><Relationship Id="rId4" Type="http://schemas.openxmlformats.org/officeDocument/2006/relationships/image" Target="../media/image63.png"/></Relationships>
</file>

<file path=ppt/slides/_rels/slide5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hyperlink" Target="https://mathe-sicher-koennen.dzlm.de/material-primar/nat&#252;rliche-zahlen/ziffernrechnen" TargetMode="External"/><Relationship Id="rId5" Type="http://schemas.openxmlformats.org/officeDocument/2006/relationships/image" Target="../media/image45.png"/><Relationship Id="rId4" Type="http://schemas.openxmlformats.org/officeDocument/2006/relationships/image" Target="../media/image22.png"/></Relationships>
</file>

<file path=ppt/slides/_rels/slide5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hyperlink" Target="https://mathe-sicher-koennen.dzlm.de/material-primar/nat&#252;rliche-zahlen/ziffernrechnen" TargetMode="External"/><Relationship Id="rId5" Type="http://schemas.openxmlformats.org/officeDocument/2006/relationships/image" Target="../media/image45.png"/><Relationship Id="rId4" Type="http://schemas.openxmlformats.org/officeDocument/2006/relationships/image" Target="../media/image22.png"/></Relationships>
</file>

<file path=ppt/slides/_rels/slide5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hyperlink" Target="https://mathe-sicher-koennen.dzlm.de/material-primar/nat&#252;rliche-zahlen/ziffernrechnen" TargetMode="External"/><Relationship Id="rId5" Type="http://schemas.openxmlformats.org/officeDocument/2006/relationships/image" Target="../media/image45.png"/><Relationship Id="rId4" Type="http://schemas.openxmlformats.org/officeDocument/2006/relationships/image" Target="../media/image22.png"/></Relationships>
</file>

<file path=ppt/slides/_rels/slide5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hyperlink" Target="https://mathe-sicher-koennen.dzlm.de/material-primar/nat&#252;rliche-zahlen/ziffernrechnen" TargetMode="External"/><Relationship Id="rId5" Type="http://schemas.openxmlformats.org/officeDocument/2006/relationships/image" Target="../media/image45.png"/><Relationship Id="rId4" Type="http://schemas.openxmlformats.org/officeDocument/2006/relationships/image" Target="../media/image22.png"/></Relationships>
</file>

<file path=ppt/slides/_rels/slide58.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hyperlink" Target="https://mathe-sicher-koennen.dzlm.de/material-primar/nat&#252;rliche-zahlen/ziffernrechnen"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80.jpg"/><Relationship Id="rId4" Type="http://schemas.openxmlformats.org/officeDocument/2006/relationships/image" Target="../media/image26.png"/></Relationships>
</file>

<file path=ppt/slides/_rels/slide59.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hyperlink" Target="http://pikas.dzlm.de/node/1660"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hyperlink" Target="http://mahiko.dzlm.de/" TargetMode="External"/></Relationships>
</file>

<file path=ppt/slides/_rels/slide60.xml.rels><?xml version="1.0" encoding="UTF-8" standalone="yes"?>
<Relationships xmlns="http://schemas.openxmlformats.org/package/2006/relationships"><Relationship Id="rId3" Type="http://schemas.openxmlformats.org/officeDocument/2006/relationships/hyperlink" Target="http://mahiko.dzlm.de/" TargetMode="External"/><Relationship Id="rId2" Type="http://schemas.openxmlformats.org/officeDocument/2006/relationships/hyperlink" Target="http://pikas.dzlm.de/node/1660" TargetMode="Externa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hyperlink" Target="https://pikas.dzlm.de/node/1660" TargetMode="External"/><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59.jpe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61.png"/><Relationship Id="rId5" Type="http://schemas.openxmlformats.org/officeDocument/2006/relationships/image" Target="../media/image12.png"/><Relationship Id="rId10" Type="http://schemas.openxmlformats.org/officeDocument/2006/relationships/image" Target="../media/image81.png"/><Relationship Id="rId4" Type="http://schemas.openxmlformats.org/officeDocument/2006/relationships/image" Target="../media/image11.png"/><Relationship Id="rId9" Type="http://schemas.openxmlformats.org/officeDocument/2006/relationships/image" Target="../media/image16.png"/></Relationships>
</file>

<file path=ppt/slides/_rels/slide65.xml.rels><?xml version="1.0" encoding="UTF-8" standalone="yes"?>
<Relationships xmlns="http://schemas.openxmlformats.org/package/2006/relationships"><Relationship Id="rId3" Type="http://schemas.openxmlformats.org/officeDocument/2006/relationships/hyperlink" Target="https://pikas.dzlm.de/diagnose-und-f&#246;rderung" TargetMode="External"/><Relationship Id="rId7" Type="http://schemas.openxmlformats.org/officeDocument/2006/relationships/image" Target="../media/image44.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26.png"/><Relationship Id="rId4" Type="http://schemas.openxmlformats.org/officeDocument/2006/relationships/image" Target="../media/image82.png"/></Relationships>
</file>

<file path=ppt/slides/_rels/slide66.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hyperlink" Target="https://pikas.dzlm.de/diagnose-und-f&#246;rderung"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5.png"/><Relationship Id="rId4" Type="http://schemas.openxmlformats.org/officeDocument/2006/relationships/image" Target="../media/image26.png"/></Relationships>
</file>

<file path=ppt/slides/_rels/slide6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84.png"/><Relationship Id="rId7"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87.svg"/><Relationship Id="rId5" Type="http://schemas.openxmlformats.org/officeDocument/2006/relationships/image" Target="../media/image86.png"/><Relationship Id="rId10" Type="http://schemas.openxmlformats.org/officeDocument/2006/relationships/hyperlink" Target="http://mahiko.dzlm.de" TargetMode="External"/><Relationship Id="rId4" Type="http://schemas.openxmlformats.org/officeDocument/2006/relationships/image" Target="../media/image85.svg"/><Relationship Id="rId9" Type="http://schemas.openxmlformats.org/officeDocument/2006/relationships/hyperlink" Target="http://pikas.dzlm.de/node/1660" TargetMode="External"/></Relationships>
</file>

<file path=ppt/slides/_rels/slide6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84.png"/><Relationship Id="rId7"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87.svg"/><Relationship Id="rId5" Type="http://schemas.openxmlformats.org/officeDocument/2006/relationships/image" Target="../media/image86.png"/><Relationship Id="rId4" Type="http://schemas.openxmlformats.org/officeDocument/2006/relationships/image" Target="../media/image85.svg"/></Relationships>
</file>

<file path=ppt/slides/_rels/slide69.xml.rels><?xml version="1.0" encoding="UTF-8" standalone="yes"?>
<Relationships xmlns="http://schemas.openxmlformats.org/package/2006/relationships"><Relationship Id="rId3" Type="http://schemas.openxmlformats.org/officeDocument/2006/relationships/image" Target="../media/image88.tiff"/><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89.tif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hyperlink" Target="https://mathe-sicher-koennen.dzlm.de/node/511" TargetMode="External"/><Relationship Id="rId7" Type="http://schemas.openxmlformats.org/officeDocument/2006/relationships/image" Target="../media/image91.jpeg"/><Relationship Id="rId2" Type="http://schemas.openxmlformats.org/officeDocument/2006/relationships/hyperlink" Target="https://mathe-sicher-koennen.dzlm.de/node/512" TargetMode="External"/><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67.png"/><Relationship Id="rId4" Type="http://schemas.openxmlformats.org/officeDocument/2006/relationships/image" Target="../media/image66.png"/></Relationships>
</file>

<file path=ppt/slides/_rels/slide73.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hyperlink" Target="https://mathe-sicher-koennen.dzlm.de/node/512" TargetMode="External"/><Relationship Id="rId7" Type="http://schemas.openxmlformats.org/officeDocument/2006/relationships/image" Target="../media/image93.png"/><Relationship Id="rId2" Type="http://schemas.openxmlformats.org/officeDocument/2006/relationships/hyperlink" Target="https://mathe-sicher-koennen.dzlm.de/node/511" TargetMode="External"/><Relationship Id="rId1" Type="http://schemas.openxmlformats.org/officeDocument/2006/relationships/slideLayout" Target="../slideLayouts/slideLayout2.xml"/><Relationship Id="rId6" Type="http://schemas.openxmlformats.org/officeDocument/2006/relationships/image" Target="../media/image92.png"/><Relationship Id="rId5" Type="http://schemas.openxmlformats.org/officeDocument/2006/relationships/hyperlink" Target="https://mahiko.dzlm.de/node/165" TargetMode="External"/><Relationship Id="rId4" Type="http://schemas.openxmlformats.org/officeDocument/2006/relationships/hyperlink" Target="https://kira.dzlm.de/node/798" TargetMode="External"/><Relationship Id="rId9" Type="http://schemas.openxmlformats.org/officeDocument/2006/relationships/image" Target="../media/image6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9608DB59-6FF6-4B03-A05B-C8A0137F8DAA}"/>
              </a:ext>
            </a:extLst>
          </p:cNvPr>
          <p:cNvSpPr txBox="1">
            <a:spLocks/>
          </p:cNvSpPr>
          <p:nvPr/>
        </p:nvSpPr>
        <p:spPr>
          <a:xfrm>
            <a:off x="375116" y="1519283"/>
            <a:ext cx="4659044" cy="192983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600"/>
              </a:lnSpc>
            </a:pPr>
            <a:r>
              <a:rPr lang="de-DE" sz="2800" dirty="0">
                <a:solidFill>
                  <a:srgbClr val="327A86"/>
                </a:solidFill>
              </a:rPr>
              <a:t>Halbschriftliches und</a:t>
            </a:r>
            <a:br>
              <a:rPr lang="de-DE" sz="2800" dirty="0">
                <a:solidFill>
                  <a:srgbClr val="327A86"/>
                </a:solidFill>
              </a:rPr>
            </a:br>
            <a:r>
              <a:rPr lang="de-DE" sz="2800" dirty="0">
                <a:solidFill>
                  <a:srgbClr val="327A86"/>
                </a:solidFill>
              </a:rPr>
              <a:t>schriftliches Rechnen</a:t>
            </a:r>
          </a:p>
          <a:p>
            <a:pPr>
              <a:lnSpc>
                <a:spcPts val="3600"/>
              </a:lnSpc>
            </a:pPr>
            <a:r>
              <a:rPr lang="de-DE" sz="2800" b="0" dirty="0">
                <a:solidFill>
                  <a:srgbClr val="327A86"/>
                </a:solidFill>
              </a:rPr>
              <a:t>(</a:t>
            </a:r>
            <a:r>
              <a:rPr lang="de-DE" sz="2800" b="0" dirty="0" err="1">
                <a:solidFill>
                  <a:srgbClr val="327A86"/>
                </a:solidFill>
              </a:rPr>
              <a:t>Jhg</a:t>
            </a:r>
            <a:r>
              <a:rPr lang="de-DE" sz="2800" b="0" dirty="0">
                <a:solidFill>
                  <a:srgbClr val="327A86"/>
                </a:solidFill>
              </a:rPr>
              <a:t>. 3–6)</a:t>
            </a:r>
          </a:p>
        </p:txBody>
      </p:sp>
      <p:sp>
        <p:nvSpPr>
          <p:cNvPr id="8" name="Textplatzhalter 5">
            <a:extLst>
              <a:ext uri="{FF2B5EF4-FFF2-40B4-BE49-F238E27FC236}">
                <a16:creationId xmlns:a16="http://schemas.microsoft.com/office/drawing/2014/main" id="{AC1C413B-1CA1-4CAC-B5BB-DA1AB29F16F1}"/>
              </a:ext>
            </a:extLst>
          </p:cNvPr>
          <p:cNvSpPr txBox="1">
            <a:spLocks/>
          </p:cNvSpPr>
          <p:nvPr/>
        </p:nvSpPr>
        <p:spPr>
          <a:xfrm>
            <a:off x="375116" y="4459997"/>
            <a:ext cx="5727300" cy="267689"/>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22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de-DE" sz="1600" b="0" dirty="0"/>
              <a:t>Christoph Selter &amp; Annabell </a:t>
            </a:r>
            <a:r>
              <a:rPr lang="de-DE" sz="1600" b="0" dirty="0" err="1"/>
              <a:t>Gutscher</a:t>
            </a:r>
            <a:endParaRPr lang="de-DE" sz="1600" dirty="0"/>
          </a:p>
        </p:txBody>
      </p:sp>
      <p:sp>
        <p:nvSpPr>
          <p:cNvPr id="10" name="Textplatzhalter 5">
            <a:extLst>
              <a:ext uri="{FF2B5EF4-FFF2-40B4-BE49-F238E27FC236}">
                <a16:creationId xmlns:a16="http://schemas.microsoft.com/office/drawing/2014/main" id="{047C429E-0385-454D-8F34-5398DEE20C56}"/>
              </a:ext>
            </a:extLst>
          </p:cNvPr>
          <p:cNvSpPr txBox="1">
            <a:spLocks/>
          </p:cNvSpPr>
          <p:nvPr/>
        </p:nvSpPr>
        <p:spPr>
          <a:xfrm>
            <a:off x="375116" y="5776891"/>
            <a:ext cx="6246306" cy="5817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22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ts val="2600"/>
              </a:lnSpc>
              <a:spcAft>
                <a:spcPts val="0"/>
              </a:spcAft>
            </a:pPr>
            <a:r>
              <a:rPr lang="de-DE" sz="1600" b="0" dirty="0">
                <a:solidFill>
                  <a:srgbClr val="FFFFFF"/>
                </a:solidFill>
              </a:rPr>
              <a:t>Aus der Reihe</a:t>
            </a:r>
            <a:br>
              <a:rPr lang="de-DE" sz="1600" b="0" dirty="0">
                <a:solidFill>
                  <a:srgbClr val="FFFFFF"/>
                </a:solidFill>
              </a:rPr>
            </a:br>
            <a:r>
              <a:rPr lang="de-DE" sz="1600" dirty="0">
                <a:solidFill>
                  <a:srgbClr val="FFFFFF"/>
                </a:solidFill>
              </a:rPr>
              <a:t>Diagnose und Förderung von </a:t>
            </a:r>
            <a:r>
              <a:rPr lang="de-DE" sz="1600" dirty="0" err="1">
                <a:solidFill>
                  <a:srgbClr val="FFFFFF"/>
                </a:solidFill>
              </a:rPr>
              <a:t>Verstehensgrundlagen</a:t>
            </a:r>
            <a:endParaRPr lang="de-DE" sz="1600" dirty="0">
              <a:solidFill>
                <a:srgbClr val="FFFFFF"/>
              </a:solidFill>
            </a:endParaRPr>
          </a:p>
        </p:txBody>
      </p:sp>
      <p:pic>
        <p:nvPicPr>
          <p:cNvPr id="11" name="Grafik 10">
            <a:extLst>
              <a:ext uri="{FF2B5EF4-FFF2-40B4-BE49-F238E27FC236}">
                <a16:creationId xmlns:a16="http://schemas.microsoft.com/office/drawing/2014/main" id="{4EE81C35-8793-4E07-83D7-093388E5916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0110"/>
          <a:stretch/>
        </p:blipFill>
        <p:spPr>
          <a:xfrm>
            <a:off x="7735870" y="6075396"/>
            <a:ext cx="1234760" cy="479642"/>
          </a:xfrm>
          <a:prstGeom prst="rect">
            <a:avLst/>
          </a:prstGeom>
        </p:spPr>
      </p:pic>
      <p:pic>
        <p:nvPicPr>
          <p:cNvPr id="12" name="Grafik 11">
            <a:extLst>
              <a:ext uri="{FF2B5EF4-FFF2-40B4-BE49-F238E27FC236}">
                <a16:creationId xmlns:a16="http://schemas.microsoft.com/office/drawing/2014/main" id="{50387A0F-5274-40F8-A51C-9C03B75787D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81821" y="1945302"/>
            <a:ext cx="2845546" cy="90540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1" name="Titel 3"/>
          <p:cNvSpPr txBox="1">
            <a:spLocks noGrp="1"/>
          </p:cNvSpPr>
          <p:nvPr>
            <p:ph type="title"/>
          </p:nvPr>
        </p:nvSpPr>
        <p:spPr>
          <a:xfrm>
            <a:off x="252000" y="324000"/>
            <a:ext cx="8640000" cy="396000"/>
          </a:xfrm>
          <a:prstGeom prst="rect">
            <a:avLst/>
          </a:prstGeom>
        </p:spPr>
        <p:txBody>
          <a:bodyPr/>
          <a:lstStyle/>
          <a:p>
            <a:r>
              <a:t>Vorschlag für Zeitstruktur</a:t>
            </a:r>
          </a:p>
        </p:txBody>
      </p:sp>
      <p:sp>
        <p:nvSpPr>
          <p:cNvPr id="392" name="Rechteck 8"/>
          <p:cNvSpPr/>
          <p:nvPr/>
        </p:nvSpPr>
        <p:spPr>
          <a:xfrm>
            <a:off x="-267034" y="1277319"/>
            <a:ext cx="9930066" cy="1290104"/>
          </a:xfrm>
          <a:prstGeom prst="rect">
            <a:avLst/>
          </a:prstGeom>
          <a:solidFill>
            <a:schemeClr val="tx2">
              <a:alpha val="30000"/>
            </a:schemeClr>
          </a:solidFill>
          <a:ln w="12700">
            <a:miter lim="400000"/>
          </a:ln>
        </p:spPr>
        <p:txBody>
          <a:bodyPr lIns="45719" rIns="45719"/>
          <a:lstStyle/>
          <a:p>
            <a:pPr>
              <a:defRPr sz="2000"/>
            </a:pPr>
            <a:endParaRPr/>
          </a:p>
        </p:txBody>
      </p:sp>
      <p:graphicFrame>
        <p:nvGraphicFramePr>
          <p:cNvPr id="7" name="Tabelle 6">
            <a:extLst>
              <a:ext uri="{FF2B5EF4-FFF2-40B4-BE49-F238E27FC236}">
                <a16:creationId xmlns:a16="http://schemas.microsoft.com/office/drawing/2014/main" id="{56C0654C-5289-43B5-875E-29704AADFA83}"/>
              </a:ext>
            </a:extLst>
          </p:cNvPr>
          <p:cNvGraphicFramePr>
            <a:graphicFrameLocks noGrp="1"/>
          </p:cNvGraphicFramePr>
          <p:nvPr>
            <p:extLst>
              <p:ext uri="{D42A27DB-BD31-4B8C-83A1-F6EECF244321}">
                <p14:modId xmlns:p14="http://schemas.microsoft.com/office/powerpoint/2010/main" val="3527211247"/>
              </p:ext>
            </p:extLst>
          </p:nvPr>
        </p:nvGraphicFramePr>
        <p:xfrm>
          <a:off x="252000" y="851666"/>
          <a:ext cx="8640000" cy="1715757"/>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gn="just">
                        <a:lnSpc>
                          <a:spcPct val="100000"/>
                        </a:lnSpc>
                        <a:spcAft>
                          <a:spcPts val="0"/>
                        </a:spcAft>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2. Phase:</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Charakteristika des halbschriftlichen und des schriftlichen Rechnens (ca. 20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94027">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2 min </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Input: Vorstellung der Gliederung der Veranstaltung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0">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4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Aktivität B: Verschiedene Rechenwege zu einer Subtraktions- und einer Multiplikations-</a:t>
                      </a:r>
                      <a:b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br>
                      <a:r>
                        <a:rPr lang="de-DE" sz="1200" dirty="0" err="1">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aufgabe</a:t>
                      </a: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 notieren</a:t>
                      </a: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(Partnerarbeit)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 AM1_Denkwege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0">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4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Plenum: Sortieren der Rechenwege und Erarbeitung der Charakteristika der jeweiligen Methode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0">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10 min </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Input: Systematisierung der Hauptstrategien des halbschriftlichen Rechnens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44172204"/>
                  </a:ext>
                </a:extLst>
              </a:tr>
            </a:tbl>
          </a:graphicData>
        </a:graphic>
      </p:graphicFrame>
    </p:spTree>
    <p:extLst>
      <p:ext uri="{BB962C8B-B14F-4D97-AF65-F5344CB8AC3E}">
        <p14:creationId xmlns:p14="http://schemas.microsoft.com/office/powerpoint/2010/main" val="133638713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5" name="Ziele:…"/>
          <p:cNvSpPr txBox="1">
            <a:spLocks noGrp="1"/>
          </p:cNvSpPr>
          <p:nvPr>
            <p:ph idx="1"/>
          </p:nvPr>
        </p:nvSpPr>
        <p:spPr>
          <a:prstGeom prst="rect">
            <a:avLst/>
          </a:prstGeom>
        </p:spPr>
        <p:txBody>
          <a:bodyPr/>
          <a:lstStyle/>
          <a:p>
            <a:pPr marL="0" indent="0">
              <a:buClrTx/>
              <a:buSzTx/>
              <a:buFontTx/>
              <a:buNone/>
              <a:defRPr b="1"/>
            </a:pPr>
            <a:r>
              <a:rPr lang="de-DE" dirty="0"/>
              <a:t>Ziele</a:t>
            </a:r>
          </a:p>
          <a:p>
            <a:pPr marL="0" indent="0">
              <a:buClrTx/>
              <a:buSzTx/>
              <a:buFontTx/>
              <a:buNone/>
            </a:pPr>
            <a:r>
              <a:rPr lang="de-DE" dirty="0"/>
              <a:t>TN kennen die wichtigsten Charakteristika des halbschriftlichen und des schriftlichen Rechnens sowie die Hauptstrategien des halbschriftlichen Rechnens aller vier Rechenoperationen </a:t>
            </a:r>
          </a:p>
          <a:p>
            <a:r>
              <a:rPr lang="de-DE" dirty="0"/>
              <a:t>Folien 14 und 15: Rechenwege auf Kärtchen schreiben lassen und sortieren (lassen). Kriterien können sein: (1) halbschriftlich vs. schriftlich, (2) verschiedene Rechenstrategien (vgl. Folie 7) bei der Subtraktion bzw. der Multiplikation oder auch (3) Identifizierung von Charakteristika einzelner Strategien über die Rechenoperationen hinweg (z. B. Was kennzeichnet ‚stellenweise‘ bei Subtraktion und Multiplikation gleichermaßen?).</a:t>
            </a:r>
          </a:p>
          <a:p>
            <a:r>
              <a:rPr lang="de-DE" dirty="0"/>
              <a:t>Folien 16 und 17: Einzelne Strategien mögen den TN bekannt sein, aber der Blick über die jeweilige Operation hinaus möglicherweise nicht. Hier werden nur drei Strategie(gruppe)n in den Blick genommen, eine feinere Aufschlüsselung z. B. von Hilfsaufgabe/Vereinfachen ist auch möglich.</a:t>
            </a:r>
          </a:p>
          <a:p>
            <a:r>
              <a:rPr lang="de-DE" dirty="0"/>
              <a:t>Folie 18 bis 20: Es ist wichtig, die Bedeutsamkeit des halbschriftlichen Rechnens im Sinne langfristiger Lernprozesse herauszuarbeiten. Halbschriftliches Rechnen ist mehr als eine pflichtmäßig zu durchlaufende Übergangsstation zu den schriftlichen Algorithmen.</a:t>
            </a:r>
          </a:p>
        </p:txBody>
      </p:sp>
      <p:sp>
        <p:nvSpPr>
          <p:cNvPr id="396" name="Hintergrundinformationen"/>
          <p:cNvSpPr txBox="1">
            <a:spLocks noGrp="1"/>
          </p:cNvSpPr>
          <p:nvPr>
            <p:ph type="title"/>
          </p:nvPr>
        </p:nvSpPr>
        <p:spPr>
          <a:xfrm>
            <a:off x="252000" y="324000"/>
            <a:ext cx="8640000" cy="396000"/>
          </a:xfrm>
          <a:prstGeom prst="rect">
            <a:avLst/>
          </a:prstGeom>
        </p:spPr>
        <p:txBody>
          <a:bodyPr/>
          <a:lstStyle/>
          <a:p>
            <a:r>
              <a:t>Hintergrundinformationen</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DB0433CC-4AA5-4E2D-BFEC-CE5F1BBAEC68}"/>
              </a:ext>
            </a:extLst>
          </p:cNvPr>
          <p:cNvSpPr/>
          <p:nvPr/>
        </p:nvSpPr>
        <p:spPr bwMode="auto">
          <a:xfrm>
            <a:off x="-121382" y="5212080"/>
            <a:ext cx="9379681" cy="1755162"/>
          </a:xfrm>
          <a:prstGeom prst="rect">
            <a:avLst/>
          </a:prstGeom>
          <a:solidFill>
            <a:schemeClr val="bg1">
              <a:lumMod val="95000"/>
              <a:alpha val="50000"/>
            </a:schemeClr>
          </a:solidFill>
          <a:ln w="190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
        <p:nvSpPr>
          <p:cNvPr id="6" name="Titel 1">
            <a:extLst>
              <a:ext uri="{FF2B5EF4-FFF2-40B4-BE49-F238E27FC236}">
                <a16:creationId xmlns:a16="http://schemas.microsoft.com/office/drawing/2014/main" id="{87ACCC43-F0CB-44E3-814A-1E8309EB2D3D}"/>
              </a:ext>
            </a:extLst>
          </p:cNvPr>
          <p:cNvSpPr txBox="1">
            <a:spLocks/>
          </p:cNvSpPr>
          <p:nvPr/>
        </p:nvSpPr>
        <p:spPr>
          <a:xfrm>
            <a:off x="252000" y="324000"/>
            <a:ext cx="8512529" cy="490861"/>
          </a:xfrm>
          <a:prstGeom prst="rect">
            <a:avLst/>
          </a:prstGeom>
        </p:spPr>
        <p:txBody>
          <a:bodyPr vert="horz" lIns="0" tIns="0" rIns="0" bIns="0" rtlCol="0" anchor="t" anchorCtr="0">
            <a:normAutofit/>
          </a:bodyPr>
          <a:lstStyle>
            <a:lvl1pPr algn="l" rtl="0" eaLnBrk="1" fontAlgn="base" hangingPunct="1">
              <a:spcBef>
                <a:spcPct val="0"/>
              </a:spcBef>
              <a:spcAft>
                <a:spcPct val="0"/>
              </a:spcAft>
              <a:defRPr sz="24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2200" dirty="0"/>
              <a:t>Lehrkräftejobs und Prinzipien für nachhaltiges Lernen</a:t>
            </a:r>
            <a:endParaRPr lang="de-DE" sz="2200" kern="0" dirty="0"/>
          </a:p>
        </p:txBody>
      </p:sp>
      <p:sp>
        <p:nvSpPr>
          <p:cNvPr id="7" name="Textfeld 6">
            <a:extLst>
              <a:ext uri="{FF2B5EF4-FFF2-40B4-BE49-F238E27FC236}">
                <a16:creationId xmlns:a16="http://schemas.microsoft.com/office/drawing/2014/main" id="{6E5B861A-F197-4159-95DC-B830E87FBF0B}"/>
              </a:ext>
            </a:extLst>
          </p:cNvPr>
          <p:cNvSpPr txBox="1"/>
          <p:nvPr/>
        </p:nvSpPr>
        <p:spPr>
          <a:xfrm>
            <a:off x="288488" y="5448329"/>
            <a:ext cx="2476900" cy="605294"/>
          </a:xfrm>
          <a:prstGeom prst="rect">
            <a:avLst/>
          </a:prstGeom>
          <a:noFill/>
        </p:spPr>
        <p:txBody>
          <a:bodyPr wrap="square" lIns="0" tIns="0" rIns="0" bIns="0" rtlCol="0">
            <a:spAutoFit/>
          </a:bodyPr>
          <a:lstStyle/>
          <a:p>
            <a:pPr marL="11113" indent="-11113">
              <a:spcBef>
                <a:spcPts val="400"/>
              </a:spcBef>
            </a:pPr>
            <a:r>
              <a:rPr lang="de-DE" sz="1800" b="1" dirty="0">
                <a:latin typeface="Calibri"/>
                <a:cs typeface="Calibri"/>
              </a:rPr>
              <a:t>Prinzipien für</a:t>
            </a:r>
          </a:p>
          <a:p>
            <a:pPr marL="11113" indent="-11113">
              <a:spcBef>
                <a:spcPts val="400"/>
              </a:spcBef>
            </a:pPr>
            <a:r>
              <a:rPr lang="de-DE" sz="1800" b="1" dirty="0">
                <a:latin typeface="Calibri"/>
                <a:cs typeface="Calibri"/>
              </a:rPr>
              <a:t>nachhaltiges Lernen</a:t>
            </a:r>
          </a:p>
        </p:txBody>
      </p:sp>
      <p:sp>
        <p:nvSpPr>
          <p:cNvPr id="8" name="Textfeld 7">
            <a:extLst>
              <a:ext uri="{FF2B5EF4-FFF2-40B4-BE49-F238E27FC236}">
                <a16:creationId xmlns:a16="http://schemas.microsoft.com/office/drawing/2014/main" id="{F63C043B-409C-4703-ACF1-CA2A08F36ABA}"/>
              </a:ext>
            </a:extLst>
          </p:cNvPr>
          <p:cNvSpPr txBox="1"/>
          <p:nvPr/>
        </p:nvSpPr>
        <p:spPr>
          <a:xfrm>
            <a:off x="2925279" y="1340435"/>
            <a:ext cx="3312502" cy="830997"/>
          </a:xfrm>
          <a:prstGeom prst="rect">
            <a:avLst/>
          </a:prstGeom>
          <a:noFill/>
        </p:spPr>
        <p:txBody>
          <a:bodyPr wrap="square" rtlCol="0">
            <a:spAutoFit/>
          </a:bodyPr>
          <a:lstStyle/>
          <a:p>
            <a:pPr>
              <a:spcBef>
                <a:spcPts val="1600"/>
              </a:spcBef>
              <a:buClr>
                <a:schemeClr val="tx2"/>
              </a:buClr>
            </a:pPr>
            <a:r>
              <a:rPr lang="de-DE" sz="1600" dirty="0">
                <a:latin typeface="Calibri"/>
                <a:cs typeface="Calibri"/>
              </a:rPr>
              <a:t>Was bedeutet es, das halbschriftliche und schriftliche Rechnen zu verstehen und zu beherrschen?</a:t>
            </a:r>
          </a:p>
        </p:txBody>
      </p:sp>
      <p:sp>
        <p:nvSpPr>
          <p:cNvPr id="9" name="Textfeld 8">
            <a:extLst>
              <a:ext uri="{FF2B5EF4-FFF2-40B4-BE49-F238E27FC236}">
                <a16:creationId xmlns:a16="http://schemas.microsoft.com/office/drawing/2014/main" id="{47EEA60B-C027-47B8-875F-8E45E7E9AB79}"/>
              </a:ext>
            </a:extLst>
          </p:cNvPr>
          <p:cNvSpPr txBox="1"/>
          <p:nvPr/>
        </p:nvSpPr>
        <p:spPr>
          <a:xfrm>
            <a:off x="2925279" y="2502648"/>
            <a:ext cx="3620448" cy="1077218"/>
          </a:xfrm>
          <a:prstGeom prst="rect">
            <a:avLst/>
          </a:prstGeom>
          <a:noFill/>
        </p:spPr>
        <p:txBody>
          <a:bodyPr wrap="square" rtlCol="0">
            <a:spAutoFit/>
          </a:bodyPr>
          <a:lstStyle/>
          <a:p>
            <a:pPr>
              <a:spcBef>
                <a:spcPts val="1600"/>
              </a:spcBef>
              <a:buClr>
                <a:schemeClr val="tx2"/>
              </a:buClr>
            </a:pPr>
            <a:r>
              <a:rPr lang="de-DE" sz="1600" dirty="0">
                <a:latin typeface="Calibri"/>
                <a:cs typeface="Calibri"/>
              </a:rPr>
              <a:t>Wie lässt sich feststellen, ob Lernende das halbschriftliche und schriftliche Rechnen verstanden haben?</a:t>
            </a:r>
            <a:br>
              <a:rPr lang="de-DE" sz="1600" dirty="0">
                <a:latin typeface="Calibri"/>
                <a:cs typeface="Calibri"/>
              </a:rPr>
            </a:br>
            <a:r>
              <a:rPr lang="de-DE" sz="1600" dirty="0">
                <a:latin typeface="Calibri"/>
                <a:cs typeface="Calibri"/>
              </a:rPr>
              <a:t>Was sind typische Schwierigkeiten?</a:t>
            </a:r>
          </a:p>
        </p:txBody>
      </p:sp>
      <p:sp>
        <p:nvSpPr>
          <p:cNvPr id="10" name="Textfeld 9">
            <a:extLst>
              <a:ext uri="{FF2B5EF4-FFF2-40B4-BE49-F238E27FC236}">
                <a16:creationId xmlns:a16="http://schemas.microsoft.com/office/drawing/2014/main" id="{96AA911D-8919-4916-9CB8-E9769CDF0883}"/>
              </a:ext>
            </a:extLst>
          </p:cNvPr>
          <p:cNvSpPr txBox="1"/>
          <p:nvPr/>
        </p:nvSpPr>
        <p:spPr>
          <a:xfrm>
            <a:off x="2925279" y="4057928"/>
            <a:ext cx="3620448" cy="584775"/>
          </a:xfrm>
          <a:prstGeom prst="rect">
            <a:avLst/>
          </a:prstGeom>
          <a:noFill/>
        </p:spPr>
        <p:txBody>
          <a:bodyPr wrap="square" rtlCol="0">
            <a:spAutoFit/>
          </a:bodyPr>
          <a:lstStyle/>
          <a:p>
            <a:pPr>
              <a:spcBef>
                <a:spcPts val="1600"/>
              </a:spcBef>
              <a:buClr>
                <a:schemeClr val="tx2"/>
              </a:buClr>
            </a:pPr>
            <a:r>
              <a:rPr lang="de-DE" sz="1600" dirty="0">
                <a:latin typeface="Calibri"/>
                <a:cs typeface="Calibri"/>
              </a:rPr>
              <a:t>Wie lässt sich ein grundlegendes Verständnis erzeugen?</a:t>
            </a:r>
          </a:p>
        </p:txBody>
      </p:sp>
      <p:sp>
        <p:nvSpPr>
          <p:cNvPr id="11" name="Textfeld 10">
            <a:extLst>
              <a:ext uri="{FF2B5EF4-FFF2-40B4-BE49-F238E27FC236}">
                <a16:creationId xmlns:a16="http://schemas.microsoft.com/office/drawing/2014/main" id="{666D0771-B227-4D4D-B88B-F38607C5371F}"/>
              </a:ext>
            </a:extLst>
          </p:cNvPr>
          <p:cNvSpPr txBox="1"/>
          <p:nvPr/>
        </p:nvSpPr>
        <p:spPr>
          <a:xfrm>
            <a:off x="252000" y="895403"/>
            <a:ext cx="2513388" cy="276999"/>
          </a:xfrm>
          <a:prstGeom prst="rect">
            <a:avLst/>
          </a:prstGeom>
          <a:noFill/>
        </p:spPr>
        <p:txBody>
          <a:bodyPr wrap="square" lIns="0" tIns="0" rIns="0" bIns="0" rtlCol="0">
            <a:spAutoFit/>
          </a:bodyPr>
          <a:lstStyle/>
          <a:p>
            <a:pPr marL="11113" indent="-11113" algn="l">
              <a:spcBef>
                <a:spcPts val="400"/>
              </a:spcBef>
            </a:pPr>
            <a:r>
              <a:rPr lang="de-DE" sz="1800" b="1" dirty="0">
                <a:latin typeface="Calibri"/>
                <a:cs typeface="Calibri"/>
              </a:rPr>
              <a:t>Jobs der Lehrkräfte</a:t>
            </a:r>
          </a:p>
        </p:txBody>
      </p:sp>
      <p:sp>
        <p:nvSpPr>
          <p:cNvPr id="12" name="Textfeld 11">
            <a:extLst>
              <a:ext uri="{FF2B5EF4-FFF2-40B4-BE49-F238E27FC236}">
                <a16:creationId xmlns:a16="http://schemas.microsoft.com/office/drawing/2014/main" id="{838CA867-F1DB-4C16-B63C-E7E8734B049B}"/>
              </a:ext>
            </a:extLst>
          </p:cNvPr>
          <p:cNvSpPr txBox="1"/>
          <p:nvPr/>
        </p:nvSpPr>
        <p:spPr>
          <a:xfrm>
            <a:off x="6602763" y="2465122"/>
            <a:ext cx="2296683" cy="1361832"/>
          </a:xfrm>
          <a:prstGeom prst="rect">
            <a:avLst/>
          </a:prstGeom>
          <a:solidFill>
            <a:schemeClr val="bg1">
              <a:lumMod val="95000"/>
            </a:schemeClr>
          </a:solidFill>
          <a:ln>
            <a:noFill/>
          </a:ln>
          <a:effectLst/>
        </p:spPr>
        <p:style>
          <a:lnRef idx="1">
            <a:schemeClr val="accent1"/>
          </a:lnRef>
          <a:fillRef idx="2">
            <a:schemeClr val="accent1"/>
          </a:fillRef>
          <a:effectRef idx="1">
            <a:schemeClr val="accent1"/>
          </a:effectRef>
          <a:fontRef idx="minor">
            <a:schemeClr val="dk1"/>
          </a:fontRef>
        </p:style>
        <p:txBody>
          <a:bodyPr wrap="square" rtlCol="0" anchor="ctr" anchorCtr="0">
            <a:noAutofit/>
          </a:bodyPr>
          <a:lstStyle/>
          <a:p>
            <a:pPr marL="11113" indent="-11113" algn="ctr">
              <a:spcBef>
                <a:spcPts val="400"/>
              </a:spcBef>
            </a:pPr>
            <a:r>
              <a:rPr lang="de-DE" sz="1800" b="1" dirty="0">
                <a:latin typeface="Calibri"/>
                <a:cs typeface="Calibri"/>
                <a:sym typeface="Wingdings" pitchFamily="2" charset="2"/>
              </a:rPr>
              <a:t>Was bedeutet das</a:t>
            </a:r>
            <a:br>
              <a:rPr lang="de-DE" sz="1800" b="1" dirty="0">
                <a:latin typeface="Calibri"/>
                <a:cs typeface="Calibri"/>
                <a:sym typeface="Wingdings" pitchFamily="2" charset="2"/>
              </a:rPr>
            </a:br>
            <a:r>
              <a:rPr lang="de-DE" sz="1800" b="1" dirty="0">
                <a:latin typeface="Calibri"/>
                <a:cs typeface="Calibri"/>
                <a:sym typeface="Wingdings" pitchFamily="2" charset="2"/>
              </a:rPr>
              <a:t>für die Erarbeitung des Themas?</a:t>
            </a:r>
            <a:endParaRPr lang="de-DE" sz="1800" b="1" dirty="0">
              <a:latin typeface="Calibri"/>
              <a:cs typeface="Calibri"/>
            </a:endParaRPr>
          </a:p>
        </p:txBody>
      </p:sp>
      <p:grpSp>
        <p:nvGrpSpPr>
          <p:cNvPr id="13" name="Gruppieren 12">
            <a:extLst>
              <a:ext uri="{FF2B5EF4-FFF2-40B4-BE49-F238E27FC236}">
                <a16:creationId xmlns:a16="http://schemas.microsoft.com/office/drawing/2014/main" id="{8C25ADD5-39AD-4C30-8DE4-C7E8A04FF4E3}"/>
              </a:ext>
            </a:extLst>
          </p:cNvPr>
          <p:cNvGrpSpPr/>
          <p:nvPr/>
        </p:nvGrpSpPr>
        <p:grpSpPr>
          <a:xfrm>
            <a:off x="6294849" y="5362222"/>
            <a:ext cx="2353851" cy="594000"/>
            <a:chOff x="6294849" y="5413022"/>
            <a:chExt cx="2353851" cy="594000"/>
          </a:xfrm>
        </p:grpSpPr>
        <p:sp>
          <p:nvSpPr>
            <p:cNvPr id="14" name="Abgerundetes Rechteck 59">
              <a:extLst>
                <a:ext uri="{FF2B5EF4-FFF2-40B4-BE49-F238E27FC236}">
                  <a16:creationId xmlns:a16="http://schemas.microsoft.com/office/drawing/2014/main" id="{6DB69583-DC6E-4691-9FC9-0970CBCB059F}"/>
                </a:ext>
              </a:extLst>
            </p:cNvPr>
            <p:cNvSpPr/>
            <p:nvPr/>
          </p:nvSpPr>
          <p:spPr bwMode="auto">
            <a:xfrm>
              <a:off x="6597270" y="5443482"/>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lvl="0" indent="-11113">
                <a:lnSpc>
                  <a:spcPts val="1700"/>
                </a:lnSpc>
                <a:spcBef>
                  <a:spcPts val="400"/>
                </a:spcBef>
              </a:pPr>
              <a:r>
                <a:rPr lang="de-DE" sz="1400" dirty="0">
                  <a:solidFill>
                    <a:srgbClr val="327A86"/>
                  </a:solidFill>
                  <a:latin typeface="Calibri"/>
                  <a:cs typeface="Calibri"/>
                </a:rPr>
                <a:t>Verstehens-</a:t>
              </a:r>
              <a:br>
                <a:rPr lang="de-DE" sz="1400" dirty="0">
                  <a:solidFill>
                    <a:srgbClr val="327A86"/>
                  </a:solidFill>
                  <a:latin typeface="Calibri"/>
                  <a:cs typeface="Calibri"/>
                </a:rPr>
              </a:br>
              <a:r>
                <a:rPr lang="de-DE" sz="1400" dirty="0" err="1">
                  <a:solidFill>
                    <a:srgbClr val="327A86"/>
                  </a:solidFill>
                  <a:latin typeface="Calibri"/>
                  <a:cs typeface="Calibri"/>
                </a:rPr>
                <a:t>orientierung</a:t>
              </a:r>
              <a:endParaRPr lang="de-DE" sz="1400" dirty="0">
                <a:solidFill>
                  <a:srgbClr val="327A86"/>
                </a:solidFill>
                <a:latin typeface="Calibri"/>
                <a:cs typeface="Calibri"/>
              </a:endParaRPr>
            </a:p>
          </p:txBody>
        </p:sp>
        <p:pic>
          <p:nvPicPr>
            <p:cNvPr id="15" name="Grafik 14">
              <a:extLst>
                <a:ext uri="{FF2B5EF4-FFF2-40B4-BE49-F238E27FC236}">
                  <a16:creationId xmlns:a16="http://schemas.microsoft.com/office/drawing/2014/main" id="{CC7E59B5-E589-4DF4-93CC-B65B50D790D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94849" y="5413022"/>
              <a:ext cx="594000" cy="594000"/>
            </a:xfrm>
            <a:prstGeom prst="rect">
              <a:avLst/>
            </a:prstGeom>
            <a:effectLst/>
          </p:spPr>
        </p:pic>
      </p:grpSp>
      <p:grpSp>
        <p:nvGrpSpPr>
          <p:cNvPr id="16" name="Gruppieren 15">
            <a:extLst>
              <a:ext uri="{FF2B5EF4-FFF2-40B4-BE49-F238E27FC236}">
                <a16:creationId xmlns:a16="http://schemas.microsoft.com/office/drawing/2014/main" id="{888E751E-653A-4EDC-B53A-CC1C0D991ED1}"/>
              </a:ext>
            </a:extLst>
          </p:cNvPr>
          <p:cNvGrpSpPr/>
          <p:nvPr/>
        </p:nvGrpSpPr>
        <p:grpSpPr>
          <a:xfrm>
            <a:off x="6292320" y="6113138"/>
            <a:ext cx="2356380" cy="594000"/>
            <a:chOff x="6292320" y="6163938"/>
            <a:chExt cx="2356380" cy="594000"/>
          </a:xfrm>
        </p:grpSpPr>
        <p:sp>
          <p:nvSpPr>
            <p:cNvPr id="17" name="Abgerundetes Rechteck 56">
              <a:extLst>
                <a:ext uri="{FF2B5EF4-FFF2-40B4-BE49-F238E27FC236}">
                  <a16:creationId xmlns:a16="http://schemas.microsoft.com/office/drawing/2014/main" id="{155B663E-672B-403A-8D0D-7F67CF508933}"/>
                </a:ext>
              </a:extLst>
            </p:cNvPr>
            <p:cNvSpPr/>
            <p:nvPr/>
          </p:nvSpPr>
          <p:spPr bwMode="auto">
            <a:xfrm>
              <a:off x="6597270" y="6194398"/>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lvl="0" indent="-11113">
                <a:lnSpc>
                  <a:spcPts val="1700"/>
                </a:lnSpc>
                <a:spcBef>
                  <a:spcPts val="400"/>
                </a:spcBef>
              </a:pPr>
              <a:r>
                <a:rPr lang="de-DE" sz="1400" dirty="0">
                  <a:solidFill>
                    <a:srgbClr val="327A86"/>
                  </a:solidFill>
                  <a:latin typeface="Calibri"/>
                  <a:cs typeface="Calibri"/>
                </a:rPr>
                <a:t>Kommunikations-</a:t>
              </a:r>
              <a:br>
                <a:rPr lang="de-DE" sz="1400" dirty="0">
                  <a:solidFill>
                    <a:srgbClr val="327A86"/>
                  </a:solidFill>
                  <a:latin typeface="Calibri"/>
                  <a:cs typeface="Calibri"/>
                </a:rPr>
              </a:br>
              <a:r>
                <a:rPr lang="de-DE" sz="1400" dirty="0" err="1">
                  <a:solidFill>
                    <a:srgbClr val="327A86"/>
                  </a:solidFill>
                  <a:latin typeface="Calibri"/>
                  <a:cs typeface="Calibri"/>
                </a:rPr>
                <a:t>förderung</a:t>
              </a:r>
              <a:endParaRPr lang="de-DE" sz="1400" dirty="0">
                <a:solidFill>
                  <a:srgbClr val="327A86"/>
                </a:solidFill>
                <a:latin typeface="Calibri"/>
                <a:cs typeface="Calibri"/>
              </a:endParaRPr>
            </a:p>
          </p:txBody>
        </p:sp>
        <p:pic>
          <p:nvPicPr>
            <p:cNvPr id="18" name="Grafik 17">
              <a:extLst>
                <a:ext uri="{FF2B5EF4-FFF2-40B4-BE49-F238E27FC236}">
                  <a16:creationId xmlns:a16="http://schemas.microsoft.com/office/drawing/2014/main" id="{108C509E-2D64-4D7C-9DD8-D263349A4A3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292320" y="6163938"/>
              <a:ext cx="594000" cy="594000"/>
            </a:xfrm>
            <a:prstGeom prst="rect">
              <a:avLst/>
            </a:prstGeom>
            <a:effectLst/>
          </p:spPr>
        </p:pic>
      </p:grpSp>
      <p:grpSp>
        <p:nvGrpSpPr>
          <p:cNvPr id="19" name="Gruppieren 18">
            <a:extLst>
              <a:ext uri="{FF2B5EF4-FFF2-40B4-BE49-F238E27FC236}">
                <a16:creationId xmlns:a16="http://schemas.microsoft.com/office/drawing/2014/main" id="{0BEF9F36-84FD-4B51-AE1C-1A16EE973CE0}"/>
              </a:ext>
            </a:extLst>
          </p:cNvPr>
          <p:cNvGrpSpPr/>
          <p:nvPr/>
        </p:nvGrpSpPr>
        <p:grpSpPr>
          <a:xfrm>
            <a:off x="3255073" y="6113138"/>
            <a:ext cx="2353851" cy="594000"/>
            <a:chOff x="3255073" y="6163938"/>
            <a:chExt cx="2353851" cy="594000"/>
          </a:xfrm>
        </p:grpSpPr>
        <p:sp>
          <p:nvSpPr>
            <p:cNvPr id="20" name="Abgerundetes Rechteck 35">
              <a:extLst>
                <a:ext uri="{FF2B5EF4-FFF2-40B4-BE49-F238E27FC236}">
                  <a16:creationId xmlns:a16="http://schemas.microsoft.com/office/drawing/2014/main" id="{6C2CAF9D-71B6-41F1-B9E7-F8DF911F589C}"/>
                </a:ext>
              </a:extLst>
            </p:cNvPr>
            <p:cNvSpPr/>
            <p:nvPr/>
          </p:nvSpPr>
          <p:spPr bwMode="auto">
            <a:xfrm>
              <a:off x="3557494" y="6190495"/>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lvl="0" indent="-11113">
                <a:lnSpc>
                  <a:spcPts val="1700"/>
                </a:lnSpc>
                <a:spcBef>
                  <a:spcPts val="400"/>
                </a:spcBef>
              </a:pPr>
              <a:r>
                <a:rPr lang="de-DE" sz="1400">
                  <a:solidFill>
                    <a:srgbClr val="327A86"/>
                  </a:solidFill>
                  <a:latin typeface="Calibri"/>
                  <a:cs typeface="Calibri"/>
                </a:rPr>
                <a:t>Diagnosegeleitetheit</a:t>
              </a:r>
              <a:endParaRPr lang="de-DE" sz="1400" dirty="0">
                <a:solidFill>
                  <a:srgbClr val="327A86"/>
                </a:solidFill>
                <a:latin typeface="Calibri"/>
                <a:cs typeface="Calibri"/>
              </a:endParaRPr>
            </a:p>
          </p:txBody>
        </p:sp>
        <p:pic>
          <p:nvPicPr>
            <p:cNvPr id="21" name="Grafik 20">
              <a:extLst>
                <a:ext uri="{FF2B5EF4-FFF2-40B4-BE49-F238E27FC236}">
                  <a16:creationId xmlns:a16="http://schemas.microsoft.com/office/drawing/2014/main" id="{E6522CBD-9414-4E08-A231-084D309AB8B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55073" y="6163938"/>
              <a:ext cx="594000" cy="594000"/>
            </a:xfrm>
            <a:prstGeom prst="rect">
              <a:avLst/>
            </a:prstGeom>
            <a:effectLst/>
          </p:spPr>
        </p:pic>
      </p:grpSp>
      <p:grpSp>
        <p:nvGrpSpPr>
          <p:cNvPr id="22" name="Gruppieren 21">
            <a:extLst>
              <a:ext uri="{FF2B5EF4-FFF2-40B4-BE49-F238E27FC236}">
                <a16:creationId xmlns:a16="http://schemas.microsoft.com/office/drawing/2014/main" id="{87614BBD-5BB3-4F91-83D9-70B2BA28E989}"/>
              </a:ext>
            </a:extLst>
          </p:cNvPr>
          <p:cNvGrpSpPr/>
          <p:nvPr/>
        </p:nvGrpSpPr>
        <p:grpSpPr>
          <a:xfrm>
            <a:off x="3260824" y="5362222"/>
            <a:ext cx="2361917" cy="594000"/>
            <a:chOff x="3260824" y="5413022"/>
            <a:chExt cx="2361917" cy="594000"/>
          </a:xfrm>
        </p:grpSpPr>
        <p:sp>
          <p:nvSpPr>
            <p:cNvPr id="23" name="Abgerundetes Rechteck 5">
              <a:extLst>
                <a:ext uri="{FF2B5EF4-FFF2-40B4-BE49-F238E27FC236}">
                  <a16:creationId xmlns:a16="http://schemas.microsoft.com/office/drawing/2014/main" id="{3E44429E-0603-4C23-8AA8-A828BBBD11CF}"/>
                </a:ext>
              </a:extLst>
            </p:cNvPr>
            <p:cNvSpPr/>
            <p:nvPr/>
          </p:nvSpPr>
          <p:spPr bwMode="auto">
            <a:xfrm>
              <a:off x="3571311" y="5439579"/>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lvl="0" indent="-11113">
                <a:lnSpc>
                  <a:spcPts val="1700"/>
                </a:lnSpc>
                <a:spcBef>
                  <a:spcPts val="400"/>
                </a:spcBef>
              </a:pPr>
              <a:r>
                <a:rPr lang="de-DE" sz="1400" dirty="0">
                  <a:solidFill>
                    <a:srgbClr val="327A86"/>
                  </a:solidFill>
                  <a:latin typeface="Calibri"/>
                  <a:cs typeface="Calibri"/>
                </a:rPr>
                <a:t>Langfristigkeit</a:t>
              </a:r>
              <a:br>
                <a:rPr lang="de-DE" sz="1400" dirty="0">
                  <a:solidFill>
                    <a:srgbClr val="327A86"/>
                  </a:solidFill>
                  <a:latin typeface="Calibri"/>
                  <a:cs typeface="Calibri"/>
                </a:rPr>
              </a:br>
              <a:r>
                <a:rPr lang="de-DE" sz="1400" dirty="0">
                  <a:solidFill>
                    <a:srgbClr val="327A86"/>
                  </a:solidFill>
                  <a:latin typeface="Calibri"/>
                  <a:cs typeface="Calibri"/>
                </a:rPr>
                <a:t>statt Kurzfristigkeit</a:t>
              </a:r>
            </a:p>
          </p:txBody>
        </p:sp>
        <p:pic>
          <p:nvPicPr>
            <p:cNvPr id="24" name="Grafik 23">
              <a:extLst>
                <a:ext uri="{FF2B5EF4-FFF2-40B4-BE49-F238E27FC236}">
                  <a16:creationId xmlns:a16="http://schemas.microsoft.com/office/drawing/2014/main" id="{ADBA5998-648F-47F4-B0E6-6EDBE62699F5}"/>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260824" y="5413022"/>
              <a:ext cx="594000" cy="594000"/>
            </a:xfrm>
            <a:prstGeom prst="rect">
              <a:avLst/>
            </a:prstGeom>
          </p:spPr>
        </p:pic>
      </p:grpSp>
      <p:grpSp>
        <p:nvGrpSpPr>
          <p:cNvPr id="25" name="Gruppieren 24">
            <a:extLst>
              <a:ext uri="{FF2B5EF4-FFF2-40B4-BE49-F238E27FC236}">
                <a16:creationId xmlns:a16="http://schemas.microsoft.com/office/drawing/2014/main" id="{F34FCAA7-1990-4292-93E0-03966E42A622}"/>
              </a:ext>
            </a:extLst>
          </p:cNvPr>
          <p:cNvGrpSpPr/>
          <p:nvPr/>
        </p:nvGrpSpPr>
        <p:grpSpPr>
          <a:xfrm>
            <a:off x="244554" y="1431230"/>
            <a:ext cx="2507724" cy="612000"/>
            <a:chOff x="244554" y="1431230"/>
            <a:chExt cx="2507724" cy="612000"/>
          </a:xfrm>
        </p:grpSpPr>
        <p:sp>
          <p:nvSpPr>
            <p:cNvPr id="26" name="Abgerundetes Rechteck 4">
              <a:extLst>
                <a:ext uri="{FF2B5EF4-FFF2-40B4-BE49-F238E27FC236}">
                  <a16:creationId xmlns:a16="http://schemas.microsoft.com/office/drawing/2014/main" id="{9C5D28F4-FA8D-4A6B-BF76-FAD530CAE328}"/>
                </a:ext>
              </a:extLst>
            </p:cNvPr>
            <p:cNvSpPr/>
            <p:nvPr/>
          </p:nvSpPr>
          <p:spPr bwMode="auto">
            <a:xfrm>
              <a:off x="664278" y="1466807"/>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7200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identifizieren</a:t>
              </a:r>
              <a:endParaRPr lang="de-DE" sz="1400" dirty="0">
                <a:solidFill>
                  <a:prstClr val="black"/>
                </a:solidFill>
                <a:latin typeface="Calibri" panose="020F0502020204030204" pitchFamily="34" charset="0"/>
              </a:endParaRPr>
            </a:p>
          </p:txBody>
        </p:sp>
        <p:pic>
          <p:nvPicPr>
            <p:cNvPr id="27" name="Grafik 26">
              <a:extLst>
                <a:ext uri="{FF2B5EF4-FFF2-40B4-BE49-F238E27FC236}">
                  <a16:creationId xmlns:a16="http://schemas.microsoft.com/office/drawing/2014/main" id="{48164663-C62E-4C06-AB46-BA420F32E39E}"/>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44554" y="1431230"/>
              <a:ext cx="612000" cy="612000"/>
            </a:xfrm>
            <a:prstGeom prst="rect">
              <a:avLst/>
            </a:prstGeom>
            <a:ln>
              <a:noFill/>
            </a:ln>
            <a:effectLst/>
          </p:spPr>
        </p:pic>
      </p:grpSp>
      <p:grpSp>
        <p:nvGrpSpPr>
          <p:cNvPr id="28" name="Gruppieren 27">
            <a:extLst>
              <a:ext uri="{FF2B5EF4-FFF2-40B4-BE49-F238E27FC236}">
                <a16:creationId xmlns:a16="http://schemas.microsoft.com/office/drawing/2014/main" id="{1325328A-7A30-4C7A-990B-0DD5B3816394}"/>
              </a:ext>
            </a:extLst>
          </p:cNvPr>
          <p:cNvGrpSpPr/>
          <p:nvPr/>
        </p:nvGrpSpPr>
        <p:grpSpPr>
          <a:xfrm>
            <a:off x="244554" y="4049409"/>
            <a:ext cx="2507724" cy="612000"/>
            <a:chOff x="244554" y="4049409"/>
            <a:chExt cx="2507724" cy="612000"/>
          </a:xfrm>
        </p:grpSpPr>
        <p:sp>
          <p:nvSpPr>
            <p:cNvPr id="29" name="Abgerundetes Rechteck 33">
              <a:extLst>
                <a:ext uri="{FF2B5EF4-FFF2-40B4-BE49-F238E27FC236}">
                  <a16:creationId xmlns:a16="http://schemas.microsoft.com/office/drawing/2014/main" id="{98B3D9E1-58F8-4D65-9955-3E61A577F1E3}"/>
                </a:ext>
              </a:extLst>
            </p:cNvPr>
            <p:cNvSpPr/>
            <p:nvPr/>
          </p:nvSpPr>
          <p:spPr bwMode="auto">
            <a:xfrm>
              <a:off x="664278" y="4089394"/>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fördern</a:t>
              </a:r>
              <a:endParaRPr lang="de-DE" sz="1400" dirty="0">
                <a:solidFill>
                  <a:prstClr val="black"/>
                </a:solidFill>
                <a:latin typeface="Calibri" panose="020F0502020204030204" pitchFamily="34" charset="0"/>
              </a:endParaRPr>
            </a:p>
          </p:txBody>
        </p:sp>
        <p:pic>
          <p:nvPicPr>
            <p:cNvPr id="30" name="Grafik 29">
              <a:extLst>
                <a:ext uri="{FF2B5EF4-FFF2-40B4-BE49-F238E27FC236}">
                  <a16:creationId xmlns:a16="http://schemas.microsoft.com/office/drawing/2014/main" id="{D88BA367-0985-4882-AD85-C09DCB93B721}"/>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44554" y="4049409"/>
              <a:ext cx="612000" cy="612000"/>
            </a:xfrm>
            <a:prstGeom prst="rect">
              <a:avLst/>
            </a:prstGeom>
            <a:ln>
              <a:noFill/>
            </a:ln>
            <a:effectLst/>
          </p:spPr>
        </p:pic>
      </p:grpSp>
      <p:grpSp>
        <p:nvGrpSpPr>
          <p:cNvPr id="31" name="Gruppieren 30">
            <a:extLst>
              <a:ext uri="{FF2B5EF4-FFF2-40B4-BE49-F238E27FC236}">
                <a16:creationId xmlns:a16="http://schemas.microsoft.com/office/drawing/2014/main" id="{5E5FE651-D125-46CE-80ED-5D6F413763F9}"/>
              </a:ext>
            </a:extLst>
          </p:cNvPr>
          <p:cNvGrpSpPr/>
          <p:nvPr/>
        </p:nvGrpSpPr>
        <p:grpSpPr>
          <a:xfrm>
            <a:off x="244554" y="2738127"/>
            <a:ext cx="2507724" cy="612000"/>
            <a:chOff x="244554" y="2568279"/>
            <a:chExt cx="2507724" cy="612000"/>
          </a:xfrm>
        </p:grpSpPr>
        <p:sp>
          <p:nvSpPr>
            <p:cNvPr id="32" name="Abgerundetes Rechteck 32">
              <a:extLst>
                <a:ext uri="{FF2B5EF4-FFF2-40B4-BE49-F238E27FC236}">
                  <a16:creationId xmlns:a16="http://schemas.microsoft.com/office/drawing/2014/main" id="{5C669211-43B9-4E9E-BBCD-6C6C3795E47F}"/>
                </a:ext>
              </a:extLst>
            </p:cNvPr>
            <p:cNvSpPr/>
            <p:nvPr/>
          </p:nvSpPr>
          <p:spPr bwMode="auto">
            <a:xfrm>
              <a:off x="664278" y="2606863"/>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diagnostizieren</a:t>
              </a:r>
              <a:endParaRPr lang="de-DE" sz="1400" dirty="0">
                <a:solidFill>
                  <a:prstClr val="black"/>
                </a:solidFill>
                <a:latin typeface="Calibri" panose="020F0502020204030204" pitchFamily="34" charset="0"/>
              </a:endParaRPr>
            </a:p>
          </p:txBody>
        </p:sp>
        <p:pic>
          <p:nvPicPr>
            <p:cNvPr id="33" name="Grafik 32">
              <a:extLst>
                <a:ext uri="{FF2B5EF4-FFF2-40B4-BE49-F238E27FC236}">
                  <a16:creationId xmlns:a16="http://schemas.microsoft.com/office/drawing/2014/main" id="{BE3BE356-C13B-4262-B943-E164EC2A6735}"/>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44554" y="2568279"/>
              <a:ext cx="612000" cy="612000"/>
            </a:xfrm>
            <a:prstGeom prst="rect">
              <a:avLst/>
            </a:prstGeom>
            <a:ln>
              <a:noFill/>
            </a:ln>
            <a:effectLst/>
          </p:spPr>
        </p:pic>
      </p:grpSp>
    </p:spTree>
    <p:extLst>
      <p:ext uri="{BB962C8B-B14F-4D97-AF65-F5344CB8AC3E}">
        <p14:creationId xmlns:p14="http://schemas.microsoft.com/office/powerpoint/2010/main" val="22112488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D3A2AB13-C71A-42FC-A324-4BFA5C5FCFB5}"/>
              </a:ext>
            </a:extLst>
          </p:cNvPr>
          <p:cNvSpPr/>
          <p:nvPr/>
        </p:nvSpPr>
        <p:spPr bwMode="auto">
          <a:xfrm>
            <a:off x="-226088" y="1635760"/>
            <a:ext cx="9596175" cy="1241552"/>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sp>
        <p:nvSpPr>
          <p:cNvPr id="9" name="Rechteck 8">
            <a:extLst>
              <a:ext uri="{FF2B5EF4-FFF2-40B4-BE49-F238E27FC236}">
                <a16:creationId xmlns:a16="http://schemas.microsoft.com/office/drawing/2014/main" id="{132E2B56-B33E-4C9A-A213-0A681556077A}"/>
              </a:ext>
            </a:extLst>
          </p:cNvPr>
          <p:cNvSpPr/>
          <p:nvPr/>
        </p:nvSpPr>
        <p:spPr bwMode="auto">
          <a:xfrm rot="16200000">
            <a:off x="-1423628" y="2450087"/>
            <a:ext cx="3510827" cy="663549"/>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sp>
        <p:nvSpPr>
          <p:cNvPr id="5" name="Textplatzhalter 4">
            <a:extLst>
              <a:ext uri="{FF2B5EF4-FFF2-40B4-BE49-F238E27FC236}">
                <a16:creationId xmlns:a16="http://schemas.microsoft.com/office/drawing/2014/main" id="{6BA0C07C-FE48-417E-81D7-C2CA40BC6B8F}"/>
              </a:ext>
            </a:extLst>
          </p:cNvPr>
          <p:cNvSpPr>
            <a:spLocks noGrp="1"/>
          </p:cNvSpPr>
          <p:nvPr>
            <p:ph type="body" sz="quarter" idx="10"/>
          </p:nvPr>
        </p:nvSpPr>
        <p:spPr/>
        <p:txBody>
          <a:bodyPr/>
          <a:lstStyle/>
          <a:p>
            <a:pPr hangingPunct="1"/>
            <a:r>
              <a:rPr lang="de-DE" dirty="0">
                <a:solidFill>
                  <a:schemeClr val="bg1">
                    <a:lumMod val="65000"/>
                  </a:schemeClr>
                </a:solidFill>
                <a:latin typeface="Calibri" panose="020F0502020204030204" pitchFamily="34" charset="0"/>
                <a:cs typeface="Calibri" panose="020F0502020204030204" pitchFamily="34" charset="0"/>
              </a:rPr>
              <a:t>Reflexion der Praxiserprobung</a:t>
            </a:r>
          </a:p>
          <a:p>
            <a:pPr defTabSz="720000" hangingPunct="1">
              <a:lnSpc>
                <a:spcPct val="150000"/>
              </a:lnSpc>
            </a:pPr>
            <a:r>
              <a:rPr lang="de-DE" dirty="0">
                <a:latin typeface="Calibri" panose="020F0502020204030204" pitchFamily="34" charset="0"/>
                <a:cs typeface="Calibri" panose="020F0502020204030204" pitchFamily="34" charset="0"/>
              </a:rPr>
              <a:t>Charakteristika </a:t>
            </a:r>
            <a:r>
              <a:rPr lang="de-DE" dirty="0"/>
              <a:t>des halbschriftlichen und des schriftlichen Rechnens</a:t>
            </a:r>
            <a:br>
              <a:rPr lang="de-DE" dirty="0"/>
            </a:br>
            <a:r>
              <a:rPr lang="de-DE" dirty="0"/>
              <a:t>		Worauf kommt es an?</a:t>
            </a:r>
            <a:endParaRPr lang="de-DE" dirty="0">
              <a:latin typeface="Calibri" panose="020F0502020204030204" pitchFamily="34" charset="0"/>
              <a:cs typeface="Calibri" panose="020F0502020204030204" pitchFamily="34" charset="0"/>
            </a:endParaRP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H</a:t>
            </a:r>
            <a:r>
              <a:rPr lang="de-DE" dirty="0">
                <a:solidFill>
                  <a:schemeClr val="bg1">
                    <a:lumMod val="65000"/>
                  </a:schemeClr>
                </a:solidFill>
              </a:rPr>
              <a:t>albschriftliches Rechnen</a:t>
            </a: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S</a:t>
            </a:r>
            <a:r>
              <a:rPr lang="de-DE" dirty="0">
                <a:solidFill>
                  <a:schemeClr val="bg1">
                    <a:lumMod val="65000"/>
                  </a:schemeClr>
                </a:solidFill>
              </a:rPr>
              <a:t>chriftliches Rechnen</a:t>
            </a: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Rückblick und Ausblick</a:t>
            </a:r>
          </a:p>
          <a:p>
            <a:endParaRPr lang="de-DE" dirty="0"/>
          </a:p>
        </p:txBody>
      </p:sp>
      <p:pic>
        <p:nvPicPr>
          <p:cNvPr id="6" name="Grafik 5">
            <a:extLst>
              <a:ext uri="{FF2B5EF4-FFF2-40B4-BE49-F238E27FC236}">
                <a16:creationId xmlns:a16="http://schemas.microsoft.com/office/drawing/2014/main" id="{B46BC58A-47B0-4CC9-AB07-290796B59AD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90327" y="2283607"/>
            <a:ext cx="396000" cy="396000"/>
          </a:xfrm>
          <a:prstGeom prst="rect">
            <a:avLst/>
          </a:prstGeom>
          <a:ln>
            <a:noFill/>
          </a:ln>
          <a:effectLst/>
        </p:spPr>
      </p:pic>
    </p:spTree>
    <p:extLst>
      <p:ext uri="{BB962C8B-B14F-4D97-AF65-F5344CB8AC3E}">
        <p14:creationId xmlns:p14="http://schemas.microsoft.com/office/powerpoint/2010/main" val="3318430833"/>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3" name="IMG_20220107_0008.jpg" descr="IMG_20220107_0008.jpg"/>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bright="20000" contrast="-40000"/>
                    </a14:imgEffect>
                  </a14:imgLayer>
                </a14:imgProps>
              </a:ext>
            </a:extLst>
          </a:blip>
          <a:stretch>
            <a:fillRect/>
          </a:stretch>
        </p:blipFill>
        <p:spPr>
          <a:xfrm>
            <a:off x="2204582" y="5248922"/>
            <a:ext cx="1054664" cy="1300271"/>
          </a:xfrm>
          <a:prstGeom prst="rect">
            <a:avLst/>
          </a:prstGeom>
          <a:ln w="12700">
            <a:miter lim="400000"/>
          </a:ln>
        </p:spPr>
      </p:pic>
      <p:pic>
        <p:nvPicPr>
          <p:cNvPr id="404" name="IMG_20220107_0007.jpg" descr="IMG_20220107_0007.jpg"/>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Effect>
                      <a14:brightnessContrast bright="20000" contrast="-40000"/>
                    </a14:imgEffect>
                  </a14:imgLayer>
                </a14:imgProps>
              </a:ext>
            </a:extLst>
          </a:blip>
          <a:stretch>
            <a:fillRect/>
          </a:stretch>
        </p:blipFill>
        <p:spPr>
          <a:xfrm>
            <a:off x="2173671" y="3824837"/>
            <a:ext cx="1103747" cy="1149107"/>
          </a:xfrm>
          <a:prstGeom prst="rect">
            <a:avLst/>
          </a:prstGeom>
          <a:ln w="12700">
            <a:miter lim="400000"/>
          </a:ln>
        </p:spPr>
      </p:pic>
      <p:pic>
        <p:nvPicPr>
          <p:cNvPr id="405" name="IMG_20220107_0006.jpg" descr="IMG_20220107_0006.jpg"/>
          <p:cNvPicPr>
            <a:picLocks noChangeAspect="1"/>
          </p:cNvPicPr>
          <p:nvPr/>
        </p:nvPicPr>
        <p:blipFill>
          <a:blip r:embed="rId7"/>
          <a:stretch>
            <a:fillRect/>
          </a:stretch>
        </p:blipFill>
        <p:spPr>
          <a:xfrm>
            <a:off x="4881832" y="5331645"/>
            <a:ext cx="2048884" cy="1217548"/>
          </a:xfrm>
          <a:prstGeom prst="rect">
            <a:avLst/>
          </a:prstGeom>
          <a:ln w="12700">
            <a:miter lim="400000"/>
          </a:ln>
        </p:spPr>
      </p:pic>
      <p:pic>
        <p:nvPicPr>
          <p:cNvPr id="406" name="IMG_20220107_0005.jpg" descr="IMG_20220107_0005.jpg"/>
          <p:cNvPicPr>
            <a:picLocks noChangeAspect="1"/>
          </p:cNvPicPr>
          <p:nvPr/>
        </p:nvPicPr>
        <p:blipFill>
          <a:blip r:embed="rId8">
            <a:extLst>
              <a:ext uri="{BEBA8EAE-BF5A-486C-A8C5-ECC9F3942E4B}">
                <a14:imgProps xmlns:a14="http://schemas.microsoft.com/office/drawing/2010/main">
                  <a14:imgLayer r:embed="rId9">
                    <a14:imgEffect>
                      <a14:sharpenSoften amount="-25000"/>
                    </a14:imgEffect>
                  </a14:imgLayer>
                </a14:imgProps>
              </a:ext>
            </a:extLst>
          </a:blip>
          <a:stretch>
            <a:fillRect/>
          </a:stretch>
        </p:blipFill>
        <p:spPr>
          <a:xfrm>
            <a:off x="4839302" y="3824837"/>
            <a:ext cx="2062692" cy="1289184"/>
          </a:xfrm>
          <a:prstGeom prst="rect">
            <a:avLst/>
          </a:prstGeom>
          <a:ln w="12700">
            <a:miter lim="400000"/>
          </a:ln>
        </p:spPr>
      </p:pic>
      <p:sp>
        <p:nvSpPr>
          <p:cNvPr id="3" name="Oval 2">
            <a:extLst>
              <a:ext uri="{FF2B5EF4-FFF2-40B4-BE49-F238E27FC236}">
                <a16:creationId xmlns:a16="http://schemas.microsoft.com/office/drawing/2014/main" id="{25228E9A-1233-B640-BFCE-78C098ED6389}"/>
              </a:ext>
            </a:extLst>
          </p:cNvPr>
          <p:cNvSpPr>
            <a:spLocks noChangeAspect="1"/>
          </p:cNvSpPr>
          <p:nvPr/>
        </p:nvSpPr>
        <p:spPr>
          <a:xfrm>
            <a:off x="1797020" y="3806228"/>
            <a:ext cx="324000" cy="324000"/>
          </a:xfrm>
          <a:prstGeom prst="ellipse">
            <a:avLst/>
          </a:prstGeom>
          <a:solidFill>
            <a:schemeClr val="bg1">
              <a:lumMod val="9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600" b="1" i="0" u="none" strike="noStrike" cap="none" spc="0" normalizeH="0" baseline="0" dirty="0">
                <a:ln>
                  <a:noFill/>
                </a:ln>
                <a:solidFill>
                  <a:schemeClr val="tx1"/>
                </a:solidFill>
                <a:effectLst/>
                <a:uFillTx/>
                <a:latin typeface="+mn-lt"/>
                <a:ea typeface="+mn-ea"/>
                <a:cs typeface="+mn-cs"/>
                <a:sym typeface="Calibri"/>
              </a:rPr>
              <a:t>1</a:t>
            </a:r>
          </a:p>
        </p:txBody>
      </p:sp>
      <p:sp>
        <p:nvSpPr>
          <p:cNvPr id="15" name="Inhaltsplatzhalter 3">
            <a:extLst>
              <a:ext uri="{FF2B5EF4-FFF2-40B4-BE49-F238E27FC236}">
                <a16:creationId xmlns:a16="http://schemas.microsoft.com/office/drawing/2014/main" id="{3755A9AB-B51C-4710-A5A0-C42D1CE6AACA}"/>
              </a:ext>
            </a:extLst>
          </p:cNvPr>
          <p:cNvSpPr txBox="1">
            <a:spLocks/>
          </p:cNvSpPr>
          <p:nvPr/>
        </p:nvSpPr>
        <p:spPr>
          <a:xfrm>
            <a:off x="216854" y="1060004"/>
            <a:ext cx="7707946" cy="2266561"/>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0"/>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1"/>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1"/>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1"/>
              </a:buBlip>
              <a:defRPr sz="1200">
                <a:solidFill>
                  <a:schemeClr val="tx1"/>
                </a:solidFill>
                <a:latin typeface="+mn-lt"/>
                <a:ea typeface="+mn-ea"/>
              </a:defRPr>
            </a:lvl9pPr>
          </a:lstStyle>
          <a:p>
            <a:pPr indent="0">
              <a:spcBef>
                <a:spcPts val="600"/>
              </a:spcBef>
              <a:buNone/>
              <a:defRPr sz="1800" b="1"/>
            </a:pPr>
            <a:r>
              <a:rPr lang="de-DE" dirty="0"/>
              <a:t>Aktivität B: Kurze Phase zu zweit zum Warm-up</a:t>
            </a:r>
          </a:p>
          <a:p>
            <a:pPr marL="300789" indent="-300789">
              <a:spcBef>
                <a:spcPts val="600"/>
              </a:spcBef>
              <a:buClr>
                <a:schemeClr val="tx1"/>
              </a:buClr>
              <a:buSzPct val="100000"/>
              <a:buAutoNum type="alphaLcParenR"/>
              <a:defRPr sz="1800"/>
            </a:pPr>
            <a:r>
              <a:rPr lang="de-DE" dirty="0"/>
              <a:t>Notieren Sie verschiedene Möglichkeiten, um das Ergebnis von 701 – 698 zu berechnen.</a:t>
            </a:r>
          </a:p>
          <a:p>
            <a:pPr marL="300789" indent="-300789">
              <a:spcBef>
                <a:spcPts val="600"/>
              </a:spcBef>
              <a:buClr>
                <a:schemeClr val="tx1"/>
              </a:buClr>
              <a:buSzPct val="100000"/>
              <a:buAutoNum type="alphaLcParenR"/>
              <a:defRPr sz="1800"/>
            </a:pPr>
            <a:r>
              <a:rPr lang="de-DE" dirty="0"/>
              <a:t>Notieren Sie verschiedene Möglichkeiten, um das Ergebnis von 32 · 15 zu berechnen.</a:t>
            </a:r>
          </a:p>
          <a:p>
            <a:pPr marL="300789" indent="-300789">
              <a:spcBef>
                <a:spcPts val="600"/>
              </a:spcBef>
              <a:buClr>
                <a:schemeClr val="tx1"/>
              </a:buClr>
              <a:buSzPct val="100000"/>
              <a:buAutoNum type="alphaLcParenR"/>
              <a:defRPr sz="1800"/>
            </a:pPr>
            <a:r>
              <a:rPr lang="de-DE" dirty="0"/>
              <a:t>Welche Gemeinsamkeiten und welche Unterschiede stellen Sie fest, sowohl innerhalb von a) bzw. innerhalb von b) als auch im Vergleich von a) und b)?</a:t>
            </a:r>
          </a:p>
        </p:txBody>
      </p:sp>
      <p:sp>
        <p:nvSpPr>
          <p:cNvPr id="18" name="Oval 2">
            <a:extLst>
              <a:ext uri="{FF2B5EF4-FFF2-40B4-BE49-F238E27FC236}">
                <a16:creationId xmlns:a16="http://schemas.microsoft.com/office/drawing/2014/main" id="{55EA9E71-1001-4067-BC79-206B3661FF20}"/>
              </a:ext>
            </a:extLst>
          </p:cNvPr>
          <p:cNvSpPr>
            <a:spLocks noChangeAspect="1"/>
          </p:cNvSpPr>
          <p:nvPr/>
        </p:nvSpPr>
        <p:spPr>
          <a:xfrm>
            <a:off x="4410000" y="3806228"/>
            <a:ext cx="324000" cy="324000"/>
          </a:xfrm>
          <a:prstGeom prst="ellipse">
            <a:avLst/>
          </a:prstGeom>
          <a:solidFill>
            <a:schemeClr val="bg1">
              <a:lumMod val="9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600" b="1" i="0" u="none" strike="noStrike" cap="none" spc="0" normalizeH="0" baseline="0" dirty="0">
                <a:ln>
                  <a:noFill/>
                </a:ln>
                <a:solidFill>
                  <a:schemeClr val="tx1"/>
                </a:solidFill>
                <a:effectLst/>
                <a:uFillTx/>
                <a:latin typeface="+mn-lt"/>
                <a:ea typeface="+mn-ea"/>
                <a:cs typeface="+mn-cs"/>
                <a:sym typeface="Calibri"/>
              </a:rPr>
              <a:t>2</a:t>
            </a:r>
          </a:p>
        </p:txBody>
      </p:sp>
      <p:sp>
        <p:nvSpPr>
          <p:cNvPr id="19" name="Oval 2">
            <a:extLst>
              <a:ext uri="{FF2B5EF4-FFF2-40B4-BE49-F238E27FC236}">
                <a16:creationId xmlns:a16="http://schemas.microsoft.com/office/drawing/2014/main" id="{123B4D9A-1BE1-4D22-8DEA-0FA2FC955C62}"/>
              </a:ext>
            </a:extLst>
          </p:cNvPr>
          <p:cNvSpPr>
            <a:spLocks noChangeAspect="1"/>
          </p:cNvSpPr>
          <p:nvPr/>
        </p:nvSpPr>
        <p:spPr>
          <a:xfrm>
            <a:off x="1797020" y="5248922"/>
            <a:ext cx="324000" cy="324000"/>
          </a:xfrm>
          <a:prstGeom prst="ellipse">
            <a:avLst/>
          </a:prstGeom>
          <a:solidFill>
            <a:schemeClr val="bg1">
              <a:lumMod val="9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600" b="1" i="0" u="none" strike="noStrike" cap="none" spc="0" normalizeH="0" baseline="0" dirty="0">
                <a:ln>
                  <a:noFill/>
                </a:ln>
                <a:solidFill>
                  <a:schemeClr val="tx1"/>
                </a:solidFill>
                <a:effectLst/>
                <a:uFillTx/>
                <a:latin typeface="+mn-lt"/>
                <a:ea typeface="+mn-ea"/>
                <a:cs typeface="+mn-cs"/>
                <a:sym typeface="Calibri"/>
              </a:rPr>
              <a:t>3</a:t>
            </a:r>
          </a:p>
        </p:txBody>
      </p:sp>
      <p:sp>
        <p:nvSpPr>
          <p:cNvPr id="20" name="Oval 2">
            <a:extLst>
              <a:ext uri="{FF2B5EF4-FFF2-40B4-BE49-F238E27FC236}">
                <a16:creationId xmlns:a16="http://schemas.microsoft.com/office/drawing/2014/main" id="{0FEC6515-7F2F-47F0-B2A4-A507A09A08BC}"/>
              </a:ext>
            </a:extLst>
          </p:cNvPr>
          <p:cNvSpPr>
            <a:spLocks noChangeAspect="1"/>
          </p:cNvSpPr>
          <p:nvPr/>
        </p:nvSpPr>
        <p:spPr>
          <a:xfrm>
            <a:off x="4410000" y="5248922"/>
            <a:ext cx="324000" cy="324000"/>
          </a:xfrm>
          <a:prstGeom prst="ellipse">
            <a:avLst/>
          </a:prstGeom>
          <a:solidFill>
            <a:schemeClr val="bg1">
              <a:lumMod val="9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600" b="1" i="0" u="none" strike="noStrike" cap="none" spc="0" normalizeH="0" baseline="0" dirty="0">
                <a:ln>
                  <a:noFill/>
                </a:ln>
                <a:solidFill>
                  <a:schemeClr val="tx1"/>
                </a:solidFill>
                <a:effectLst/>
                <a:uFillTx/>
                <a:latin typeface="+mn-lt"/>
                <a:ea typeface="+mn-ea"/>
                <a:cs typeface="+mn-cs"/>
                <a:sym typeface="Calibri"/>
              </a:rPr>
              <a:t>4</a:t>
            </a:r>
          </a:p>
        </p:txBody>
      </p:sp>
      <p:pic>
        <p:nvPicPr>
          <p:cNvPr id="16" name="Grafik 15">
            <a:extLst>
              <a:ext uri="{FF2B5EF4-FFF2-40B4-BE49-F238E27FC236}">
                <a16:creationId xmlns:a16="http://schemas.microsoft.com/office/drawing/2014/main" id="{3736B462-99B7-4E59-A8C6-F4CF55A41B15}"/>
              </a:ext>
            </a:extLst>
          </p:cNvPr>
          <p:cNvPicPr>
            <a:picLocks noChangeAspect="1"/>
          </p:cNvPicPr>
          <p:nvPr/>
        </p:nvPicPr>
        <p:blipFill>
          <a:blip r:embed="rId12"/>
          <a:stretch>
            <a:fillRect/>
          </a:stretch>
        </p:blipFill>
        <p:spPr>
          <a:xfrm>
            <a:off x="8551455" y="260692"/>
            <a:ext cx="395503" cy="396000"/>
          </a:xfrm>
          <a:prstGeom prst="rect">
            <a:avLst/>
          </a:prstGeom>
          <a:solidFill>
            <a:schemeClr val="bg1"/>
          </a:solidFill>
          <a:ln>
            <a:noFill/>
          </a:ln>
          <a:effectLst/>
        </p:spPr>
      </p:pic>
      <p:pic>
        <p:nvPicPr>
          <p:cNvPr id="17" name="Grafik 16">
            <a:extLst>
              <a:ext uri="{FF2B5EF4-FFF2-40B4-BE49-F238E27FC236}">
                <a16:creationId xmlns:a16="http://schemas.microsoft.com/office/drawing/2014/main" id="{74847154-12D5-4846-AC54-EDDA62210B78}"/>
              </a:ext>
            </a:extLst>
          </p:cNvPr>
          <p:cNvPicPr>
            <a:picLocks noChangeAspect="1"/>
          </p:cNvPicPr>
          <p:nvPr/>
        </p:nvPicPr>
        <p:blipFill>
          <a:blip r:embed="rId13"/>
          <a:stretch>
            <a:fillRect/>
          </a:stretch>
        </p:blipFill>
        <p:spPr>
          <a:xfrm>
            <a:off x="8412231" y="147151"/>
            <a:ext cx="731769" cy="649445"/>
          </a:xfrm>
          <a:prstGeom prst="rect">
            <a:avLst/>
          </a:prstGeom>
        </p:spPr>
      </p:pic>
    </p:spTree>
    <p:extLst>
      <p:ext uri="{BB962C8B-B14F-4D97-AF65-F5344CB8AC3E}">
        <p14:creationId xmlns:p14="http://schemas.microsoft.com/office/powerpoint/2010/main" val="422342247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0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animBg="1"/>
      <p:bldP spid="19"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41413DAD-3544-4DF3-BED4-BE54B152B157}"/>
              </a:ext>
            </a:extLst>
          </p:cNvPr>
          <p:cNvSpPr>
            <a:spLocks noGrp="1"/>
          </p:cNvSpPr>
          <p:nvPr>
            <p:ph idx="1"/>
          </p:nvPr>
        </p:nvSpPr>
        <p:spPr>
          <a:xfrm>
            <a:off x="304800" y="4398379"/>
            <a:ext cx="3997499" cy="2081619"/>
          </a:xfrm>
        </p:spPr>
        <p:txBody>
          <a:bodyPr/>
          <a:lstStyle/>
          <a:p>
            <a:pPr>
              <a:buSzPct val="100000"/>
              <a:defRPr sz="1800"/>
            </a:pPr>
            <a:r>
              <a:rPr lang="de-DE" dirty="0"/>
              <a:t>Operationen mit Ziffern</a:t>
            </a:r>
            <a:br>
              <a:rPr lang="de-DE" dirty="0"/>
            </a:br>
            <a:r>
              <a:rPr lang="de-DE" dirty="0"/>
              <a:t>(befreit von Zahlbedeutungen)</a:t>
            </a:r>
            <a:endParaRPr lang="de-DE" sz="2000" dirty="0"/>
          </a:p>
          <a:p>
            <a:pPr>
              <a:buSzPct val="100000"/>
              <a:defRPr sz="1800"/>
            </a:pPr>
            <a:r>
              <a:rPr lang="de-DE" dirty="0"/>
              <a:t>normiert und </a:t>
            </a:r>
            <a:r>
              <a:rPr lang="de-DE" dirty="0" err="1"/>
              <a:t>kalkülhaft</a:t>
            </a:r>
            <a:endParaRPr lang="de-DE" dirty="0"/>
          </a:p>
          <a:p>
            <a:pPr>
              <a:buSzPct val="100000"/>
              <a:defRPr sz="1800"/>
            </a:pPr>
            <a:r>
              <a:rPr lang="de-DE" dirty="0"/>
              <a:t>i.d.R. von ‚klein nach groß‘</a:t>
            </a:r>
            <a:endParaRPr lang="de-DE" sz="2000" dirty="0"/>
          </a:p>
        </p:txBody>
      </p:sp>
      <p:pic>
        <p:nvPicPr>
          <p:cNvPr id="14" name="Grafik 13">
            <a:extLst>
              <a:ext uri="{FF2B5EF4-FFF2-40B4-BE49-F238E27FC236}">
                <a16:creationId xmlns:a16="http://schemas.microsoft.com/office/drawing/2014/main" id="{38C79596-CD6A-9C41-98F3-D614706C639E}"/>
              </a:ext>
            </a:extLst>
          </p:cNvPr>
          <p:cNvPicPr>
            <a:picLocks noChangeAspect="1"/>
          </p:cNvPicPr>
          <p:nvPr/>
        </p:nvPicPr>
        <p:blipFill>
          <a:blip r:embed="rId3"/>
          <a:stretch>
            <a:fillRect/>
          </a:stretch>
        </p:blipFill>
        <p:spPr>
          <a:xfrm>
            <a:off x="8412231" y="147151"/>
            <a:ext cx="731769" cy="649445"/>
          </a:xfrm>
          <a:prstGeom prst="rect">
            <a:avLst/>
          </a:prstGeom>
        </p:spPr>
      </p:pic>
      <p:pic>
        <p:nvPicPr>
          <p:cNvPr id="417" name="IMG_20220107_0005.jpg" descr="IMG_20220107_0005.jpg"/>
          <p:cNvPicPr>
            <a:picLocks noChangeAspect="1"/>
          </p:cNvPicPr>
          <p:nvPr/>
        </p:nvPicPr>
        <p:blipFill>
          <a:blip r:embed="rId4"/>
          <a:stretch>
            <a:fillRect/>
          </a:stretch>
        </p:blipFill>
        <p:spPr>
          <a:xfrm>
            <a:off x="5682583" y="1154058"/>
            <a:ext cx="2315736" cy="1447336"/>
          </a:xfrm>
          <a:prstGeom prst="rect">
            <a:avLst/>
          </a:prstGeom>
          <a:ln w="12700">
            <a:miter lim="400000"/>
          </a:ln>
        </p:spPr>
      </p:pic>
      <p:pic>
        <p:nvPicPr>
          <p:cNvPr id="13" name="Grafik 12">
            <a:extLst>
              <a:ext uri="{FF2B5EF4-FFF2-40B4-BE49-F238E27FC236}">
                <a16:creationId xmlns:a16="http://schemas.microsoft.com/office/drawing/2014/main" id="{DA9A0686-CA6A-BD43-8980-046038CB7DD8}"/>
              </a:ext>
            </a:extLst>
          </p:cNvPr>
          <p:cNvPicPr>
            <a:picLocks noChangeAspect="1"/>
          </p:cNvPicPr>
          <p:nvPr/>
        </p:nvPicPr>
        <p:blipFill>
          <a:blip r:embed="rId5"/>
          <a:stretch>
            <a:fillRect/>
          </a:stretch>
        </p:blipFill>
        <p:spPr>
          <a:xfrm>
            <a:off x="8551455" y="260692"/>
            <a:ext cx="395503" cy="396000"/>
          </a:xfrm>
          <a:prstGeom prst="rect">
            <a:avLst/>
          </a:prstGeom>
          <a:solidFill>
            <a:schemeClr val="bg1"/>
          </a:solidFill>
          <a:ln>
            <a:noFill/>
          </a:ln>
          <a:effectLst/>
        </p:spPr>
      </p:pic>
      <p:pic>
        <p:nvPicPr>
          <p:cNvPr id="15" name="IMG_20220107_0007.jpg" descr="IMG_20220107_0007.jpg">
            <a:extLst>
              <a:ext uri="{FF2B5EF4-FFF2-40B4-BE49-F238E27FC236}">
                <a16:creationId xmlns:a16="http://schemas.microsoft.com/office/drawing/2014/main" id="{5F0ED03F-F901-4ADE-976E-321E350113B3}"/>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Effect>
                      <a14:brightnessContrast bright="20000" contrast="-40000"/>
                    </a14:imgEffect>
                  </a14:imgLayer>
                </a14:imgProps>
              </a:ext>
            </a:extLst>
          </a:blip>
          <a:stretch>
            <a:fillRect/>
          </a:stretch>
        </p:blipFill>
        <p:spPr>
          <a:xfrm>
            <a:off x="1476980" y="1154058"/>
            <a:ext cx="1390204" cy="1447336"/>
          </a:xfrm>
          <a:prstGeom prst="rect">
            <a:avLst/>
          </a:prstGeom>
          <a:ln w="12700">
            <a:miter lim="400000"/>
          </a:ln>
        </p:spPr>
      </p:pic>
      <p:sp>
        <p:nvSpPr>
          <p:cNvPr id="16" name="Textfeld 15">
            <a:extLst>
              <a:ext uri="{FF2B5EF4-FFF2-40B4-BE49-F238E27FC236}">
                <a16:creationId xmlns:a16="http://schemas.microsoft.com/office/drawing/2014/main" id="{0C7090B1-786F-4CC7-B156-59DCBC081C0A}"/>
              </a:ext>
            </a:extLst>
          </p:cNvPr>
          <p:cNvSpPr txBox="1"/>
          <p:nvPr/>
        </p:nvSpPr>
        <p:spPr>
          <a:xfrm>
            <a:off x="304800" y="2960987"/>
            <a:ext cx="3997499" cy="1064871"/>
          </a:xfrm>
          <a:prstGeom prst="rect">
            <a:avLst/>
          </a:prstGeom>
          <a:solidFill>
            <a:schemeClr val="bg1">
              <a:lumMod val="95000"/>
            </a:schemeClr>
          </a:solidFill>
          <a:ln>
            <a:noFill/>
          </a:ln>
          <a:effectLst/>
        </p:spPr>
        <p:style>
          <a:lnRef idx="1">
            <a:schemeClr val="accent1"/>
          </a:lnRef>
          <a:fillRef idx="2">
            <a:schemeClr val="accent1"/>
          </a:fillRef>
          <a:effectRef idx="1">
            <a:schemeClr val="accent1"/>
          </a:effectRef>
          <a:fontRef idx="minor">
            <a:schemeClr val="dk1"/>
          </a:fontRef>
        </p:style>
        <p:txBody>
          <a:bodyPr wrap="square" rtlCol="0" anchor="ctr" anchorCtr="0">
            <a:noAutofit/>
          </a:bodyPr>
          <a:lstStyle/>
          <a:p>
            <a:pPr algn="ctr">
              <a:spcBef>
                <a:spcPts val="600"/>
              </a:spcBef>
              <a:defRPr sz="1800" b="1"/>
            </a:pPr>
            <a:r>
              <a:rPr lang="de-DE" dirty="0"/>
              <a:t>Ziffernrechnen</a:t>
            </a:r>
          </a:p>
          <a:p>
            <a:pPr algn="ctr">
              <a:spcBef>
                <a:spcPts val="600"/>
              </a:spcBef>
              <a:defRPr sz="1600"/>
            </a:pPr>
            <a:r>
              <a:rPr lang="de-DE" sz="1800" dirty="0"/>
              <a:t>(schriftliches Normalverfahren)</a:t>
            </a:r>
          </a:p>
        </p:txBody>
      </p:sp>
      <p:sp>
        <p:nvSpPr>
          <p:cNvPr id="17" name="Textfeld 16">
            <a:extLst>
              <a:ext uri="{FF2B5EF4-FFF2-40B4-BE49-F238E27FC236}">
                <a16:creationId xmlns:a16="http://schemas.microsoft.com/office/drawing/2014/main" id="{3D19227C-023D-400B-AB95-B1D5385BB58B}"/>
              </a:ext>
            </a:extLst>
          </p:cNvPr>
          <p:cNvSpPr txBox="1"/>
          <p:nvPr/>
        </p:nvSpPr>
        <p:spPr>
          <a:xfrm>
            <a:off x="4841702" y="2963118"/>
            <a:ext cx="3997498" cy="1064871"/>
          </a:xfrm>
          <a:prstGeom prst="rect">
            <a:avLst/>
          </a:prstGeom>
          <a:solidFill>
            <a:schemeClr val="bg1">
              <a:lumMod val="95000"/>
            </a:schemeClr>
          </a:solidFill>
          <a:ln>
            <a:noFill/>
          </a:ln>
          <a:effectLst/>
        </p:spPr>
        <p:style>
          <a:lnRef idx="1">
            <a:schemeClr val="accent1"/>
          </a:lnRef>
          <a:fillRef idx="2">
            <a:schemeClr val="accent1"/>
          </a:fillRef>
          <a:effectRef idx="1">
            <a:schemeClr val="accent1"/>
          </a:effectRef>
          <a:fontRef idx="minor">
            <a:schemeClr val="dk1"/>
          </a:fontRef>
        </p:style>
        <p:txBody>
          <a:bodyPr wrap="square" rtlCol="0" anchor="ctr" anchorCtr="0">
            <a:noAutofit/>
          </a:bodyPr>
          <a:lstStyle/>
          <a:p>
            <a:pPr algn="ctr">
              <a:spcBef>
                <a:spcPts val="600"/>
              </a:spcBef>
              <a:defRPr sz="1800" b="1"/>
            </a:pPr>
            <a:r>
              <a:rPr lang="de-DE" sz="1800" dirty="0"/>
              <a:t>Zahlenrechnen</a:t>
            </a:r>
          </a:p>
          <a:p>
            <a:pPr algn="ctr">
              <a:spcBef>
                <a:spcPts val="600"/>
              </a:spcBef>
              <a:defRPr sz="1400"/>
            </a:pPr>
            <a:r>
              <a:rPr lang="de-DE" sz="1800" dirty="0"/>
              <a:t>(mündliches und</a:t>
            </a:r>
            <a:br>
              <a:rPr lang="de-DE" sz="1800" dirty="0"/>
            </a:br>
            <a:r>
              <a:rPr lang="de-DE" sz="1800" dirty="0"/>
              <a:t>halbschriftliches Rechnen)</a:t>
            </a:r>
          </a:p>
        </p:txBody>
      </p:sp>
      <p:sp>
        <p:nvSpPr>
          <p:cNvPr id="18" name="Inhaltsplatzhalter 2">
            <a:extLst>
              <a:ext uri="{FF2B5EF4-FFF2-40B4-BE49-F238E27FC236}">
                <a16:creationId xmlns:a16="http://schemas.microsoft.com/office/drawing/2014/main" id="{087C0B8A-2185-4376-90AE-355A28C8D849}"/>
              </a:ext>
            </a:extLst>
          </p:cNvPr>
          <p:cNvSpPr txBox="1">
            <a:spLocks/>
          </p:cNvSpPr>
          <p:nvPr/>
        </p:nvSpPr>
        <p:spPr>
          <a:xfrm>
            <a:off x="4841702" y="4398378"/>
            <a:ext cx="3997498" cy="2081619"/>
          </a:xfrm>
          <a:prstGeom prst="rect">
            <a:avLst/>
          </a:prstGeom>
        </p:spPr>
        <p:txBody>
          <a:bodyPr vert="horz" wrap="square" lIns="0" tIns="0" rIns="0" bIns="0" rtlCol="0">
            <a:noAutofit/>
          </a:bodyPr>
          <a:lstStyle>
            <a:lvl1pPr marL="215900" marR="0" indent="-215900" algn="l" defTabSz="914400" rtl="0" latinLnBrk="0">
              <a:lnSpc>
                <a:spcPct val="100000"/>
              </a:lnSpc>
              <a:spcBef>
                <a:spcPts val="600"/>
              </a:spcBef>
              <a:spcAft>
                <a:spcPts val="600"/>
              </a:spcAft>
              <a:buClr>
                <a:schemeClr val="accent1"/>
              </a:buClr>
              <a:buSzPct val="85000"/>
              <a:buFont typeface="Wingdings" panose="05000000000000000000" pitchFamily="2" charset="2"/>
              <a:buChar char="§"/>
              <a:tabLst/>
              <a:defRPr sz="1800" b="0" i="0" u="none" strike="noStrike" cap="none" spc="0" baseline="0">
                <a:solidFill>
                  <a:srgbClr val="000000"/>
                </a:solidFill>
                <a:uFillTx/>
                <a:latin typeface="+mn-lt"/>
                <a:ea typeface="+mn-ea"/>
                <a:cs typeface="+mn-cs"/>
                <a:sym typeface="Calibri"/>
              </a:defRPr>
            </a:lvl1pPr>
            <a:lvl2pPr marL="432000" marR="0" indent="-216000" algn="l" defTabSz="914400" rtl="0" latinLnBrk="0">
              <a:lnSpc>
                <a:spcPct val="100000"/>
              </a:lnSpc>
              <a:spcBef>
                <a:spcPts val="600"/>
              </a:spcBef>
              <a:spcAft>
                <a:spcPts val="600"/>
              </a:spcAft>
              <a:buClr>
                <a:schemeClr val="accent1"/>
              </a:buClr>
              <a:buSzPct val="85000"/>
              <a:buFont typeface="Wingdings" panose="05000000000000000000" pitchFamily="2" charset="2"/>
              <a:buChar char="§"/>
              <a:tabLst/>
              <a:defRPr sz="1600" b="0" i="0" u="none" strike="noStrike" cap="none" spc="0" baseline="0">
                <a:solidFill>
                  <a:srgbClr val="000000"/>
                </a:solidFill>
                <a:uFillTx/>
                <a:latin typeface="+mn-lt"/>
                <a:ea typeface="+mn-ea"/>
                <a:cs typeface="+mn-cs"/>
                <a:sym typeface="Calibri"/>
              </a:defRPr>
            </a:lvl2pPr>
            <a:lvl3pPr marL="432000" marR="0" indent="-216000" algn="l" defTabSz="914400" rtl="0" latinLnBrk="0">
              <a:lnSpc>
                <a:spcPct val="100000"/>
              </a:lnSpc>
              <a:spcBef>
                <a:spcPts val="600"/>
              </a:spcBef>
              <a:spcAft>
                <a:spcPts val="600"/>
              </a:spcAft>
              <a:buClr>
                <a:schemeClr val="accent1"/>
              </a:buClr>
              <a:buSzPct val="85000"/>
              <a:buFont typeface="Wingdings" panose="05000000000000000000" pitchFamily="2" charset="2"/>
              <a:buChar char="§"/>
              <a:tabLst/>
              <a:defRPr sz="1600" b="0" i="0" u="none" strike="noStrike" cap="none" spc="0" baseline="0">
                <a:solidFill>
                  <a:srgbClr val="000000"/>
                </a:solidFill>
                <a:uFillTx/>
                <a:latin typeface="+mn-lt"/>
                <a:ea typeface="+mn-ea"/>
                <a:cs typeface="+mn-cs"/>
                <a:sym typeface="Calibri"/>
              </a:defRPr>
            </a:lvl3pPr>
            <a:lvl4pPr marL="432000" marR="0" indent="-216000" algn="l" defTabSz="914400" rtl="0" latinLnBrk="0">
              <a:lnSpc>
                <a:spcPct val="100000"/>
              </a:lnSpc>
              <a:spcBef>
                <a:spcPts val="600"/>
              </a:spcBef>
              <a:spcAft>
                <a:spcPts val="600"/>
              </a:spcAft>
              <a:buClr>
                <a:schemeClr val="accent1"/>
              </a:buClr>
              <a:buSzPct val="85000"/>
              <a:buFont typeface="Wingdings" panose="05000000000000000000" pitchFamily="2" charset="2"/>
              <a:buChar char="§"/>
              <a:tabLst/>
              <a:defRPr sz="1600" b="0" i="0" u="none" strike="noStrike" cap="none" spc="0" baseline="0">
                <a:solidFill>
                  <a:srgbClr val="000000"/>
                </a:solidFill>
                <a:uFillTx/>
                <a:latin typeface="+mn-lt"/>
                <a:ea typeface="+mn-ea"/>
                <a:cs typeface="+mn-cs"/>
                <a:sym typeface="Calibri"/>
              </a:defRPr>
            </a:lvl4pPr>
            <a:lvl5pPr marL="432000" marR="0" indent="-216000" algn="l" defTabSz="914400" rtl="0" latinLnBrk="0">
              <a:lnSpc>
                <a:spcPct val="100000"/>
              </a:lnSpc>
              <a:spcBef>
                <a:spcPts val="600"/>
              </a:spcBef>
              <a:spcAft>
                <a:spcPts val="0"/>
              </a:spcAft>
              <a:buClr>
                <a:schemeClr val="accent1"/>
              </a:buClr>
              <a:buSzPct val="85000"/>
              <a:buFont typeface="Wingdings" panose="05000000000000000000" pitchFamily="2" charset="2"/>
              <a:buChar char="§"/>
              <a:tabLst/>
              <a:defRPr sz="1600" b="0" i="0" u="none" strike="noStrike" cap="none" spc="0" baseline="0">
                <a:solidFill>
                  <a:srgbClr val="000000"/>
                </a:solidFill>
                <a:uFillTx/>
                <a:latin typeface="+mn-lt"/>
                <a:ea typeface="+mn-ea"/>
                <a:cs typeface="+mn-cs"/>
                <a:sym typeface="Calibri"/>
              </a:defRPr>
            </a:lvl5pPr>
            <a:lvl6pPr marL="2628900" marR="0" indent="-342900" algn="l" defTabSz="914400" rtl="0" latinLnBrk="0">
              <a:lnSpc>
                <a:spcPct val="100000"/>
              </a:lnSpc>
              <a:spcBef>
                <a:spcPts val="600"/>
              </a:spcBef>
              <a:spcAft>
                <a:spcPts val="0"/>
              </a:spcAft>
              <a:buClr>
                <a:schemeClr val="accent1"/>
              </a:buClr>
              <a:buSzPct val="100000"/>
              <a:buFont typeface="Wingdings-Regular"/>
              <a:buBlip>
                <a:blip r:embed="rId8"/>
              </a:buBlip>
              <a:tabLst/>
              <a:defRPr sz="1800" b="0" i="0" u="none" strike="noStrike" cap="none" spc="0" baseline="0">
                <a:solidFill>
                  <a:srgbClr val="000000"/>
                </a:solidFill>
                <a:uFillTx/>
                <a:latin typeface="+mn-lt"/>
                <a:ea typeface="+mn-ea"/>
                <a:cs typeface="+mn-cs"/>
                <a:sym typeface="Calibri"/>
              </a:defRPr>
            </a:lvl6pPr>
            <a:lvl7pPr marL="3086100" marR="0" indent="-342900" algn="l" defTabSz="914400" rtl="0" latinLnBrk="0">
              <a:lnSpc>
                <a:spcPct val="100000"/>
              </a:lnSpc>
              <a:spcBef>
                <a:spcPts val="600"/>
              </a:spcBef>
              <a:spcAft>
                <a:spcPts val="0"/>
              </a:spcAft>
              <a:buClr>
                <a:schemeClr val="accent1"/>
              </a:buClr>
              <a:buSzPct val="100000"/>
              <a:buFont typeface="Wingdings-Regular"/>
              <a:buBlip>
                <a:blip r:embed="rId9"/>
              </a:buBlip>
              <a:tabLst/>
              <a:defRPr sz="1800" b="0" i="0" u="none" strike="noStrike" cap="none" spc="0" baseline="0">
                <a:solidFill>
                  <a:srgbClr val="000000"/>
                </a:solidFill>
                <a:uFillTx/>
                <a:latin typeface="+mn-lt"/>
                <a:ea typeface="+mn-ea"/>
                <a:cs typeface="+mn-cs"/>
                <a:sym typeface="Calibri"/>
              </a:defRPr>
            </a:lvl7pPr>
            <a:lvl8pPr marL="3543300" marR="0" indent="-342900" algn="l" defTabSz="914400" rtl="0" latinLnBrk="0">
              <a:lnSpc>
                <a:spcPct val="100000"/>
              </a:lnSpc>
              <a:spcBef>
                <a:spcPts val="600"/>
              </a:spcBef>
              <a:spcAft>
                <a:spcPts val="0"/>
              </a:spcAft>
              <a:buClr>
                <a:schemeClr val="accent1"/>
              </a:buClr>
              <a:buSzPct val="100000"/>
              <a:buFont typeface="Wingdings-Regular"/>
              <a:buBlip>
                <a:blip r:embed="rId9"/>
              </a:buBlip>
              <a:tabLst/>
              <a:defRPr sz="1800" b="0" i="0" u="none" strike="noStrike" cap="none" spc="0" baseline="0">
                <a:solidFill>
                  <a:srgbClr val="000000"/>
                </a:solidFill>
                <a:uFillTx/>
                <a:latin typeface="+mn-lt"/>
                <a:ea typeface="+mn-ea"/>
                <a:cs typeface="+mn-cs"/>
                <a:sym typeface="Calibri"/>
              </a:defRPr>
            </a:lvl8pPr>
            <a:lvl9pPr marL="4000500" marR="0" indent="-342900" algn="l" defTabSz="914400" rtl="0" latinLnBrk="0">
              <a:lnSpc>
                <a:spcPct val="100000"/>
              </a:lnSpc>
              <a:spcBef>
                <a:spcPts val="600"/>
              </a:spcBef>
              <a:spcAft>
                <a:spcPts val="0"/>
              </a:spcAft>
              <a:buClr>
                <a:schemeClr val="accent1"/>
              </a:buClr>
              <a:buSzPct val="100000"/>
              <a:buFont typeface="Wingdings-Regular"/>
              <a:buBlip>
                <a:blip r:embed="rId9"/>
              </a:buBlip>
              <a:tabLst/>
              <a:defRPr sz="1800" b="0" i="0" u="none" strike="noStrike" cap="none" spc="0" baseline="0">
                <a:solidFill>
                  <a:srgbClr val="000000"/>
                </a:solidFill>
                <a:uFillTx/>
                <a:latin typeface="+mn-lt"/>
                <a:ea typeface="+mn-ea"/>
                <a:cs typeface="+mn-cs"/>
                <a:sym typeface="Calibri"/>
              </a:defRPr>
            </a:lvl9pPr>
          </a:lstStyle>
          <a:p>
            <a:pPr>
              <a:buSzPct val="100000"/>
              <a:defRPr sz="1800"/>
            </a:pPr>
            <a:r>
              <a:rPr lang="de-DE" dirty="0"/>
              <a:t>Operationen mit Zahlen</a:t>
            </a:r>
            <a:br>
              <a:rPr lang="de-DE" dirty="0"/>
            </a:br>
            <a:r>
              <a:rPr lang="de-DE" dirty="0"/>
              <a:t>und ihren Zerlegungen</a:t>
            </a:r>
            <a:endParaRPr lang="de-DE" sz="2000" dirty="0"/>
          </a:p>
          <a:p>
            <a:pPr>
              <a:buSzPct val="100000"/>
              <a:defRPr sz="1800"/>
            </a:pPr>
            <a:r>
              <a:rPr lang="de-DE" dirty="0"/>
              <a:t>flexibel und näher an Bedeutung</a:t>
            </a:r>
            <a:endParaRPr lang="de-DE" sz="2000" dirty="0"/>
          </a:p>
          <a:p>
            <a:pPr>
              <a:buSzPct val="100000"/>
              <a:defRPr sz="1800"/>
            </a:pPr>
            <a:r>
              <a:rPr lang="de-DE" dirty="0"/>
              <a:t>i.d.R. von ‚groß nach klein‘</a:t>
            </a:r>
          </a:p>
        </p:txBody>
      </p:sp>
    </p:spTree>
    <p:extLst>
      <p:ext uri="{BB962C8B-B14F-4D97-AF65-F5344CB8AC3E}">
        <p14:creationId xmlns:p14="http://schemas.microsoft.com/office/powerpoint/2010/main" val="2021202973"/>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6" grpId="0" animBg="1"/>
      <p:bldP spid="17" grpId="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 name="Textfeld 9"/>
          <p:cNvSpPr txBox="1"/>
          <p:nvPr/>
        </p:nvSpPr>
        <p:spPr>
          <a:xfrm>
            <a:off x="2269059" y="1883647"/>
            <a:ext cx="1800001" cy="1279939"/>
          </a:xfrm>
          <a:prstGeom prst="rect">
            <a:avLst/>
          </a:prstGeom>
          <a:solidFill>
            <a:schemeClr val="bg1"/>
          </a:solidFill>
          <a:ln w="76200">
            <a:noFill/>
            <a:miter lim="400000"/>
          </a:ln>
          <a:effectLst>
            <a:outerShdw blurRad="50800" dist="38100" dir="2700000" algn="tl" rotWithShape="0">
              <a:prstClr val="black">
                <a:alpha val="40000"/>
              </a:prst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8000" tIns="108000" rIns="108000" bIns="108000">
            <a:spAutoFit/>
          </a:bodyPr>
          <a:lstStyle/>
          <a:p>
            <a:pPr marL="342900" indent="-342900">
              <a:spcBef>
                <a:spcPts val="200"/>
              </a:spcBef>
              <a:defRPr sz="1500" u="sng">
                <a:solidFill>
                  <a:srgbClr val="0070C0"/>
                </a:solidFill>
                <a:latin typeface="Comic Sans MS"/>
                <a:ea typeface="Comic Sans MS"/>
                <a:cs typeface="Comic Sans MS"/>
                <a:sym typeface="Comic Sans MS"/>
              </a:defRPr>
            </a:pPr>
            <a:r>
              <a:rPr sz="1600" dirty="0"/>
              <a:t>701 – 698  =    3  </a:t>
            </a:r>
          </a:p>
          <a:p>
            <a:pPr marL="342900" indent="-342900">
              <a:spcBef>
                <a:spcPts val="200"/>
              </a:spcBef>
              <a:defRPr sz="1500">
                <a:solidFill>
                  <a:srgbClr val="0070C0"/>
                </a:solidFill>
                <a:latin typeface="Comic Sans MS"/>
                <a:ea typeface="Comic Sans MS"/>
                <a:cs typeface="Comic Sans MS"/>
                <a:sym typeface="Comic Sans MS"/>
              </a:defRPr>
            </a:pPr>
            <a:r>
              <a:rPr sz="1600" dirty="0"/>
              <a:t>700 – 600 </a:t>
            </a:r>
          </a:p>
          <a:p>
            <a:pPr marL="342900" indent="-342900">
              <a:spcBef>
                <a:spcPts val="200"/>
              </a:spcBef>
              <a:defRPr sz="1500">
                <a:solidFill>
                  <a:srgbClr val="0070C0"/>
                </a:solidFill>
                <a:latin typeface="Comic Sans MS"/>
                <a:ea typeface="Comic Sans MS"/>
                <a:cs typeface="Comic Sans MS"/>
                <a:sym typeface="Comic Sans MS"/>
              </a:defRPr>
            </a:pPr>
            <a:r>
              <a:rPr sz="1600" dirty="0"/>
              <a:t>    0 -   90 </a:t>
            </a:r>
          </a:p>
          <a:p>
            <a:pPr marL="342900" indent="-342900">
              <a:spcBef>
                <a:spcPts val="200"/>
              </a:spcBef>
              <a:defRPr sz="1500">
                <a:solidFill>
                  <a:srgbClr val="0070C0"/>
                </a:solidFill>
                <a:latin typeface="Comic Sans MS"/>
                <a:ea typeface="Comic Sans MS"/>
                <a:cs typeface="Comic Sans MS"/>
                <a:sym typeface="Comic Sans MS"/>
              </a:defRPr>
            </a:pPr>
            <a:r>
              <a:rPr sz="1600" dirty="0"/>
              <a:t>    1  –     8 </a:t>
            </a:r>
          </a:p>
        </p:txBody>
      </p:sp>
      <p:sp>
        <p:nvSpPr>
          <p:cNvPr id="428" name="Textfeld 11"/>
          <p:cNvSpPr txBox="1"/>
          <p:nvPr/>
        </p:nvSpPr>
        <p:spPr>
          <a:xfrm>
            <a:off x="4747289" y="1881686"/>
            <a:ext cx="1800000" cy="1428697"/>
          </a:xfrm>
          <a:prstGeom prst="rect">
            <a:avLst/>
          </a:prstGeom>
          <a:solidFill>
            <a:schemeClr val="bg1"/>
          </a:solidFill>
          <a:ln w="76200">
            <a:noFill/>
            <a:miter lim="400000"/>
          </a:ln>
          <a:effectLst>
            <a:outerShdw blurRad="50800" dist="38100" dir="2700000" algn="tl" rotWithShape="0">
              <a:prstClr val="black">
                <a:alpha val="40000"/>
              </a:prst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8000" tIns="108000" rIns="108000" bIns="108000">
            <a:spAutoFit/>
          </a:bodyPr>
          <a:lstStyle/>
          <a:p>
            <a:pPr marL="342900" indent="-342900">
              <a:lnSpc>
                <a:spcPct val="90000"/>
              </a:lnSpc>
              <a:spcBef>
                <a:spcPts val="200"/>
              </a:spcBef>
              <a:defRPr sz="1400" u="sng">
                <a:solidFill>
                  <a:srgbClr val="0070C0"/>
                </a:solidFill>
                <a:latin typeface="Comic Sans MS"/>
                <a:ea typeface="Comic Sans MS"/>
                <a:cs typeface="Comic Sans MS"/>
                <a:sym typeface="Comic Sans MS"/>
              </a:defRPr>
            </a:pPr>
            <a:r>
              <a:rPr sz="1600" dirty="0"/>
              <a:t>32 · 15  = 480  </a:t>
            </a:r>
          </a:p>
          <a:p>
            <a:pPr marL="342900" indent="-342900">
              <a:lnSpc>
                <a:spcPct val="90000"/>
              </a:lnSpc>
              <a:spcBef>
                <a:spcPts val="200"/>
              </a:spcBef>
              <a:defRPr sz="1400">
                <a:solidFill>
                  <a:srgbClr val="0070C0"/>
                </a:solidFill>
                <a:latin typeface="Comic Sans MS"/>
                <a:ea typeface="Comic Sans MS"/>
                <a:cs typeface="Comic Sans MS"/>
                <a:sym typeface="Comic Sans MS"/>
              </a:defRPr>
            </a:pPr>
            <a:r>
              <a:rPr sz="1600" dirty="0"/>
              <a:t>30 · 10 = 300</a:t>
            </a:r>
          </a:p>
          <a:p>
            <a:pPr marL="342900" indent="-342900">
              <a:lnSpc>
                <a:spcPct val="90000"/>
              </a:lnSpc>
              <a:spcBef>
                <a:spcPts val="200"/>
              </a:spcBef>
              <a:defRPr sz="1400">
                <a:solidFill>
                  <a:srgbClr val="0070C0"/>
                </a:solidFill>
                <a:latin typeface="Comic Sans MS"/>
                <a:ea typeface="Comic Sans MS"/>
                <a:cs typeface="Comic Sans MS"/>
                <a:sym typeface="Comic Sans MS"/>
              </a:defRPr>
            </a:pPr>
            <a:r>
              <a:rPr sz="1600" dirty="0"/>
              <a:t>30 ·   5 = 150</a:t>
            </a:r>
          </a:p>
          <a:p>
            <a:pPr marL="342900" indent="-342900">
              <a:lnSpc>
                <a:spcPct val="90000"/>
              </a:lnSpc>
              <a:spcBef>
                <a:spcPts val="200"/>
              </a:spcBef>
              <a:defRPr sz="1400">
                <a:solidFill>
                  <a:srgbClr val="0070C0"/>
                </a:solidFill>
                <a:latin typeface="Comic Sans MS"/>
                <a:ea typeface="Comic Sans MS"/>
                <a:cs typeface="Comic Sans MS"/>
                <a:sym typeface="Comic Sans MS"/>
              </a:defRPr>
            </a:pPr>
            <a:r>
              <a:rPr sz="1600" dirty="0"/>
              <a:t>  2 · 10  =  20</a:t>
            </a:r>
          </a:p>
          <a:p>
            <a:pPr marL="342900" indent="-342900">
              <a:lnSpc>
                <a:spcPct val="90000"/>
              </a:lnSpc>
              <a:spcBef>
                <a:spcPts val="200"/>
              </a:spcBef>
              <a:defRPr sz="1400">
                <a:solidFill>
                  <a:srgbClr val="0070C0"/>
                </a:solidFill>
                <a:latin typeface="Comic Sans MS"/>
                <a:ea typeface="Comic Sans MS"/>
                <a:cs typeface="Comic Sans MS"/>
                <a:sym typeface="Comic Sans MS"/>
              </a:defRPr>
            </a:pPr>
            <a:r>
              <a:rPr sz="1600" dirty="0"/>
              <a:t>  2 ·   5  =  10</a:t>
            </a:r>
          </a:p>
        </p:txBody>
      </p:sp>
      <p:sp>
        <p:nvSpPr>
          <p:cNvPr id="430" name="Textfeld 10"/>
          <p:cNvSpPr txBox="1"/>
          <p:nvPr/>
        </p:nvSpPr>
        <p:spPr>
          <a:xfrm>
            <a:off x="2269059" y="3666109"/>
            <a:ext cx="1800001" cy="1279939"/>
          </a:xfrm>
          <a:prstGeom prst="rect">
            <a:avLst/>
          </a:prstGeom>
          <a:solidFill>
            <a:schemeClr val="bg1"/>
          </a:solidFill>
          <a:ln w="76200">
            <a:noFill/>
            <a:miter lim="400000"/>
          </a:ln>
          <a:effectLst>
            <a:outerShdw blurRad="50800" dist="38100" dir="2700000" algn="tl" rotWithShape="0">
              <a:prstClr val="black">
                <a:alpha val="40000"/>
              </a:prst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8000" tIns="108000" rIns="108000" bIns="108000">
            <a:spAutoFit/>
          </a:bodyPr>
          <a:lstStyle/>
          <a:p>
            <a:pPr marL="342900" indent="-342900">
              <a:spcBef>
                <a:spcPts val="200"/>
              </a:spcBef>
              <a:defRPr sz="1500" u="sng">
                <a:solidFill>
                  <a:srgbClr val="0070C0"/>
                </a:solidFill>
                <a:latin typeface="Comic Sans MS"/>
                <a:ea typeface="Comic Sans MS"/>
                <a:cs typeface="Comic Sans MS"/>
                <a:sym typeface="Comic Sans MS"/>
              </a:defRPr>
            </a:pPr>
            <a:r>
              <a:rPr sz="1600" dirty="0"/>
              <a:t>701 – 698  =    3  </a:t>
            </a:r>
          </a:p>
          <a:p>
            <a:pPr marL="342900" indent="-342900">
              <a:spcBef>
                <a:spcPts val="200"/>
              </a:spcBef>
              <a:defRPr sz="1500">
                <a:solidFill>
                  <a:srgbClr val="0070C0"/>
                </a:solidFill>
                <a:latin typeface="Comic Sans MS"/>
                <a:ea typeface="Comic Sans MS"/>
                <a:cs typeface="Comic Sans MS"/>
                <a:sym typeface="Comic Sans MS"/>
              </a:defRPr>
            </a:pPr>
            <a:r>
              <a:rPr sz="1600" dirty="0"/>
              <a:t>701 – 600  = 101</a:t>
            </a:r>
          </a:p>
          <a:p>
            <a:pPr marL="342900" indent="-342900">
              <a:spcBef>
                <a:spcPts val="200"/>
              </a:spcBef>
              <a:defRPr sz="1500">
                <a:solidFill>
                  <a:srgbClr val="0070C0"/>
                </a:solidFill>
                <a:latin typeface="Comic Sans MS"/>
                <a:ea typeface="Comic Sans MS"/>
                <a:cs typeface="Comic Sans MS"/>
                <a:sym typeface="Comic Sans MS"/>
              </a:defRPr>
            </a:pPr>
            <a:r>
              <a:rPr sz="1600" dirty="0"/>
              <a:t> 101 -  90   =  11</a:t>
            </a:r>
          </a:p>
          <a:p>
            <a:pPr marL="342900" indent="-342900">
              <a:spcBef>
                <a:spcPts val="200"/>
              </a:spcBef>
              <a:defRPr sz="1500">
                <a:solidFill>
                  <a:srgbClr val="0070C0"/>
                </a:solidFill>
                <a:latin typeface="Comic Sans MS"/>
                <a:ea typeface="Comic Sans MS"/>
                <a:cs typeface="Comic Sans MS"/>
                <a:sym typeface="Comic Sans MS"/>
              </a:defRPr>
            </a:pPr>
            <a:r>
              <a:rPr sz="1600" dirty="0"/>
              <a:t>   11 –    8   =   3</a:t>
            </a:r>
          </a:p>
        </p:txBody>
      </p:sp>
      <p:sp>
        <p:nvSpPr>
          <p:cNvPr id="431" name="Textfeld 12"/>
          <p:cNvSpPr txBox="1"/>
          <p:nvPr/>
        </p:nvSpPr>
        <p:spPr>
          <a:xfrm>
            <a:off x="4747289" y="3666109"/>
            <a:ext cx="1800000" cy="1008069"/>
          </a:xfrm>
          <a:prstGeom prst="rect">
            <a:avLst/>
          </a:prstGeom>
          <a:solidFill>
            <a:schemeClr val="bg1"/>
          </a:solidFill>
          <a:ln w="76200">
            <a:noFill/>
            <a:miter lim="400000"/>
          </a:ln>
          <a:effectLst>
            <a:outerShdw blurRad="50800" dist="38100" dir="2700000" algn="tl" rotWithShape="0">
              <a:prstClr val="black">
                <a:alpha val="40000"/>
              </a:prst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8000" tIns="108000" rIns="108000" bIns="108000">
            <a:spAutoFit/>
          </a:bodyPr>
          <a:lstStyle/>
          <a:p>
            <a:pPr marL="342900" indent="-342900">
              <a:spcBef>
                <a:spcPts val="200"/>
              </a:spcBef>
              <a:defRPr sz="1500" u="sng">
                <a:solidFill>
                  <a:srgbClr val="0070C0"/>
                </a:solidFill>
                <a:latin typeface="Comic Sans MS"/>
                <a:ea typeface="Comic Sans MS"/>
                <a:cs typeface="Comic Sans MS"/>
                <a:sym typeface="Comic Sans MS"/>
              </a:defRPr>
            </a:pPr>
            <a:r>
              <a:rPr sz="1600" dirty="0"/>
              <a:t>32 · 15  = 480  </a:t>
            </a:r>
          </a:p>
          <a:p>
            <a:pPr marL="342900" indent="-342900">
              <a:spcBef>
                <a:spcPts val="200"/>
              </a:spcBef>
              <a:defRPr sz="1500">
                <a:solidFill>
                  <a:srgbClr val="0070C0"/>
                </a:solidFill>
                <a:latin typeface="Comic Sans MS"/>
                <a:ea typeface="Comic Sans MS"/>
                <a:cs typeface="Comic Sans MS"/>
                <a:sym typeface="Comic Sans MS"/>
              </a:defRPr>
            </a:pPr>
            <a:r>
              <a:rPr sz="1600" dirty="0"/>
              <a:t>32 · 10 = 320</a:t>
            </a:r>
          </a:p>
          <a:p>
            <a:pPr marL="342900" indent="-342900">
              <a:spcBef>
                <a:spcPts val="200"/>
              </a:spcBef>
              <a:defRPr sz="1500">
                <a:solidFill>
                  <a:srgbClr val="0070C0"/>
                </a:solidFill>
                <a:latin typeface="Comic Sans MS"/>
                <a:ea typeface="Comic Sans MS"/>
                <a:cs typeface="Comic Sans MS"/>
                <a:sym typeface="Comic Sans MS"/>
              </a:defRPr>
            </a:pPr>
            <a:r>
              <a:rPr sz="1600" dirty="0"/>
              <a:t>32 ·   5 = 160</a:t>
            </a:r>
          </a:p>
        </p:txBody>
      </p:sp>
      <p:sp>
        <p:nvSpPr>
          <p:cNvPr id="434" name="Textfeld 18"/>
          <p:cNvSpPr txBox="1"/>
          <p:nvPr/>
        </p:nvSpPr>
        <p:spPr>
          <a:xfrm>
            <a:off x="4747289" y="5448571"/>
            <a:ext cx="1800000" cy="982421"/>
          </a:xfrm>
          <a:prstGeom prst="rect">
            <a:avLst/>
          </a:prstGeom>
          <a:solidFill>
            <a:schemeClr val="bg1"/>
          </a:solidFill>
          <a:ln w="76200">
            <a:noFill/>
            <a:miter lim="400000"/>
          </a:ln>
          <a:effectLst>
            <a:outerShdw blurRad="50800" dist="38100" dir="2700000" algn="tl" rotWithShape="0">
              <a:prstClr val="black">
                <a:alpha val="40000"/>
              </a:prst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8000" tIns="108000" rIns="108000" bIns="108000">
            <a:spAutoFit/>
          </a:bodyPr>
          <a:lstStyle/>
          <a:p>
            <a:pPr marL="342900" indent="-342900">
              <a:spcBef>
                <a:spcPts val="200"/>
              </a:spcBef>
              <a:defRPr sz="1500" u="sng">
                <a:solidFill>
                  <a:srgbClr val="0070C0"/>
                </a:solidFill>
                <a:latin typeface="Comic Sans MS"/>
                <a:ea typeface="Comic Sans MS"/>
                <a:cs typeface="Comic Sans MS"/>
                <a:sym typeface="Comic Sans MS"/>
              </a:defRPr>
            </a:pPr>
            <a:r>
              <a:rPr sz="1600" dirty="0"/>
              <a:t>32 · 15 = 480         </a:t>
            </a:r>
          </a:p>
          <a:p>
            <a:pPr marL="11113" indent="-11113">
              <a:spcBef>
                <a:spcPts val="200"/>
              </a:spcBef>
              <a:defRPr sz="1500">
                <a:solidFill>
                  <a:srgbClr val="0070C0"/>
                </a:solidFill>
                <a:latin typeface="Comic Sans MS"/>
                <a:ea typeface="Comic Sans MS"/>
                <a:cs typeface="Comic Sans MS"/>
                <a:sym typeface="Comic Sans MS"/>
              </a:defRPr>
            </a:pPr>
            <a:r>
              <a:rPr sz="1600" dirty="0"/>
              <a:t>16 · 30 </a:t>
            </a:r>
            <a:br>
              <a:rPr sz="1600" dirty="0"/>
            </a:br>
            <a:r>
              <a:rPr sz="1600" dirty="0"/>
              <a:t> 8  · 60 </a:t>
            </a:r>
          </a:p>
        </p:txBody>
      </p:sp>
      <p:sp>
        <p:nvSpPr>
          <p:cNvPr id="435" name="Rechteck 17"/>
          <p:cNvSpPr/>
          <p:nvPr/>
        </p:nvSpPr>
        <p:spPr>
          <a:xfrm>
            <a:off x="2245107" y="5448571"/>
            <a:ext cx="1823953" cy="736200"/>
          </a:xfrm>
          <a:prstGeom prst="rect">
            <a:avLst/>
          </a:prstGeom>
          <a:solidFill>
            <a:schemeClr val="bg1"/>
          </a:solidFill>
          <a:ln w="76200">
            <a:noFill/>
            <a:miter lim="400000"/>
          </a:ln>
          <a:effectLst>
            <a:outerShdw blurRad="50800" dist="38100" dir="2700000" algn="tl" rotWithShape="0">
              <a:prstClr val="black">
                <a:alpha val="40000"/>
              </a:prst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08000" tIns="108000" rIns="108000" bIns="108000">
            <a:spAutoFit/>
          </a:bodyPr>
          <a:lstStyle/>
          <a:p>
            <a:pPr marL="342900" indent="-342900">
              <a:spcBef>
                <a:spcPts val="200"/>
              </a:spcBef>
              <a:defRPr sz="1500" u="sng">
                <a:solidFill>
                  <a:srgbClr val="0070C0"/>
                </a:solidFill>
                <a:latin typeface="Comic Sans MS"/>
                <a:ea typeface="Comic Sans MS"/>
                <a:cs typeface="Comic Sans MS"/>
                <a:sym typeface="Comic Sans MS"/>
              </a:defRPr>
            </a:pPr>
            <a:r>
              <a:rPr sz="1600"/>
              <a:t>701 – 698 = 3              </a:t>
            </a:r>
          </a:p>
          <a:p>
            <a:pPr marL="342900" indent="-342900">
              <a:spcBef>
                <a:spcPts val="200"/>
              </a:spcBef>
              <a:defRPr sz="1500">
                <a:solidFill>
                  <a:srgbClr val="0070C0"/>
                </a:solidFill>
                <a:latin typeface="Comic Sans MS"/>
                <a:ea typeface="Comic Sans MS"/>
                <a:cs typeface="Comic Sans MS"/>
                <a:sym typeface="Comic Sans MS"/>
              </a:defRPr>
            </a:pPr>
            <a:r>
              <a:rPr sz="1600"/>
              <a:t>700 – 697 </a:t>
            </a:r>
          </a:p>
        </p:txBody>
      </p:sp>
      <p:sp>
        <p:nvSpPr>
          <p:cNvPr id="25" name="Titel 1">
            <a:extLst>
              <a:ext uri="{FF2B5EF4-FFF2-40B4-BE49-F238E27FC236}">
                <a16:creationId xmlns:a16="http://schemas.microsoft.com/office/drawing/2014/main" id="{43C7EB73-83A3-4995-B312-E8DC8BFE38DB}"/>
              </a:ext>
            </a:extLst>
          </p:cNvPr>
          <p:cNvSpPr txBox="1">
            <a:spLocks/>
          </p:cNvSpPr>
          <p:nvPr/>
        </p:nvSpPr>
        <p:spPr>
          <a:xfrm>
            <a:off x="252000" y="324000"/>
            <a:ext cx="8512529" cy="490861"/>
          </a:xfrm>
          <a:prstGeom prst="rect">
            <a:avLst/>
          </a:prstGeom>
        </p:spPr>
        <p:txBody>
          <a:bodyPr vert="horz" lIns="0" tIns="0" rIns="0" bIns="0" rtlCol="0" anchor="t" anchorCtr="0">
            <a:normAutofit/>
          </a:bodyPr>
          <a:lstStyle>
            <a:lvl1pPr algn="l" rtl="0" eaLnBrk="1" fontAlgn="base" hangingPunct="1">
              <a:spcBef>
                <a:spcPct val="0"/>
              </a:spcBef>
              <a:spcAft>
                <a:spcPct val="0"/>
              </a:spcAft>
              <a:defRPr sz="24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2200" dirty="0"/>
              <a:t>Wichtigste Strategien des Zahlenrechnens</a:t>
            </a:r>
            <a:endParaRPr lang="de-DE" sz="2200" kern="0" dirty="0"/>
          </a:p>
        </p:txBody>
      </p:sp>
      <p:pic>
        <p:nvPicPr>
          <p:cNvPr id="19" name="Grafik 18">
            <a:extLst>
              <a:ext uri="{FF2B5EF4-FFF2-40B4-BE49-F238E27FC236}">
                <a16:creationId xmlns:a16="http://schemas.microsoft.com/office/drawing/2014/main" id="{2C3E78C6-4210-6D4B-A690-C883DA0A3978}"/>
              </a:ext>
            </a:extLst>
          </p:cNvPr>
          <p:cNvPicPr>
            <a:picLocks noChangeAspect="1"/>
          </p:cNvPicPr>
          <p:nvPr/>
        </p:nvPicPr>
        <p:blipFill>
          <a:blip r:embed="rId3"/>
          <a:stretch>
            <a:fillRect/>
          </a:stretch>
        </p:blipFill>
        <p:spPr>
          <a:xfrm>
            <a:off x="8412231" y="147151"/>
            <a:ext cx="731769" cy="649445"/>
          </a:xfrm>
          <a:prstGeom prst="rect">
            <a:avLst/>
          </a:prstGeom>
        </p:spPr>
      </p:pic>
      <p:pic>
        <p:nvPicPr>
          <p:cNvPr id="20" name="Grafik 19">
            <a:extLst>
              <a:ext uri="{FF2B5EF4-FFF2-40B4-BE49-F238E27FC236}">
                <a16:creationId xmlns:a16="http://schemas.microsoft.com/office/drawing/2014/main" id="{07D44E5D-E3A2-A04B-9F4C-7360997B8F0A}"/>
              </a:ext>
            </a:extLst>
          </p:cNvPr>
          <p:cNvPicPr>
            <a:picLocks noChangeAspect="1"/>
          </p:cNvPicPr>
          <p:nvPr/>
        </p:nvPicPr>
        <p:blipFill>
          <a:blip r:embed="rId4"/>
          <a:stretch>
            <a:fillRect/>
          </a:stretch>
        </p:blipFill>
        <p:spPr>
          <a:xfrm>
            <a:off x="8551455" y="260692"/>
            <a:ext cx="395503" cy="396000"/>
          </a:xfrm>
          <a:prstGeom prst="rect">
            <a:avLst/>
          </a:prstGeom>
          <a:solidFill>
            <a:schemeClr val="bg1"/>
          </a:solidFill>
          <a:ln>
            <a:noFill/>
          </a:ln>
          <a:effectLst/>
        </p:spPr>
      </p:pic>
      <p:sp>
        <p:nvSpPr>
          <p:cNvPr id="21" name="Textfeld 20">
            <a:extLst>
              <a:ext uri="{FF2B5EF4-FFF2-40B4-BE49-F238E27FC236}">
                <a16:creationId xmlns:a16="http://schemas.microsoft.com/office/drawing/2014/main" id="{FDA6E027-C534-485A-8C5D-8AEDB692F932}"/>
              </a:ext>
            </a:extLst>
          </p:cNvPr>
          <p:cNvSpPr txBox="1"/>
          <p:nvPr/>
        </p:nvSpPr>
        <p:spPr>
          <a:xfrm>
            <a:off x="252000" y="1881686"/>
            <a:ext cx="1449478" cy="504000"/>
          </a:xfrm>
          <a:prstGeom prst="rect">
            <a:avLst/>
          </a:prstGeom>
          <a:solidFill>
            <a:schemeClr val="bg1">
              <a:lumMod val="95000"/>
            </a:schemeClr>
          </a:solidFill>
          <a:ln>
            <a:noFill/>
          </a:ln>
          <a:effectLst/>
        </p:spPr>
        <p:style>
          <a:lnRef idx="1">
            <a:schemeClr val="accent1"/>
          </a:lnRef>
          <a:fillRef idx="2">
            <a:schemeClr val="accent1"/>
          </a:fillRef>
          <a:effectRef idx="1">
            <a:schemeClr val="accent1"/>
          </a:effectRef>
          <a:fontRef idx="minor">
            <a:schemeClr val="dk1"/>
          </a:fontRef>
        </p:style>
        <p:txBody>
          <a:bodyPr wrap="square" tIns="108000" bIns="108000" rtlCol="0" anchor="ctr" anchorCtr="0">
            <a:noAutofit/>
          </a:bodyPr>
          <a:lstStyle/>
          <a:p>
            <a:pPr algn="ctr">
              <a:spcBef>
                <a:spcPts val="600"/>
              </a:spcBef>
              <a:defRPr sz="1800" b="1"/>
            </a:pPr>
            <a:r>
              <a:rPr lang="de-DE" sz="1600" dirty="0"/>
              <a:t>Stellenweise</a:t>
            </a:r>
          </a:p>
        </p:txBody>
      </p:sp>
      <p:sp>
        <p:nvSpPr>
          <p:cNvPr id="24" name="Textfeld 23">
            <a:extLst>
              <a:ext uri="{FF2B5EF4-FFF2-40B4-BE49-F238E27FC236}">
                <a16:creationId xmlns:a16="http://schemas.microsoft.com/office/drawing/2014/main" id="{B56CE78B-BB3C-4666-8FD0-F032FC9E954F}"/>
              </a:ext>
            </a:extLst>
          </p:cNvPr>
          <p:cNvSpPr txBox="1"/>
          <p:nvPr/>
        </p:nvSpPr>
        <p:spPr>
          <a:xfrm>
            <a:off x="2432344" y="1087250"/>
            <a:ext cx="1449478" cy="504000"/>
          </a:xfrm>
          <a:prstGeom prst="rect">
            <a:avLst/>
          </a:prstGeom>
          <a:solidFill>
            <a:srgbClr val="FDECD3"/>
          </a:solidFill>
          <a:ln>
            <a:noFill/>
          </a:ln>
          <a:effectLst/>
        </p:spPr>
        <p:style>
          <a:lnRef idx="1">
            <a:schemeClr val="accent1"/>
          </a:lnRef>
          <a:fillRef idx="2">
            <a:schemeClr val="accent1"/>
          </a:fillRef>
          <a:effectRef idx="1">
            <a:schemeClr val="accent1"/>
          </a:effectRef>
          <a:fontRef idx="minor">
            <a:schemeClr val="dk1"/>
          </a:fontRef>
        </p:style>
        <p:txBody>
          <a:bodyPr wrap="square" tIns="108000" bIns="108000" rtlCol="0" anchor="ctr" anchorCtr="0">
            <a:noAutofit/>
          </a:bodyPr>
          <a:lstStyle/>
          <a:p>
            <a:pPr algn="ctr"/>
            <a:r>
              <a:rPr lang="de-DE" sz="1800" b="1" dirty="0"/>
              <a:t>701 – 698</a:t>
            </a:r>
          </a:p>
        </p:txBody>
      </p:sp>
      <p:sp>
        <p:nvSpPr>
          <p:cNvPr id="28" name="Textfeld 27">
            <a:extLst>
              <a:ext uri="{FF2B5EF4-FFF2-40B4-BE49-F238E27FC236}">
                <a16:creationId xmlns:a16="http://schemas.microsoft.com/office/drawing/2014/main" id="{851557C9-318B-4DC5-9556-342BDD92FDD1}"/>
              </a:ext>
            </a:extLst>
          </p:cNvPr>
          <p:cNvSpPr txBox="1"/>
          <p:nvPr/>
        </p:nvSpPr>
        <p:spPr>
          <a:xfrm>
            <a:off x="4922550" y="1087250"/>
            <a:ext cx="1449478" cy="504000"/>
          </a:xfrm>
          <a:prstGeom prst="rect">
            <a:avLst/>
          </a:prstGeom>
          <a:solidFill>
            <a:srgbClr val="FDECD3"/>
          </a:solidFill>
          <a:ln>
            <a:noFill/>
          </a:ln>
          <a:effectLst/>
        </p:spPr>
        <p:style>
          <a:lnRef idx="1">
            <a:schemeClr val="accent1"/>
          </a:lnRef>
          <a:fillRef idx="2">
            <a:schemeClr val="accent1"/>
          </a:fillRef>
          <a:effectRef idx="1">
            <a:schemeClr val="accent1"/>
          </a:effectRef>
          <a:fontRef idx="minor">
            <a:schemeClr val="dk1"/>
          </a:fontRef>
        </p:style>
        <p:txBody>
          <a:bodyPr wrap="square" tIns="108000" bIns="108000" rtlCol="0" anchor="ctr" anchorCtr="0">
            <a:noAutofit/>
          </a:bodyPr>
          <a:lstStyle/>
          <a:p>
            <a:pPr algn="ctr"/>
            <a:r>
              <a:rPr lang="de-DE" sz="1800" b="1" dirty="0"/>
              <a:t>32 ∙ 15</a:t>
            </a:r>
          </a:p>
        </p:txBody>
      </p:sp>
      <p:sp>
        <p:nvSpPr>
          <p:cNvPr id="29" name="Textfeld 28">
            <a:extLst>
              <a:ext uri="{FF2B5EF4-FFF2-40B4-BE49-F238E27FC236}">
                <a16:creationId xmlns:a16="http://schemas.microsoft.com/office/drawing/2014/main" id="{E6CF8932-3E63-42D5-A8B3-358ECA443D83}"/>
              </a:ext>
            </a:extLst>
          </p:cNvPr>
          <p:cNvSpPr txBox="1"/>
          <p:nvPr/>
        </p:nvSpPr>
        <p:spPr>
          <a:xfrm>
            <a:off x="251999" y="3666144"/>
            <a:ext cx="1449478" cy="504000"/>
          </a:xfrm>
          <a:prstGeom prst="rect">
            <a:avLst/>
          </a:prstGeom>
          <a:solidFill>
            <a:schemeClr val="bg1">
              <a:lumMod val="95000"/>
            </a:schemeClr>
          </a:solidFill>
          <a:ln>
            <a:noFill/>
          </a:ln>
          <a:effectLst/>
        </p:spPr>
        <p:style>
          <a:lnRef idx="1">
            <a:schemeClr val="accent1"/>
          </a:lnRef>
          <a:fillRef idx="2">
            <a:schemeClr val="accent1"/>
          </a:fillRef>
          <a:effectRef idx="1">
            <a:schemeClr val="accent1"/>
          </a:effectRef>
          <a:fontRef idx="minor">
            <a:schemeClr val="dk1"/>
          </a:fontRef>
        </p:style>
        <p:txBody>
          <a:bodyPr wrap="square" tIns="108000" bIns="108000" rtlCol="0" anchor="ctr" anchorCtr="0">
            <a:noAutofit/>
          </a:bodyPr>
          <a:lstStyle/>
          <a:p>
            <a:pPr algn="ctr">
              <a:spcBef>
                <a:spcPts val="600"/>
              </a:spcBef>
              <a:defRPr sz="1800" b="1"/>
            </a:pPr>
            <a:r>
              <a:rPr lang="de-DE" sz="1600" dirty="0"/>
              <a:t>Schrittweise</a:t>
            </a:r>
          </a:p>
        </p:txBody>
      </p:sp>
      <p:sp>
        <p:nvSpPr>
          <p:cNvPr id="30" name="Textfeld 29">
            <a:extLst>
              <a:ext uri="{FF2B5EF4-FFF2-40B4-BE49-F238E27FC236}">
                <a16:creationId xmlns:a16="http://schemas.microsoft.com/office/drawing/2014/main" id="{423ACB3E-7BB6-4893-B734-F61448A8B139}"/>
              </a:ext>
            </a:extLst>
          </p:cNvPr>
          <p:cNvSpPr txBox="1"/>
          <p:nvPr/>
        </p:nvSpPr>
        <p:spPr>
          <a:xfrm>
            <a:off x="251998" y="5450603"/>
            <a:ext cx="1449480" cy="504000"/>
          </a:xfrm>
          <a:prstGeom prst="rect">
            <a:avLst/>
          </a:prstGeom>
          <a:solidFill>
            <a:schemeClr val="bg1">
              <a:lumMod val="95000"/>
            </a:schemeClr>
          </a:solidFill>
          <a:ln>
            <a:noFill/>
          </a:ln>
          <a:effectLst/>
        </p:spPr>
        <p:style>
          <a:lnRef idx="1">
            <a:schemeClr val="accent1"/>
          </a:lnRef>
          <a:fillRef idx="2">
            <a:schemeClr val="accent1"/>
          </a:fillRef>
          <a:effectRef idx="1">
            <a:schemeClr val="accent1"/>
          </a:effectRef>
          <a:fontRef idx="minor">
            <a:schemeClr val="dk1"/>
          </a:fontRef>
        </p:style>
        <p:txBody>
          <a:bodyPr wrap="square" tIns="108000" bIns="108000" rtlCol="0" anchor="ctr" anchorCtr="0">
            <a:noAutofit/>
          </a:bodyPr>
          <a:lstStyle/>
          <a:p>
            <a:pPr marL="11113" indent="-11113">
              <a:spcBef>
                <a:spcPts val="400"/>
              </a:spcBef>
              <a:defRPr sz="1600" b="1"/>
            </a:pPr>
            <a:r>
              <a:rPr lang="de-DE" dirty="0"/>
              <a:t>Hilfsaufgabe / </a:t>
            </a:r>
            <a:br>
              <a:rPr lang="de-DE" dirty="0"/>
            </a:br>
            <a:r>
              <a:rPr lang="de-DE" dirty="0"/>
              <a:t>Vereinfachen</a:t>
            </a:r>
          </a:p>
        </p:txBody>
      </p:sp>
      <p:sp>
        <p:nvSpPr>
          <p:cNvPr id="31" name="Textfeld 19">
            <a:extLst>
              <a:ext uri="{FF2B5EF4-FFF2-40B4-BE49-F238E27FC236}">
                <a16:creationId xmlns:a16="http://schemas.microsoft.com/office/drawing/2014/main" id="{4EEB8A22-038C-4F9D-B8E9-83C8A0E58CD3}"/>
              </a:ext>
            </a:extLst>
          </p:cNvPr>
          <p:cNvSpPr txBox="1"/>
          <p:nvPr/>
        </p:nvSpPr>
        <p:spPr>
          <a:xfrm>
            <a:off x="7002683" y="5448048"/>
            <a:ext cx="1901069" cy="830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p>
            <a:pPr marL="11113" indent="-11113">
              <a:spcBef>
                <a:spcPts val="400"/>
              </a:spcBef>
              <a:defRPr sz="1800" b="1"/>
            </a:pPr>
            <a:r>
              <a:rPr dirty="0"/>
              <a:t>plus </a:t>
            </a:r>
            <a:r>
              <a:rPr dirty="0" err="1"/>
              <a:t>Mischformen</a:t>
            </a:r>
            <a:br>
              <a:rPr dirty="0"/>
            </a:br>
            <a:r>
              <a:rPr dirty="0"/>
              <a:t>und </a:t>
            </a:r>
            <a:r>
              <a:rPr dirty="0" err="1"/>
              <a:t>weitere</a:t>
            </a:r>
            <a:r>
              <a:rPr dirty="0"/>
              <a:t> </a:t>
            </a:r>
            <a:r>
              <a:rPr dirty="0" err="1"/>
              <a:t>Darstellungen</a:t>
            </a:r>
            <a:endParaRPr dirty="0"/>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el 1">
            <a:extLst>
              <a:ext uri="{FF2B5EF4-FFF2-40B4-BE49-F238E27FC236}">
                <a16:creationId xmlns:a16="http://schemas.microsoft.com/office/drawing/2014/main" id="{B90D9FB0-64ED-4CC1-BC92-D9AFA0F65531}"/>
              </a:ext>
            </a:extLst>
          </p:cNvPr>
          <p:cNvSpPr txBox="1">
            <a:spLocks/>
          </p:cNvSpPr>
          <p:nvPr/>
        </p:nvSpPr>
        <p:spPr>
          <a:xfrm>
            <a:off x="252000" y="324000"/>
            <a:ext cx="8512529" cy="490861"/>
          </a:xfrm>
          <a:prstGeom prst="rect">
            <a:avLst/>
          </a:prstGeom>
        </p:spPr>
        <p:txBody>
          <a:bodyPr vert="horz" lIns="0" tIns="0" rIns="0" bIns="0" rtlCol="0" anchor="t" anchorCtr="0">
            <a:normAutofit/>
          </a:bodyPr>
          <a:lstStyle>
            <a:lvl1pPr algn="l" rtl="0" eaLnBrk="1" fontAlgn="base" hangingPunct="1">
              <a:spcBef>
                <a:spcPct val="0"/>
              </a:spcBef>
              <a:spcAft>
                <a:spcPct val="0"/>
              </a:spcAft>
              <a:defRPr sz="24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2200" dirty="0"/>
              <a:t>Wichtigste Strategien des Zahlenrechnens</a:t>
            </a:r>
            <a:endParaRPr lang="de-DE" sz="2200" kern="0" dirty="0"/>
          </a:p>
        </p:txBody>
      </p:sp>
      <p:pic>
        <p:nvPicPr>
          <p:cNvPr id="19" name="Grafik 18">
            <a:extLst>
              <a:ext uri="{FF2B5EF4-FFF2-40B4-BE49-F238E27FC236}">
                <a16:creationId xmlns:a16="http://schemas.microsoft.com/office/drawing/2014/main" id="{110CE96C-F716-0C49-B211-AC04C756A790}"/>
              </a:ext>
            </a:extLst>
          </p:cNvPr>
          <p:cNvPicPr>
            <a:picLocks noChangeAspect="1"/>
          </p:cNvPicPr>
          <p:nvPr/>
        </p:nvPicPr>
        <p:blipFill>
          <a:blip r:embed="rId3"/>
          <a:stretch>
            <a:fillRect/>
          </a:stretch>
        </p:blipFill>
        <p:spPr>
          <a:xfrm>
            <a:off x="8412231" y="147151"/>
            <a:ext cx="731769" cy="649445"/>
          </a:xfrm>
          <a:prstGeom prst="rect">
            <a:avLst/>
          </a:prstGeom>
        </p:spPr>
      </p:pic>
      <p:pic>
        <p:nvPicPr>
          <p:cNvPr id="20" name="Grafik 19">
            <a:extLst>
              <a:ext uri="{FF2B5EF4-FFF2-40B4-BE49-F238E27FC236}">
                <a16:creationId xmlns:a16="http://schemas.microsoft.com/office/drawing/2014/main" id="{67289683-DB83-D542-8788-17A4206D95A9}"/>
              </a:ext>
            </a:extLst>
          </p:cNvPr>
          <p:cNvPicPr>
            <a:picLocks noChangeAspect="1"/>
          </p:cNvPicPr>
          <p:nvPr/>
        </p:nvPicPr>
        <p:blipFill>
          <a:blip r:embed="rId4"/>
          <a:stretch>
            <a:fillRect/>
          </a:stretch>
        </p:blipFill>
        <p:spPr>
          <a:xfrm>
            <a:off x="8551455" y="260692"/>
            <a:ext cx="395503" cy="396000"/>
          </a:xfrm>
          <a:prstGeom prst="rect">
            <a:avLst/>
          </a:prstGeom>
          <a:solidFill>
            <a:schemeClr val="bg1"/>
          </a:solidFill>
          <a:ln>
            <a:noFill/>
          </a:ln>
          <a:effectLst/>
        </p:spPr>
      </p:pic>
      <p:sp>
        <p:nvSpPr>
          <p:cNvPr id="22" name="Textfeld 9">
            <a:extLst>
              <a:ext uri="{FF2B5EF4-FFF2-40B4-BE49-F238E27FC236}">
                <a16:creationId xmlns:a16="http://schemas.microsoft.com/office/drawing/2014/main" id="{3B0CDE69-269B-4DE2-9110-7CD08CCAF331}"/>
              </a:ext>
            </a:extLst>
          </p:cNvPr>
          <p:cNvSpPr txBox="1"/>
          <p:nvPr/>
        </p:nvSpPr>
        <p:spPr>
          <a:xfrm>
            <a:off x="2269059" y="1883647"/>
            <a:ext cx="1800001" cy="1279939"/>
          </a:xfrm>
          <a:prstGeom prst="rect">
            <a:avLst/>
          </a:prstGeom>
          <a:solidFill>
            <a:schemeClr val="bg1"/>
          </a:solidFill>
          <a:ln w="76200">
            <a:noFill/>
            <a:miter lim="400000"/>
          </a:ln>
          <a:effectLst>
            <a:outerShdw blurRad="50800" dist="38100" dir="2700000" algn="tl" rotWithShape="0">
              <a:prstClr val="black">
                <a:alpha val="40000"/>
              </a:prst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8000" tIns="108000" rIns="108000" bIns="108000">
            <a:spAutoFit/>
          </a:bodyPr>
          <a:lstStyle/>
          <a:p>
            <a:pPr marL="342900" indent="-342900">
              <a:spcBef>
                <a:spcPts val="200"/>
              </a:spcBef>
              <a:defRPr sz="1500" u="sng">
                <a:solidFill>
                  <a:srgbClr val="0070C0"/>
                </a:solidFill>
                <a:latin typeface="Comic Sans MS"/>
                <a:ea typeface="Comic Sans MS"/>
                <a:cs typeface="Comic Sans MS"/>
                <a:sym typeface="Comic Sans MS"/>
              </a:defRPr>
            </a:pPr>
            <a:r>
              <a:rPr lang="de-DE" sz="1600" dirty="0"/>
              <a:t>654 + 266 = 920         </a:t>
            </a:r>
          </a:p>
          <a:p>
            <a:pPr marL="342900" indent="-342900">
              <a:spcBef>
                <a:spcPts val="200"/>
              </a:spcBef>
              <a:defRPr sz="1500">
                <a:solidFill>
                  <a:srgbClr val="0070C0"/>
                </a:solidFill>
                <a:latin typeface="Comic Sans MS"/>
                <a:ea typeface="Comic Sans MS"/>
                <a:cs typeface="Comic Sans MS"/>
                <a:sym typeface="Comic Sans MS"/>
              </a:defRPr>
            </a:pPr>
            <a:r>
              <a:rPr lang="de-DE" sz="1600" dirty="0"/>
              <a:t>600 + 200 = 800</a:t>
            </a:r>
          </a:p>
          <a:p>
            <a:pPr marL="342900" indent="-342900">
              <a:spcBef>
                <a:spcPts val="200"/>
              </a:spcBef>
              <a:defRPr sz="1500">
                <a:solidFill>
                  <a:srgbClr val="0070C0"/>
                </a:solidFill>
                <a:latin typeface="Comic Sans MS"/>
                <a:ea typeface="Comic Sans MS"/>
                <a:cs typeface="Comic Sans MS"/>
                <a:sym typeface="Comic Sans MS"/>
              </a:defRPr>
            </a:pPr>
            <a:r>
              <a:rPr lang="de-DE" sz="1600" dirty="0"/>
              <a:t>  50 +   60 =  110</a:t>
            </a:r>
          </a:p>
          <a:p>
            <a:pPr marL="342900" indent="-342900">
              <a:spcBef>
                <a:spcPts val="200"/>
              </a:spcBef>
              <a:defRPr sz="1500">
                <a:solidFill>
                  <a:srgbClr val="0070C0"/>
                </a:solidFill>
                <a:latin typeface="Comic Sans MS"/>
                <a:ea typeface="Comic Sans MS"/>
                <a:cs typeface="Comic Sans MS"/>
                <a:sym typeface="Comic Sans MS"/>
              </a:defRPr>
            </a:pPr>
            <a:r>
              <a:rPr lang="de-DE" sz="1600" dirty="0"/>
              <a:t>    4 +     6 =   10</a:t>
            </a:r>
          </a:p>
        </p:txBody>
      </p:sp>
      <p:sp>
        <p:nvSpPr>
          <p:cNvPr id="23" name="Textfeld 11">
            <a:extLst>
              <a:ext uri="{FF2B5EF4-FFF2-40B4-BE49-F238E27FC236}">
                <a16:creationId xmlns:a16="http://schemas.microsoft.com/office/drawing/2014/main" id="{7A96F7D8-D05A-4A25-B7A8-3D60FC020501}"/>
              </a:ext>
            </a:extLst>
          </p:cNvPr>
          <p:cNvSpPr txBox="1"/>
          <p:nvPr/>
        </p:nvSpPr>
        <p:spPr>
          <a:xfrm>
            <a:off x="4747289" y="1881686"/>
            <a:ext cx="1800000" cy="1551808"/>
          </a:xfrm>
          <a:prstGeom prst="rect">
            <a:avLst/>
          </a:prstGeom>
          <a:solidFill>
            <a:schemeClr val="bg1"/>
          </a:solidFill>
          <a:ln w="76200">
            <a:noFill/>
            <a:miter lim="400000"/>
          </a:ln>
          <a:effectLst>
            <a:outerShdw blurRad="50800" dist="38100" dir="2700000" algn="tl" rotWithShape="0">
              <a:prstClr val="black">
                <a:alpha val="40000"/>
              </a:prst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8000" tIns="108000" rIns="108000" bIns="108000">
            <a:spAutoFit/>
          </a:bodyPr>
          <a:lstStyle/>
          <a:p>
            <a:pPr marL="342900" indent="-342900">
              <a:spcBef>
                <a:spcPts val="200"/>
              </a:spcBef>
              <a:defRPr sz="1500" u="sng">
                <a:solidFill>
                  <a:srgbClr val="0070C0"/>
                </a:solidFill>
                <a:latin typeface="Comic Sans MS"/>
                <a:ea typeface="Comic Sans MS"/>
                <a:cs typeface="Comic Sans MS"/>
                <a:sym typeface="Comic Sans MS"/>
              </a:defRPr>
            </a:pPr>
            <a:r>
              <a:rPr lang="de-DE" sz="1600" dirty="0"/>
              <a:t>75 : 15 =         </a:t>
            </a:r>
          </a:p>
          <a:p>
            <a:pPr marL="342900" indent="-342900">
              <a:spcBef>
                <a:spcPts val="200"/>
              </a:spcBef>
              <a:defRPr sz="1500">
                <a:solidFill>
                  <a:srgbClr val="0070C0"/>
                </a:solidFill>
                <a:latin typeface="Comic Sans MS"/>
                <a:ea typeface="Comic Sans MS"/>
                <a:cs typeface="Comic Sans MS"/>
                <a:sym typeface="Comic Sans MS"/>
              </a:defRPr>
            </a:pPr>
            <a:r>
              <a:rPr lang="de-DE" sz="1600" dirty="0"/>
              <a:t>70 : 10 =  7</a:t>
            </a:r>
          </a:p>
          <a:p>
            <a:pPr marL="342900" indent="-342900">
              <a:spcBef>
                <a:spcPts val="200"/>
              </a:spcBef>
              <a:defRPr sz="1500">
                <a:solidFill>
                  <a:srgbClr val="0070C0"/>
                </a:solidFill>
                <a:latin typeface="Comic Sans MS"/>
                <a:ea typeface="Comic Sans MS"/>
                <a:cs typeface="Comic Sans MS"/>
                <a:sym typeface="Comic Sans MS"/>
              </a:defRPr>
            </a:pPr>
            <a:r>
              <a:rPr lang="de-DE" sz="1600" dirty="0"/>
              <a:t>70 :  5 = 14</a:t>
            </a:r>
          </a:p>
          <a:p>
            <a:pPr marL="342900" indent="-342900">
              <a:spcBef>
                <a:spcPts val="200"/>
              </a:spcBef>
              <a:defRPr sz="1500">
                <a:solidFill>
                  <a:srgbClr val="0070C0"/>
                </a:solidFill>
                <a:latin typeface="Comic Sans MS"/>
                <a:ea typeface="Comic Sans MS"/>
                <a:cs typeface="Comic Sans MS"/>
                <a:sym typeface="Comic Sans MS"/>
              </a:defRPr>
            </a:pPr>
            <a:r>
              <a:rPr lang="de-DE" sz="1600" dirty="0"/>
              <a:t>  5 : 10 = 0,5</a:t>
            </a:r>
          </a:p>
          <a:p>
            <a:pPr marL="342900" indent="-342900">
              <a:spcBef>
                <a:spcPts val="200"/>
              </a:spcBef>
              <a:defRPr sz="1500">
                <a:solidFill>
                  <a:srgbClr val="0070C0"/>
                </a:solidFill>
                <a:latin typeface="Comic Sans MS"/>
                <a:ea typeface="Comic Sans MS"/>
                <a:cs typeface="Comic Sans MS"/>
                <a:sym typeface="Comic Sans MS"/>
              </a:defRPr>
            </a:pPr>
            <a:r>
              <a:rPr lang="de-DE" sz="1600" dirty="0"/>
              <a:t>  5 :   5 = 1</a:t>
            </a:r>
          </a:p>
        </p:txBody>
      </p:sp>
      <p:sp>
        <p:nvSpPr>
          <p:cNvPr id="25" name="Textfeld 24">
            <a:extLst>
              <a:ext uri="{FF2B5EF4-FFF2-40B4-BE49-F238E27FC236}">
                <a16:creationId xmlns:a16="http://schemas.microsoft.com/office/drawing/2014/main" id="{A4C42E31-1708-416B-9F46-3C3D30D34FF5}"/>
              </a:ext>
            </a:extLst>
          </p:cNvPr>
          <p:cNvSpPr txBox="1"/>
          <p:nvPr/>
        </p:nvSpPr>
        <p:spPr>
          <a:xfrm>
            <a:off x="252000" y="1881686"/>
            <a:ext cx="1449478" cy="504000"/>
          </a:xfrm>
          <a:prstGeom prst="rect">
            <a:avLst/>
          </a:prstGeom>
          <a:solidFill>
            <a:schemeClr val="bg1">
              <a:lumMod val="95000"/>
            </a:schemeClr>
          </a:solidFill>
          <a:ln>
            <a:noFill/>
          </a:ln>
          <a:effectLst/>
        </p:spPr>
        <p:style>
          <a:lnRef idx="1">
            <a:schemeClr val="accent1"/>
          </a:lnRef>
          <a:fillRef idx="2">
            <a:schemeClr val="accent1"/>
          </a:fillRef>
          <a:effectRef idx="1">
            <a:schemeClr val="accent1"/>
          </a:effectRef>
          <a:fontRef idx="minor">
            <a:schemeClr val="dk1"/>
          </a:fontRef>
        </p:style>
        <p:txBody>
          <a:bodyPr wrap="square" tIns="108000" bIns="108000" rtlCol="0" anchor="ctr" anchorCtr="0">
            <a:noAutofit/>
          </a:bodyPr>
          <a:lstStyle/>
          <a:p>
            <a:pPr algn="ctr">
              <a:spcBef>
                <a:spcPts val="600"/>
              </a:spcBef>
              <a:defRPr sz="1800" b="1"/>
            </a:pPr>
            <a:r>
              <a:rPr lang="de-DE" sz="1600" dirty="0"/>
              <a:t>Stellenweise</a:t>
            </a:r>
          </a:p>
        </p:txBody>
      </p:sp>
      <p:sp>
        <p:nvSpPr>
          <p:cNvPr id="26" name="Textfeld 25">
            <a:extLst>
              <a:ext uri="{FF2B5EF4-FFF2-40B4-BE49-F238E27FC236}">
                <a16:creationId xmlns:a16="http://schemas.microsoft.com/office/drawing/2014/main" id="{81D6A167-CFE5-4653-B6E8-FCA0BE36D96B}"/>
              </a:ext>
            </a:extLst>
          </p:cNvPr>
          <p:cNvSpPr txBox="1"/>
          <p:nvPr/>
        </p:nvSpPr>
        <p:spPr>
          <a:xfrm>
            <a:off x="251999" y="3666144"/>
            <a:ext cx="1449478" cy="504000"/>
          </a:xfrm>
          <a:prstGeom prst="rect">
            <a:avLst/>
          </a:prstGeom>
          <a:solidFill>
            <a:schemeClr val="bg1">
              <a:lumMod val="95000"/>
            </a:schemeClr>
          </a:solidFill>
          <a:ln>
            <a:noFill/>
          </a:ln>
          <a:effectLst/>
        </p:spPr>
        <p:style>
          <a:lnRef idx="1">
            <a:schemeClr val="accent1"/>
          </a:lnRef>
          <a:fillRef idx="2">
            <a:schemeClr val="accent1"/>
          </a:fillRef>
          <a:effectRef idx="1">
            <a:schemeClr val="accent1"/>
          </a:effectRef>
          <a:fontRef idx="minor">
            <a:schemeClr val="dk1"/>
          </a:fontRef>
        </p:style>
        <p:txBody>
          <a:bodyPr wrap="square" tIns="108000" bIns="108000" rtlCol="0" anchor="ctr" anchorCtr="0">
            <a:noAutofit/>
          </a:bodyPr>
          <a:lstStyle/>
          <a:p>
            <a:pPr algn="ctr">
              <a:spcBef>
                <a:spcPts val="600"/>
              </a:spcBef>
              <a:defRPr sz="1800" b="1"/>
            </a:pPr>
            <a:r>
              <a:rPr lang="de-DE" sz="1600" dirty="0"/>
              <a:t>Schrittweise</a:t>
            </a:r>
          </a:p>
        </p:txBody>
      </p:sp>
      <p:sp>
        <p:nvSpPr>
          <p:cNvPr id="27" name="Textfeld 26">
            <a:extLst>
              <a:ext uri="{FF2B5EF4-FFF2-40B4-BE49-F238E27FC236}">
                <a16:creationId xmlns:a16="http://schemas.microsoft.com/office/drawing/2014/main" id="{BCA1FC6E-8FDC-494E-BE3C-FAFE1C8CC394}"/>
              </a:ext>
            </a:extLst>
          </p:cNvPr>
          <p:cNvSpPr txBox="1"/>
          <p:nvPr/>
        </p:nvSpPr>
        <p:spPr>
          <a:xfrm>
            <a:off x="251998" y="5450603"/>
            <a:ext cx="1449480" cy="504000"/>
          </a:xfrm>
          <a:prstGeom prst="rect">
            <a:avLst/>
          </a:prstGeom>
          <a:solidFill>
            <a:schemeClr val="bg1">
              <a:lumMod val="95000"/>
            </a:schemeClr>
          </a:solidFill>
          <a:ln>
            <a:noFill/>
          </a:ln>
          <a:effectLst/>
        </p:spPr>
        <p:style>
          <a:lnRef idx="1">
            <a:schemeClr val="accent1"/>
          </a:lnRef>
          <a:fillRef idx="2">
            <a:schemeClr val="accent1"/>
          </a:fillRef>
          <a:effectRef idx="1">
            <a:schemeClr val="accent1"/>
          </a:effectRef>
          <a:fontRef idx="minor">
            <a:schemeClr val="dk1"/>
          </a:fontRef>
        </p:style>
        <p:txBody>
          <a:bodyPr wrap="square" tIns="108000" bIns="108000" rtlCol="0" anchor="ctr" anchorCtr="0">
            <a:noAutofit/>
          </a:bodyPr>
          <a:lstStyle/>
          <a:p>
            <a:pPr marL="11113" indent="-11113">
              <a:spcBef>
                <a:spcPts val="400"/>
              </a:spcBef>
              <a:defRPr sz="1600" b="1"/>
            </a:pPr>
            <a:r>
              <a:rPr lang="de-DE" dirty="0"/>
              <a:t>Hilfsaufgabe / </a:t>
            </a:r>
            <a:br>
              <a:rPr lang="de-DE" dirty="0"/>
            </a:br>
            <a:r>
              <a:rPr lang="de-DE" dirty="0"/>
              <a:t>Vereinfachen</a:t>
            </a:r>
          </a:p>
        </p:txBody>
      </p:sp>
      <p:sp>
        <p:nvSpPr>
          <p:cNvPr id="28" name="Textfeld 27">
            <a:extLst>
              <a:ext uri="{FF2B5EF4-FFF2-40B4-BE49-F238E27FC236}">
                <a16:creationId xmlns:a16="http://schemas.microsoft.com/office/drawing/2014/main" id="{4C0AAFA0-4394-420B-9230-D1051D56400B}"/>
              </a:ext>
            </a:extLst>
          </p:cNvPr>
          <p:cNvSpPr txBox="1"/>
          <p:nvPr/>
        </p:nvSpPr>
        <p:spPr>
          <a:xfrm>
            <a:off x="2432344" y="1087250"/>
            <a:ext cx="1449478" cy="504000"/>
          </a:xfrm>
          <a:prstGeom prst="rect">
            <a:avLst/>
          </a:prstGeom>
          <a:solidFill>
            <a:srgbClr val="FDECD3"/>
          </a:solidFill>
          <a:ln>
            <a:noFill/>
          </a:ln>
          <a:effectLst/>
        </p:spPr>
        <p:style>
          <a:lnRef idx="1">
            <a:schemeClr val="accent1"/>
          </a:lnRef>
          <a:fillRef idx="2">
            <a:schemeClr val="accent1"/>
          </a:fillRef>
          <a:effectRef idx="1">
            <a:schemeClr val="accent1"/>
          </a:effectRef>
          <a:fontRef idx="minor">
            <a:schemeClr val="dk1"/>
          </a:fontRef>
        </p:style>
        <p:txBody>
          <a:bodyPr wrap="square" tIns="108000" bIns="108000" rtlCol="0" anchor="ctr" anchorCtr="0">
            <a:noAutofit/>
          </a:bodyPr>
          <a:lstStyle/>
          <a:p>
            <a:pPr algn="ctr"/>
            <a:r>
              <a:rPr lang="de-DE" sz="1800" b="1" dirty="0"/>
              <a:t>654 + 266</a:t>
            </a:r>
          </a:p>
        </p:txBody>
      </p:sp>
      <p:sp>
        <p:nvSpPr>
          <p:cNvPr id="29" name="Textfeld 28">
            <a:extLst>
              <a:ext uri="{FF2B5EF4-FFF2-40B4-BE49-F238E27FC236}">
                <a16:creationId xmlns:a16="http://schemas.microsoft.com/office/drawing/2014/main" id="{3B63530C-5386-4EB2-9F13-85B478FCFF13}"/>
              </a:ext>
            </a:extLst>
          </p:cNvPr>
          <p:cNvSpPr txBox="1"/>
          <p:nvPr/>
        </p:nvSpPr>
        <p:spPr>
          <a:xfrm>
            <a:off x="4922550" y="1087250"/>
            <a:ext cx="1449478" cy="504000"/>
          </a:xfrm>
          <a:prstGeom prst="rect">
            <a:avLst/>
          </a:prstGeom>
          <a:solidFill>
            <a:srgbClr val="FDECD3"/>
          </a:solidFill>
          <a:ln>
            <a:noFill/>
          </a:ln>
          <a:effectLst/>
        </p:spPr>
        <p:style>
          <a:lnRef idx="1">
            <a:schemeClr val="accent1"/>
          </a:lnRef>
          <a:fillRef idx="2">
            <a:schemeClr val="accent1"/>
          </a:fillRef>
          <a:effectRef idx="1">
            <a:schemeClr val="accent1"/>
          </a:effectRef>
          <a:fontRef idx="minor">
            <a:schemeClr val="dk1"/>
          </a:fontRef>
        </p:style>
        <p:txBody>
          <a:bodyPr wrap="square" tIns="108000" bIns="108000" rtlCol="0" anchor="ctr" anchorCtr="0">
            <a:noAutofit/>
          </a:bodyPr>
          <a:lstStyle/>
          <a:p>
            <a:pPr algn="ctr"/>
            <a:r>
              <a:rPr lang="de-DE" sz="1800" b="1" dirty="0"/>
              <a:t>75 : 15</a:t>
            </a:r>
          </a:p>
        </p:txBody>
      </p:sp>
      <p:sp>
        <p:nvSpPr>
          <p:cNvPr id="30" name="Textfeld 9">
            <a:extLst>
              <a:ext uri="{FF2B5EF4-FFF2-40B4-BE49-F238E27FC236}">
                <a16:creationId xmlns:a16="http://schemas.microsoft.com/office/drawing/2014/main" id="{37F8EADF-E643-469B-ABF8-E9E0DB224E9B}"/>
              </a:ext>
            </a:extLst>
          </p:cNvPr>
          <p:cNvSpPr txBox="1"/>
          <p:nvPr/>
        </p:nvSpPr>
        <p:spPr>
          <a:xfrm>
            <a:off x="2269059" y="3665274"/>
            <a:ext cx="1800001" cy="1279939"/>
          </a:xfrm>
          <a:prstGeom prst="rect">
            <a:avLst/>
          </a:prstGeom>
          <a:solidFill>
            <a:schemeClr val="bg1"/>
          </a:solidFill>
          <a:ln w="76200">
            <a:noFill/>
            <a:miter lim="400000"/>
          </a:ln>
          <a:effectLst>
            <a:outerShdw blurRad="50800" dist="38100" dir="2700000" algn="tl" rotWithShape="0">
              <a:prstClr val="black">
                <a:alpha val="40000"/>
              </a:prst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8000" tIns="108000" rIns="108000" bIns="108000">
            <a:spAutoFit/>
          </a:bodyPr>
          <a:lstStyle/>
          <a:p>
            <a:pPr marL="342900" indent="-342900">
              <a:spcBef>
                <a:spcPts val="200"/>
              </a:spcBef>
              <a:defRPr sz="1500" u="sng">
                <a:solidFill>
                  <a:srgbClr val="0070C0"/>
                </a:solidFill>
                <a:latin typeface="Comic Sans MS"/>
                <a:ea typeface="Comic Sans MS"/>
                <a:cs typeface="Comic Sans MS"/>
                <a:sym typeface="Comic Sans MS"/>
              </a:defRPr>
            </a:pPr>
            <a:r>
              <a:rPr lang="de-DE" sz="1600" dirty="0"/>
              <a:t>654 + 266 = 920         </a:t>
            </a:r>
          </a:p>
          <a:p>
            <a:pPr marL="342900" indent="-342900">
              <a:spcBef>
                <a:spcPts val="200"/>
              </a:spcBef>
              <a:defRPr sz="1500">
                <a:solidFill>
                  <a:srgbClr val="0070C0"/>
                </a:solidFill>
                <a:latin typeface="Comic Sans MS"/>
                <a:ea typeface="Comic Sans MS"/>
                <a:cs typeface="Comic Sans MS"/>
                <a:sym typeface="Comic Sans MS"/>
              </a:defRPr>
            </a:pPr>
            <a:r>
              <a:rPr lang="de-DE" sz="1600" dirty="0"/>
              <a:t>654 + 200 = 854</a:t>
            </a:r>
          </a:p>
          <a:p>
            <a:pPr marL="342900" indent="-342900">
              <a:spcBef>
                <a:spcPts val="200"/>
              </a:spcBef>
              <a:defRPr sz="1500">
                <a:solidFill>
                  <a:srgbClr val="0070C0"/>
                </a:solidFill>
                <a:latin typeface="Comic Sans MS"/>
                <a:ea typeface="Comic Sans MS"/>
                <a:cs typeface="Comic Sans MS"/>
                <a:sym typeface="Comic Sans MS"/>
              </a:defRPr>
            </a:pPr>
            <a:r>
              <a:rPr lang="de-DE" sz="1600" dirty="0"/>
              <a:t>856 +   60 = 914</a:t>
            </a:r>
          </a:p>
          <a:p>
            <a:pPr marL="342900" indent="-342900">
              <a:spcBef>
                <a:spcPts val="200"/>
              </a:spcBef>
              <a:defRPr sz="1500">
                <a:solidFill>
                  <a:srgbClr val="0070C0"/>
                </a:solidFill>
                <a:latin typeface="Comic Sans MS"/>
                <a:ea typeface="Comic Sans MS"/>
                <a:cs typeface="Comic Sans MS"/>
                <a:sym typeface="Comic Sans MS"/>
              </a:defRPr>
            </a:pPr>
            <a:r>
              <a:rPr lang="de-DE" sz="1600" dirty="0"/>
              <a:t>914 +     6 = 920</a:t>
            </a:r>
          </a:p>
        </p:txBody>
      </p:sp>
      <p:sp>
        <p:nvSpPr>
          <p:cNvPr id="31" name="Textfeld 11">
            <a:extLst>
              <a:ext uri="{FF2B5EF4-FFF2-40B4-BE49-F238E27FC236}">
                <a16:creationId xmlns:a16="http://schemas.microsoft.com/office/drawing/2014/main" id="{5E017A75-9380-42CC-A478-A845B1CCEFB1}"/>
              </a:ext>
            </a:extLst>
          </p:cNvPr>
          <p:cNvSpPr txBox="1"/>
          <p:nvPr/>
        </p:nvSpPr>
        <p:spPr>
          <a:xfrm>
            <a:off x="4747289" y="3663313"/>
            <a:ext cx="1800000" cy="1008069"/>
          </a:xfrm>
          <a:prstGeom prst="rect">
            <a:avLst/>
          </a:prstGeom>
          <a:solidFill>
            <a:schemeClr val="bg1"/>
          </a:solidFill>
          <a:ln w="76200">
            <a:noFill/>
            <a:miter lim="400000"/>
          </a:ln>
          <a:effectLst>
            <a:outerShdw blurRad="50800" dist="38100" dir="2700000" algn="tl" rotWithShape="0">
              <a:prstClr val="black">
                <a:alpha val="40000"/>
              </a:prst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8000" tIns="108000" rIns="108000" bIns="108000">
            <a:spAutoFit/>
          </a:bodyPr>
          <a:lstStyle/>
          <a:p>
            <a:pPr marL="342900" indent="-342900">
              <a:spcBef>
                <a:spcPts val="200"/>
              </a:spcBef>
              <a:defRPr sz="1500" u="sng">
                <a:solidFill>
                  <a:srgbClr val="0070C0"/>
                </a:solidFill>
                <a:latin typeface="Comic Sans MS"/>
                <a:ea typeface="Comic Sans MS"/>
                <a:cs typeface="Comic Sans MS"/>
                <a:sym typeface="Comic Sans MS"/>
              </a:defRPr>
            </a:pPr>
            <a:r>
              <a:rPr lang="de-DE" sz="1600" dirty="0"/>
              <a:t>75 : 15 = 5         </a:t>
            </a:r>
          </a:p>
          <a:p>
            <a:pPr marL="342900" indent="-342900">
              <a:spcBef>
                <a:spcPts val="200"/>
              </a:spcBef>
              <a:defRPr sz="1500">
                <a:solidFill>
                  <a:srgbClr val="0070C0"/>
                </a:solidFill>
                <a:latin typeface="Comic Sans MS"/>
                <a:ea typeface="Comic Sans MS"/>
                <a:cs typeface="Comic Sans MS"/>
                <a:sym typeface="Comic Sans MS"/>
              </a:defRPr>
            </a:pPr>
            <a:r>
              <a:rPr lang="de-DE" sz="1600" dirty="0"/>
              <a:t>60 : 15 = 4</a:t>
            </a:r>
          </a:p>
          <a:p>
            <a:pPr marL="342900" indent="-342900">
              <a:spcBef>
                <a:spcPts val="200"/>
              </a:spcBef>
              <a:defRPr sz="1500">
                <a:solidFill>
                  <a:srgbClr val="0070C0"/>
                </a:solidFill>
                <a:latin typeface="Comic Sans MS"/>
                <a:ea typeface="Comic Sans MS"/>
                <a:cs typeface="Comic Sans MS"/>
                <a:sym typeface="Comic Sans MS"/>
              </a:defRPr>
            </a:pPr>
            <a:r>
              <a:rPr lang="de-DE" sz="1600" dirty="0"/>
              <a:t>15 :  15 = 1</a:t>
            </a:r>
          </a:p>
        </p:txBody>
      </p:sp>
      <p:sp>
        <p:nvSpPr>
          <p:cNvPr id="32" name="Textfeld 9">
            <a:extLst>
              <a:ext uri="{FF2B5EF4-FFF2-40B4-BE49-F238E27FC236}">
                <a16:creationId xmlns:a16="http://schemas.microsoft.com/office/drawing/2014/main" id="{672F8646-6527-45C9-B9C1-5DFFD304ABA5}"/>
              </a:ext>
            </a:extLst>
          </p:cNvPr>
          <p:cNvSpPr txBox="1"/>
          <p:nvPr/>
        </p:nvSpPr>
        <p:spPr>
          <a:xfrm>
            <a:off x="2269059" y="5450009"/>
            <a:ext cx="1800001" cy="736200"/>
          </a:xfrm>
          <a:prstGeom prst="rect">
            <a:avLst/>
          </a:prstGeom>
          <a:solidFill>
            <a:schemeClr val="bg1"/>
          </a:solidFill>
          <a:ln w="76200">
            <a:noFill/>
            <a:miter lim="400000"/>
          </a:ln>
          <a:effectLst>
            <a:outerShdw blurRad="50800" dist="38100" dir="2700000" algn="tl" rotWithShape="0">
              <a:prstClr val="black">
                <a:alpha val="40000"/>
              </a:prst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8000" tIns="108000" rIns="108000" bIns="108000">
            <a:spAutoFit/>
          </a:bodyPr>
          <a:lstStyle/>
          <a:p>
            <a:pPr marL="342900" indent="-342900">
              <a:spcBef>
                <a:spcPts val="200"/>
              </a:spcBef>
              <a:defRPr sz="1500" u="sng">
                <a:solidFill>
                  <a:srgbClr val="0070C0"/>
                </a:solidFill>
                <a:latin typeface="Comic Sans MS"/>
                <a:ea typeface="Comic Sans MS"/>
                <a:cs typeface="Comic Sans MS"/>
                <a:sym typeface="Comic Sans MS"/>
              </a:defRPr>
            </a:pPr>
            <a:r>
              <a:rPr lang="de-DE" sz="1600" dirty="0"/>
              <a:t>654 + 266 = 920   </a:t>
            </a:r>
          </a:p>
          <a:p>
            <a:pPr marL="342900" indent="-342900">
              <a:spcBef>
                <a:spcPts val="200"/>
              </a:spcBef>
              <a:defRPr sz="1500">
                <a:solidFill>
                  <a:srgbClr val="0070C0"/>
                </a:solidFill>
                <a:latin typeface="Comic Sans MS"/>
                <a:ea typeface="Comic Sans MS"/>
                <a:cs typeface="Comic Sans MS"/>
                <a:sym typeface="Comic Sans MS"/>
              </a:defRPr>
            </a:pPr>
            <a:r>
              <a:rPr lang="de-DE" sz="1600" dirty="0"/>
              <a:t>660 + 260 </a:t>
            </a:r>
          </a:p>
        </p:txBody>
      </p:sp>
      <p:sp>
        <p:nvSpPr>
          <p:cNvPr id="33" name="Textfeld 11">
            <a:extLst>
              <a:ext uri="{FF2B5EF4-FFF2-40B4-BE49-F238E27FC236}">
                <a16:creationId xmlns:a16="http://schemas.microsoft.com/office/drawing/2014/main" id="{6B607DE9-D18E-4D37-AE9E-834B1A0A335A}"/>
              </a:ext>
            </a:extLst>
          </p:cNvPr>
          <p:cNvSpPr txBox="1"/>
          <p:nvPr/>
        </p:nvSpPr>
        <p:spPr>
          <a:xfrm>
            <a:off x="4747289" y="5448048"/>
            <a:ext cx="1800000" cy="736200"/>
          </a:xfrm>
          <a:prstGeom prst="rect">
            <a:avLst/>
          </a:prstGeom>
          <a:solidFill>
            <a:schemeClr val="bg1"/>
          </a:solidFill>
          <a:ln w="76200">
            <a:noFill/>
            <a:miter lim="400000"/>
          </a:ln>
          <a:effectLst>
            <a:outerShdw blurRad="50800" dist="38100" dir="2700000" algn="tl" rotWithShape="0">
              <a:prstClr val="black">
                <a:alpha val="40000"/>
              </a:prst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8000" tIns="108000" rIns="108000" bIns="108000">
            <a:spAutoFit/>
          </a:bodyPr>
          <a:lstStyle/>
          <a:p>
            <a:pPr marL="342900" indent="-342900">
              <a:spcBef>
                <a:spcPts val="200"/>
              </a:spcBef>
              <a:defRPr sz="1500" u="sng">
                <a:solidFill>
                  <a:srgbClr val="0070C0"/>
                </a:solidFill>
                <a:latin typeface="Comic Sans MS"/>
                <a:ea typeface="Comic Sans MS"/>
                <a:cs typeface="Comic Sans MS"/>
                <a:sym typeface="Comic Sans MS"/>
              </a:defRPr>
            </a:pPr>
            <a:r>
              <a:rPr lang="de-DE" sz="1600" dirty="0"/>
              <a:t>75 : 15 = 5   </a:t>
            </a:r>
          </a:p>
          <a:p>
            <a:pPr marL="342900" indent="-342900">
              <a:spcBef>
                <a:spcPts val="200"/>
              </a:spcBef>
              <a:defRPr sz="1500">
                <a:solidFill>
                  <a:srgbClr val="0070C0"/>
                </a:solidFill>
                <a:latin typeface="Comic Sans MS"/>
                <a:ea typeface="Comic Sans MS"/>
                <a:cs typeface="Comic Sans MS"/>
                <a:sym typeface="Comic Sans MS"/>
              </a:defRPr>
            </a:pPr>
            <a:r>
              <a:rPr lang="de-DE" sz="1600" dirty="0"/>
              <a:t>25 : 5 </a:t>
            </a:r>
          </a:p>
        </p:txBody>
      </p:sp>
      <p:sp>
        <p:nvSpPr>
          <p:cNvPr id="34" name="Textfeld 19">
            <a:extLst>
              <a:ext uri="{FF2B5EF4-FFF2-40B4-BE49-F238E27FC236}">
                <a16:creationId xmlns:a16="http://schemas.microsoft.com/office/drawing/2014/main" id="{94BA0CBF-6368-48B7-BD66-8A0A046BEDF0}"/>
              </a:ext>
            </a:extLst>
          </p:cNvPr>
          <p:cNvSpPr txBox="1"/>
          <p:nvPr/>
        </p:nvSpPr>
        <p:spPr>
          <a:xfrm>
            <a:off x="7002683" y="5448048"/>
            <a:ext cx="1901069" cy="830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p>
            <a:pPr marL="11113" indent="-11113">
              <a:spcBef>
                <a:spcPts val="400"/>
              </a:spcBef>
              <a:defRPr sz="1800" b="1"/>
            </a:pPr>
            <a:r>
              <a:rPr dirty="0"/>
              <a:t>plus </a:t>
            </a:r>
            <a:r>
              <a:rPr dirty="0" err="1"/>
              <a:t>Mischformen</a:t>
            </a:r>
            <a:br>
              <a:rPr dirty="0"/>
            </a:br>
            <a:r>
              <a:rPr dirty="0"/>
              <a:t>und </a:t>
            </a:r>
            <a:r>
              <a:rPr dirty="0" err="1"/>
              <a:t>weitere</a:t>
            </a:r>
            <a:r>
              <a:rPr dirty="0"/>
              <a:t> </a:t>
            </a:r>
            <a:r>
              <a:rPr dirty="0" err="1"/>
              <a:t>Darstellungen</a:t>
            </a:r>
            <a:endParaRPr dirty="0"/>
          </a:p>
        </p:txBody>
      </p:sp>
      <p:cxnSp>
        <p:nvCxnSpPr>
          <p:cNvPr id="3" name="Gerader Verbinder 2">
            <a:extLst>
              <a:ext uri="{FF2B5EF4-FFF2-40B4-BE49-F238E27FC236}">
                <a16:creationId xmlns:a16="http://schemas.microsoft.com/office/drawing/2014/main" id="{7380A0FD-ED41-4922-83AC-FBED058CD9EB}"/>
              </a:ext>
            </a:extLst>
          </p:cNvPr>
          <p:cNvCxnSpPr>
            <a:cxnSpLocks/>
          </p:cNvCxnSpPr>
          <p:nvPr/>
        </p:nvCxnSpPr>
        <p:spPr>
          <a:xfrm flipH="1">
            <a:off x="4922550" y="1979271"/>
            <a:ext cx="1449478" cy="1319514"/>
          </a:xfrm>
          <a:prstGeom prst="line">
            <a:avLst/>
          </a:prstGeom>
          <a:noFill/>
          <a:ln w="57150" cap="flat">
            <a:solidFill>
              <a:schemeClr val="tx1"/>
            </a:solidFill>
            <a:prstDash val="solid"/>
            <a:round/>
          </a:ln>
          <a:effectLst/>
          <a:sp3d/>
        </p:spPr>
        <p:style>
          <a:lnRef idx="0">
            <a:scrgbClr r="0" g="0" b="0"/>
          </a:lnRef>
          <a:fillRef idx="0">
            <a:scrgbClr r="0" g="0" b="0"/>
          </a:fillRef>
          <a:effectRef idx="0">
            <a:scrgbClr r="0" g="0" b="0"/>
          </a:effectRef>
          <a:fontRef idx="none"/>
        </p:style>
      </p:cxn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63" presetClass="path" presetSubtype="0" accel="50000" decel="50000" fill="hold" grpId="0" nodeType="withEffect">
                                  <p:stCondLst>
                                    <p:cond delay="0"/>
                                  </p:stCondLst>
                                  <p:childTnLst>
                                    <p:animMotion origin="layout" path="M -4.72222E-6 5.55112E-17 L 0.50191 5.55112E-17 " pathEditMode="relative" rAng="0" ptsTypes="AA">
                                      <p:cBhvr>
                                        <p:cTn id="12" dur="2000" fill="hold"/>
                                        <p:tgtEl>
                                          <p:spTgt spid="23"/>
                                        </p:tgtEl>
                                        <p:attrNameLst>
                                          <p:attrName>ppt_x</p:attrName>
                                          <p:attrName>ppt_y</p:attrName>
                                        </p:attrNameLst>
                                      </p:cBhvr>
                                      <p:rCtr x="25087" y="0"/>
                                    </p:animMotion>
                                  </p:childTnLst>
                                </p:cTn>
                              </p:par>
                              <p:par>
                                <p:cTn id="13" presetID="63" presetClass="path" presetSubtype="0" accel="50000" decel="50000" fill="hold" nodeType="withEffect">
                                  <p:stCondLst>
                                    <p:cond delay="0"/>
                                  </p:stCondLst>
                                  <p:childTnLst>
                                    <p:animMotion origin="layout" path="M -4.72222E-6 -2.22222E-6 L 0.50087 -2.22222E-6 " pathEditMode="relative" rAng="0" ptsTypes="AA">
                                      <p:cBhvr>
                                        <p:cTn id="14" dur="2000" fill="hold"/>
                                        <p:tgtEl>
                                          <p:spTgt spid="3"/>
                                        </p:tgtEl>
                                        <p:attrNameLst>
                                          <p:attrName>ppt_x</p:attrName>
                                          <p:attrName>ppt_y</p:attrName>
                                        </p:attrNameLst>
                                      </p:cBhvr>
                                      <p:rCtr x="25035" y="0"/>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31" grpId="0" animBg="1"/>
      <p:bldP spid="33" grpId="0" animBg="1"/>
      <p:bldP spid="3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Textfeld 17"/>
          <p:cNvSpPr txBox="1"/>
          <p:nvPr/>
        </p:nvSpPr>
        <p:spPr>
          <a:xfrm>
            <a:off x="4886410" y="2254156"/>
            <a:ext cx="1663274"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marL="342900" indent="-342900">
              <a:spcBef>
                <a:spcPts val="400"/>
              </a:spcBef>
              <a:defRPr sz="1700"/>
            </a:pPr>
            <a:r>
              <a:rPr sz="1800" dirty="0" err="1"/>
              <a:t>Assoziativgesetz</a:t>
            </a:r>
            <a:endParaRPr sz="1800" dirty="0"/>
          </a:p>
          <a:p>
            <a:pPr marL="342900" indent="-342900">
              <a:spcBef>
                <a:spcPts val="400"/>
              </a:spcBef>
              <a:defRPr sz="1700"/>
            </a:pPr>
            <a:r>
              <a:rPr sz="1800" dirty="0" err="1"/>
              <a:t>Distributivgesetz</a:t>
            </a:r>
            <a:endParaRPr sz="1800" dirty="0"/>
          </a:p>
          <a:p>
            <a:pPr marL="342900" indent="-342900">
              <a:spcBef>
                <a:spcPts val="400"/>
              </a:spcBef>
              <a:defRPr sz="1700"/>
            </a:pPr>
            <a:r>
              <a:rPr sz="1800" dirty="0" err="1"/>
              <a:t>Assoziativgesetz</a:t>
            </a:r>
            <a:endParaRPr sz="1800" dirty="0"/>
          </a:p>
        </p:txBody>
      </p:sp>
      <p:sp>
        <p:nvSpPr>
          <p:cNvPr id="458" name="Textfeld 18"/>
          <p:cNvSpPr txBox="1"/>
          <p:nvPr/>
        </p:nvSpPr>
        <p:spPr>
          <a:xfrm>
            <a:off x="7282513" y="2259705"/>
            <a:ext cx="1495602" cy="6463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marL="11113" indent="-11113">
              <a:spcBef>
                <a:spcPts val="400"/>
              </a:spcBef>
              <a:defRPr sz="1700"/>
            </a:pPr>
            <a:r>
              <a:rPr sz="1800" dirty="0"/>
              <a:t>   a · (b + c) </a:t>
            </a:r>
            <a:br>
              <a:rPr sz="1800" dirty="0"/>
            </a:br>
            <a:r>
              <a:rPr sz="1800" dirty="0"/>
              <a:t>= a · b + a · c</a:t>
            </a:r>
          </a:p>
        </p:txBody>
      </p:sp>
      <p:sp>
        <p:nvSpPr>
          <p:cNvPr id="459" name="Textfeld 21"/>
          <p:cNvSpPr txBox="1"/>
          <p:nvPr/>
        </p:nvSpPr>
        <p:spPr>
          <a:xfrm>
            <a:off x="252000" y="1257604"/>
            <a:ext cx="1836000" cy="5539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lvl1pPr marL="11113" indent="-11113">
              <a:defRPr sz="1700" b="1"/>
            </a:lvl1pPr>
          </a:lstStyle>
          <a:p>
            <a:pPr algn="ctr"/>
            <a:r>
              <a:rPr sz="1800" dirty="0" err="1"/>
              <a:t>Grundschul</a:t>
            </a:r>
            <a:r>
              <a:rPr sz="1800" dirty="0"/>
              <a:t>-</a:t>
            </a:r>
            <a:r>
              <a:rPr lang="en-GB" sz="1800" dirty="0"/>
              <a:t>s</a:t>
            </a:r>
            <a:r>
              <a:rPr sz="1800" dirty="0" err="1"/>
              <a:t>chreibweise</a:t>
            </a:r>
            <a:endParaRPr sz="1800" dirty="0"/>
          </a:p>
        </p:txBody>
      </p:sp>
      <p:sp>
        <p:nvSpPr>
          <p:cNvPr id="460" name="Textfeld 22"/>
          <p:cNvSpPr txBox="1"/>
          <p:nvPr/>
        </p:nvSpPr>
        <p:spPr>
          <a:xfrm>
            <a:off x="2445345" y="1257604"/>
            <a:ext cx="1836000" cy="5539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342900" indent="-342900" algn="ctr">
              <a:defRPr sz="1700" b="1"/>
            </a:pPr>
            <a:r>
              <a:rPr sz="1800" dirty="0" err="1"/>
              <a:t>Geschlossene</a:t>
            </a:r>
            <a:r>
              <a:rPr sz="1800" dirty="0"/>
              <a:t> </a:t>
            </a:r>
          </a:p>
          <a:p>
            <a:pPr marL="11113" indent="-11113" algn="ctr">
              <a:defRPr sz="1700" b="1"/>
            </a:pPr>
            <a:r>
              <a:rPr sz="1800" dirty="0"/>
              <a:t>Term-</a:t>
            </a:r>
            <a:r>
              <a:rPr sz="1800" dirty="0" err="1"/>
              <a:t>Schreibweise</a:t>
            </a:r>
            <a:endParaRPr sz="1800" dirty="0"/>
          </a:p>
        </p:txBody>
      </p:sp>
      <p:sp>
        <p:nvSpPr>
          <p:cNvPr id="461" name="Textfeld 24"/>
          <p:cNvSpPr txBox="1"/>
          <p:nvPr/>
        </p:nvSpPr>
        <p:spPr>
          <a:xfrm>
            <a:off x="7226199" y="1257603"/>
            <a:ext cx="1495601" cy="2769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defRPr sz="1700" b="1"/>
            </a:lvl1pPr>
          </a:lstStyle>
          <a:p>
            <a:pPr algn="ctr"/>
            <a:r>
              <a:rPr sz="1800" dirty="0" err="1"/>
              <a:t>Algebraisierung</a:t>
            </a:r>
            <a:endParaRPr sz="1800" dirty="0"/>
          </a:p>
        </p:txBody>
      </p:sp>
      <p:sp>
        <p:nvSpPr>
          <p:cNvPr id="462" name="Textfeld 20"/>
          <p:cNvSpPr txBox="1"/>
          <p:nvPr/>
        </p:nvSpPr>
        <p:spPr>
          <a:xfrm>
            <a:off x="4750672" y="1257604"/>
            <a:ext cx="1836000" cy="2769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marL="342900" indent="-342900">
              <a:defRPr sz="1700" b="1"/>
            </a:lvl1pPr>
          </a:lstStyle>
          <a:p>
            <a:pPr algn="ctr"/>
            <a:r>
              <a:rPr sz="1800" dirty="0" err="1"/>
              <a:t>Rechengesetze</a:t>
            </a:r>
            <a:endParaRPr sz="1800" dirty="0"/>
          </a:p>
        </p:txBody>
      </p:sp>
      <p:sp>
        <p:nvSpPr>
          <p:cNvPr id="14" name="Titel 1">
            <a:extLst>
              <a:ext uri="{FF2B5EF4-FFF2-40B4-BE49-F238E27FC236}">
                <a16:creationId xmlns:a16="http://schemas.microsoft.com/office/drawing/2014/main" id="{25C078CF-8D82-403B-BDED-BF11BA539AA7}"/>
              </a:ext>
            </a:extLst>
          </p:cNvPr>
          <p:cNvSpPr txBox="1">
            <a:spLocks/>
          </p:cNvSpPr>
          <p:nvPr/>
        </p:nvSpPr>
        <p:spPr>
          <a:xfrm>
            <a:off x="252000" y="324000"/>
            <a:ext cx="8512529" cy="490861"/>
          </a:xfrm>
          <a:prstGeom prst="rect">
            <a:avLst/>
          </a:prstGeom>
        </p:spPr>
        <p:txBody>
          <a:bodyPr vert="horz" lIns="0" tIns="0" rIns="0" bIns="0" rtlCol="0" anchor="t" anchorCtr="0">
            <a:normAutofit/>
          </a:bodyPr>
          <a:lstStyle>
            <a:lvl1pPr algn="l" rtl="0" eaLnBrk="1" fontAlgn="base" hangingPunct="1">
              <a:spcBef>
                <a:spcPct val="0"/>
              </a:spcBef>
              <a:spcAft>
                <a:spcPct val="0"/>
              </a:spcAft>
              <a:defRPr sz="24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2200" dirty="0"/>
              <a:t>Wichtigste Strategien des Zahlenrechnens</a:t>
            </a:r>
            <a:endParaRPr lang="de-DE" sz="2200" kern="0" dirty="0"/>
          </a:p>
        </p:txBody>
      </p:sp>
      <p:pic>
        <p:nvPicPr>
          <p:cNvPr id="12" name="Grafik 11">
            <a:extLst>
              <a:ext uri="{FF2B5EF4-FFF2-40B4-BE49-F238E27FC236}">
                <a16:creationId xmlns:a16="http://schemas.microsoft.com/office/drawing/2014/main" id="{D9F21DA5-D399-B049-A26C-184FCF14E160}"/>
              </a:ext>
            </a:extLst>
          </p:cNvPr>
          <p:cNvPicPr>
            <a:picLocks noChangeAspect="1"/>
          </p:cNvPicPr>
          <p:nvPr/>
        </p:nvPicPr>
        <p:blipFill>
          <a:blip r:embed="rId3"/>
          <a:stretch>
            <a:fillRect/>
          </a:stretch>
        </p:blipFill>
        <p:spPr>
          <a:xfrm>
            <a:off x="8412231" y="147151"/>
            <a:ext cx="731769" cy="649445"/>
          </a:xfrm>
          <a:prstGeom prst="rect">
            <a:avLst/>
          </a:prstGeom>
        </p:spPr>
      </p:pic>
      <p:pic>
        <p:nvPicPr>
          <p:cNvPr id="13" name="Grafik 12">
            <a:extLst>
              <a:ext uri="{FF2B5EF4-FFF2-40B4-BE49-F238E27FC236}">
                <a16:creationId xmlns:a16="http://schemas.microsoft.com/office/drawing/2014/main" id="{54A0A4CA-3D4C-1946-ABCD-F4F52A484C3E}"/>
              </a:ext>
            </a:extLst>
          </p:cNvPr>
          <p:cNvPicPr>
            <a:picLocks noChangeAspect="1"/>
          </p:cNvPicPr>
          <p:nvPr/>
        </p:nvPicPr>
        <p:blipFill>
          <a:blip r:embed="rId4"/>
          <a:stretch>
            <a:fillRect/>
          </a:stretch>
        </p:blipFill>
        <p:spPr>
          <a:xfrm>
            <a:off x="8551455" y="260692"/>
            <a:ext cx="395503" cy="396000"/>
          </a:xfrm>
          <a:prstGeom prst="rect">
            <a:avLst/>
          </a:prstGeom>
          <a:solidFill>
            <a:schemeClr val="bg1"/>
          </a:solidFill>
          <a:ln>
            <a:noFill/>
          </a:ln>
          <a:effectLst/>
        </p:spPr>
      </p:pic>
      <p:sp>
        <p:nvSpPr>
          <p:cNvPr id="15" name="Textfeld 9">
            <a:extLst>
              <a:ext uri="{FF2B5EF4-FFF2-40B4-BE49-F238E27FC236}">
                <a16:creationId xmlns:a16="http://schemas.microsoft.com/office/drawing/2014/main" id="{E4403CF1-C836-429B-A1C3-0C9E41BF52A8}"/>
              </a:ext>
            </a:extLst>
          </p:cNvPr>
          <p:cNvSpPr txBox="1"/>
          <p:nvPr/>
        </p:nvSpPr>
        <p:spPr>
          <a:xfrm>
            <a:off x="272739" y="2254156"/>
            <a:ext cx="1800001" cy="1008069"/>
          </a:xfrm>
          <a:prstGeom prst="rect">
            <a:avLst/>
          </a:prstGeom>
          <a:solidFill>
            <a:schemeClr val="bg1"/>
          </a:solidFill>
          <a:ln w="76200">
            <a:noFill/>
            <a:miter lim="400000"/>
          </a:ln>
          <a:effectLst>
            <a:outerShdw blurRad="50800" dist="38100" dir="2700000" algn="tl" rotWithShape="0">
              <a:prstClr val="black">
                <a:alpha val="40000"/>
              </a:prst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8000" tIns="108000" rIns="108000" bIns="108000">
            <a:spAutoFit/>
          </a:bodyPr>
          <a:lstStyle/>
          <a:p>
            <a:pPr marL="342900" indent="-342900">
              <a:spcBef>
                <a:spcPts val="200"/>
              </a:spcBef>
              <a:defRPr sz="1500" u="sng">
                <a:solidFill>
                  <a:srgbClr val="0070C0"/>
                </a:solidFill>
                <a:latin typeface="Comic Sans MS"/>
                <a:ea typeface="Comic Sans MS"/>
                <a:cs typeface="Comic Sans MS"/>
                <a:sym typeface="Comic Sans MS"/>
              </a:defRPr>
            </a:pPr>
            <a:r>
              <a:rPr lang="de-DE" sz="1600" dirty="0"/>
              <a:t>32 · 15  = 480  </a:t>
            </a:r>
          </a:p>
          <a:p>
            <a:pPr marL="342900" indent="-342900">
              <a:spcBef>
                <a:spcPts val="200"/>
              </a:spcBef>
              <a:defRPr sz="1500">
                <a:solidFill>
                  <a:srgbClr val="0070C0"/>
                </a:solidFill>
                <a:latin typeface="Comic Sans MS"/>
                <a:ea typeface="Comic Sans MS"/>
                <a:cs typeface="Comic Sans MS"/>
                <a:sym typeface="Comic Sans MS"/>
              </a:defRPr>
            </a:pPr>
            <a:r>
              <a:rPr lang="de-DE" sz="1600" dirty="0"/>
              <a:t>32 · 10 = 320</a:t>
            </a:r>
          </a:p>
          <a:p>
            <a:pPr marL="342900" indent="-342900">
              <a:spcBef>
                <a:spcPts val="200"/>
              </a:spcBef>
              <a:defRPr sz="1500">
                <a:solidFill>
                  <a:srgbClr val="0070C0"/>
                </a:solidFill>
                <a:latin typeface="Comic Sans MS"/>
                <a:ea typeface="Comic Sans MS"/>
                <a:cs typeface="Comic Sans MS"/>
                <a:sym typeface="Comic Sans MS"/>
              </a:defRPr>
            </a:pPr>
            <a:r>
              <a:rPr lang="de-DE" sz="1600" dirty="0"/>
              <a:t>32 ·   5 = 160</a:t>
            </a:r>
          </a:p>
        </p:txBody>
      </p:sp>
      <p:sp>
        <p:nvSpPr>
          <p:cNvPr id="16" name="Textfeld 9">
            <a:extLst>
              <a:ext uri="{FF2B5EF4-FFF2-40B4-BE49-F238E27FC236}">
                <a16:creationId xmlns:a16="http://schemas.microsoft.com/office/drawing/2014/main" id="{EA494497-10E2-44CA-9E48-3E686A7B8987}"/>
              </a:ext>
            </a:extLst>
          </p:cNvPr>
          <p:cNvSpPr txBox="1"/>
          <p:nvPr/>
        </p:nvSpPr>
        <p:spPr>
          <a:xfrm>
            <a:off x="2463344" y="2259705"/>
            <a:ext cx="1800001" cy="1500512"/>
          </a:xfrm>
          <a:prstGeom prst="rect">
            <a:avLst/>
          </a:prstGeom>
          <a:solidFill>
            <a:schemeClr val="bg1"/>
          </a:solidFill>
          <a:ln w="76200">
            <a:noFill/>
            <a:miter lim="400000"/>
          </a:ln>
          <a:effectLst>
            <a:outerShdw blurRad="50800" dist="38100" dir="2700000" algn="tl" rotWithShape="0">
              <a:prstClr val="black">
                <a:alpha val="40000"/>
              </a:prst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8000" tIns="108000" rIns="108000" bIns="108000">
            <a:spAutoFit/>
          </a:bodyPr>
          <a:lstStyle/>
          <a:p>
            <a:pPr marL="11113" indent="-11113">
              <a:spcBef>
                <a:spcPts val="200"/>
              </a:spcBef>
              <a:defRPr sz="1500">
                <a:solidFill>
                  <a:srgbClr val="0070C0"/>
                </a:solidFill>
                <a:latin typeface="Comic Sans MS"/>
                <a:ea typeface="Comic Sans MS"/>
                <a:cs typeface="Comic Sans MS"/>
                <a:sym typeface="Comic Sans MS"/>
              </a:defRPr>
            </a:pPr>
            <a:r>
              <a:rPr lang="de-DE" sz="1600" dirty="0"/>
              <a:t> 32 · 15 </a:t>
            </a:r>
            <a:br>
              <a:rPr lang="de-DE" sz="1600" dirty="0"/>
            </a:br>
            <a:r>
              <a:rPr lang="de-DE" sz="1600" dirty="0"/>
              <a:t>= 32 · (10 + 5)</a:t>
            </a:r>
          </a:p>
          <a:p>
            <a:pPr marL="11113" indent="-11113">
              <a:spcBef>
                <a:spcPts val="200"/>
              </a:spcBef>
              <a:defRPr sz="1500">
                <a:solidFill>
                  <a:srgbClr val="0070C0"/>
                </a:solidFill>
                <a:latin typeface="Comic Sans MS"/>
                <a:ea typeface="Comic Sans MS"/>
                <a:cs typeface="Comic Sans MS"/>
                <a:sym typeface="Comic Sans MS"/>
              </a:defRPr>
            </a:pPr>
            <a:r>
              <a:rPr lang="de-DE" sz="1600" dirty="0"/>
              <a:t>= 32 · 10 + 32 · 5</a:t>
            </a:r>
          </a:p>
          <a:p>
            <a:pPr marL="11113" indent="-11113">
              <a:spcBef>
                <a:spcPts val="200"/>
              </a:spcBef>
              <a:defRPr sz="1500">
                <a:solidFill>
                  <a:srgbClr val="0070C0"/>
                </a:solidFill>
                <a:latin typeface="Comic Sans MS"/>
                <a:ea typeface="Comic Sans MS"/>
                <a:cs typeface="Comic Sans MS"/>
                <a:sym typeface="Comic Sans MS"/>
              </a:defRPr>
            </a:pPr>
            <a:r>
              <a:rPr lang="de-DE" sz="1600" dirty="0"/>
              <a:t>= 320     +  160</a:t>
            </a:r>
            <a:br>
              <a:rPr lang="de-DE" sz="1600" dirty="0"/>
            </a:br>
            <a:r>
              <a:rPr lang="de-DE" sz="1600" dirty="0"/>
              <a:t>= 480</a:t>
            </a:r>
          </a:p>
        </p:txBody>
      </p:sp>
    </p:spTree>
    <p:extLst>
      <p:ext uri="{BB962C8B-B14F-4D97-AF65-F5344CB8AC3E}">
        <p14:creationId xmlns:p14="http://schemas.microsoft.com/office/powerpoint/2010/main" val="1660143810"/>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4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4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 grpId="0" animBg="1" advAuto="0"/>
      <p:bldP spid="458" grpId="0" animBg="1" advAuto="0"/>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Grafik 17">
            <a:extLst>
              <a:ext uri="{FF2B5EF4-FFF2-40B4-BE49-F238E27FC236}">
                <a16:creationId xmlns:a16="http://schemas.microsoft.com/office/drawing/2014/main" id="{F0CB6446-DB3F-495E-BC54-DED3A2D9E751}"/>
              </a:ext>
            </a:extLst>
          </p:cNvPr>
          <p:cNvPicPr>
            <a:picLocks noChangeAspect="1"/>
          </p:cNvPicPr>
          <p:nvPr/>
        </p:nvPicPr>
        <p:blipFill>
          <a:blip r:embed="rId3"/>
          <a:stretch>
            <a:fillRect/>
          </a:stretch>
        </p:blipFill>
        <p:spPr>
          <a:xfrm>
            <a:off x="4955377" y="971159"/>
            <a:ext cx="3340308" cy="5886841"/>
          </a:xfrm>
          <a:prstGeom prst="rect">
            <a:avLst/>
          </a:prstGeom>
        </p:spPr>
      </p:pic>
      <p:sp>
        <p:nvSpPr>
          <p:cNvPr id="3" name="Inhaltsplatzhalter 2">
            <a:extLst>
              <a:ext uri="{FF2B5EF4-FFF2-40B4-BE49-F238E27FC236}">
                <a16:creationId xmlns:a16="http://schemas.microsoft.com/office/drawing/2014/main" id="{E39F9AE5-BFFC-4CFC-A347-BBF7607DB3CC}"/>
              </a:ext>
            </a:extLst>
          </p:cNvPr>
          <p:cNvSpPr>
            <a:spLocks noGrp="1"/>
          </p:cNvSpPr>
          <p:nvPr>
            <p:ph idx="1"/>
          </p:nvPr>
        </p:nvSpPr>
        <p:spPr>
          <a:xfrm>
            <a:off x="251999" y="899999"/>
            <a:ext cx="4536000" cy="5580000"/>
          </a:xfrm>
        </p:spPr>
        <p:txBody>
          <a:bodyPr/>
          <a:lstStyle/>
          <a:p>
            <a:pPr marL="0" indent="0">
              <a:spcBef>
                <a:spcPts val="4000"/>
              </a:spcBef>
              <a:buNone/>
              <a:defRPr sz="1800"/>
            </a:pPr>
            <a:r>
              <a:rPr lang="de-DE" dirty="0"/>
              <a:t>Flexible Zahlzerlegungen als wiederkehrende </a:t>
            </a:r>
            <a:r>
              <a:rPr lang="de-DE" dirty="0" err="1"/>
              <a:t>Verstehensgrundlage</a:t>
            </a:r>
            <a:r>
              <a:rPr lang="de-DE" dirty="0"/>
              <a:t> und Basiskönnen:</a:t>
            </a:r>
          </a:p>
          <a:p>
            <a:pPr defTabSz="866775">
              <a:spcBef>
                <a:spcPts val="4000"/>
              </a:spcBef>
              <a:buFont typeface="Wingdings-Regular"/>
              <a:defRPr sz="1800"/>
            </a:pPr>
            <a:r>
              <a:rPr lang="de-DE" dirty="0"/>
              <a:t>Binomische Formeln	(</a:t>
            </a:r>
            <a:r>
              <a:rPr lang="de-DE" dirty="0" err="1"/>
              <a:t>Jgst</a:t>
            </a:r>
            <a:r>
              <a:rPr lang="de-DE" dirty="0"/>
              <a:t>. 9-10)</a:t>
            </a:r>
          </a:p>
          <a:p>
            <a:pPr>
              <a:spcBef>
                <a:spcPts val="4000"/>
              </a:spcBef>
              <a:buFont typeface="Wingdings-Regular"/>
              <a:tabLst>
                <a:tab pos="2598738" algn="l"/>
              </a:tabLst>
              <a:defRPr sz="1800"/>
            </a:pPr>
            <a:r>
              <a:rPr lang="de-DE" dirty="0"/>
              <a:t>Terme	(</a:t>
            </a:r>
            <a:r>
              <a:rPr lang="de-DE" dirty="0" err="1"/>
              <a:t>Jgst</a:t>
            </a:r>
            <a:r>
              <a:rPr lang="de-DE" dirty="0"/>
              <a:t>. 8)</a:t>
            </a:r>
          </a:p>
          <a:p>
            <a:pPr defTabSz="1570038">
              <a:spcBef>
                <a:spcPts val="4000"/>
              </a:spcBef>
              <a:buFont typeface="Wingdings-Regular"/>
              <a:tabLst>
                <a:tab pos="2598738" algn="l"/>
              </a:tabLst>
              <a:defRPr sz="1800" b="1"/>
            </a:pPr>
            <a:r>
              <a:rPr lang="de-DE" dirty="0">
                <a:solidFill>
                  <a:schemeClr val="tx1"/>
                </a:solidFill>
              </a:rPr>
              <a:t>Zahlenrechnen	(</a:t>
            </a:r>
            <a:r>
              <a:rPr lang="de-DE" dirty="0" err="1">
                <a:solidFill>
                  <a:schemeClr val="tx1"/>
                </a:solidFill>
              </a:rPr>
              <a:t>Jgst</a:t>
            </a:r>
            <a:r>
              <a:rPr lang="de-DE" dirty="0">
                <a:solidFill>
                  <a:schemeClr val="tx1"/>
                </a:solidFill>
              </a:rPr>
              <a:t>. 2-7)</a:t>
            </a:r>
          </a:p>
          <a:p>
            <a:pPr defTabSz="1570038">
              <a:spcBef>
                <a:spcPts val="4000"/>
              </a:spcBef>
              <a:buFont typeface="Wingdings-Regular"/>
              <a:tabLst>
                <a:tab pos="2598738" algn="l"/>
              </a:tabLst>
              <a:defRPr sz="1800"/>
            </a:pPr>
            <a:r>
              <a:rPr lang="de-DE" dirty="0"/>
              <a:t>Rechengesetze	(</a:t>
            </a:r>
            <a:r>
              <a:rPr lang="de-DE" dirty="0" err="1"/>
              <a:t>Jgst</a:t>
            </a:r>
            <a:r>
              <a:rPr lang="de-DE" dirty="0"/>
              <a:t>. 1-6)</a:t>
            </a:r>
          </a:p>
          <a:p>
            <a:pPr defTabSz="866775">
              <a:spcBef>
                <a:spcPts val="4000"/>
              </a:spcBef>
              <a:buFont typeface="Wingdings-Regular"/>
              <a:defRPr sz="1800"/>
            </a:pPr>
            <a:r>
              <a:rPr lang="de-DE" dirty="0"/>
              <a:t>Stellenwertverständnis	(</a:t>
            </a:r>
            <a:r>
              <a:rPr lang="de-DE" dirty="0" err="1"/>
              <a:t>Jgst</a:t>
            </a:r>
            <a:r>
              <a:rPr lang="de-DE" dirty="0"/>
              <a:t>. 1-3)</a:t>
            </a:r>
            <a:br>
              <a:rPr lang="de-DE" dirty="0"/>
            </a:br>
            <a:r>
              <a:rPr lang="de-DE" dirty="0"/>
              <a:t>Operationsverständnis</a:t>
            </a:r>
          </a:p>
        </p:txBody>
      </p:sp>
      <p:sp>
        <p:nvSpPr>
          <p:cNvPr id="464" name="Bedeutung des Zahlenrechnens in Primar- und Sekundarstufe"/>
          <p:cNvSpPr txBox="1">
            <a:spLocks noGrp="1"/>
          </p:cNvSpPr>
          <p:nvPr>
            <p:ph type="title"/>
          </p:nvPr>
        </p:nvSpPr>
        <p:spPr>
          <a:prstGeom prst="rect">
            <a:avLst/>
          </a:prstGeom>
        </p:spPr>
        <p:txBody>
          <a:bodyPr lIns="45719" tIns="45719" rIns="45719" bIns="45719" anchor="ctr"/>
          <a:lstStyle>
            <a:lvl1pPr>
              <a:defRPr sz="2500"/>
            </a:lvl1pPr>
          </a:lstStyle>
          <a:p>
            <a:r>
              <a:rPr sz="2200" dirty="0" err="1"/>
              <a:t>Bedeutung</a:t>
            </a:r>
            <a:r>
              <a:rPr sz="2200" dirty="0"/>
              <a:t> des </a:t>
            </a:r>
            <a:r>
              <a:rPr sz="2200" dirty="0" err="1"/>
              <a:t>Zahlenrechnens</a:t>
            </a:r>
            <a:r>
              <a:rPr sz="2200" dirty="0"/>
              <a:t> in </a:t>
            </a:r>
            <a:r>
              <a:rPr sz="2200" dirty="0" err="1"/>
              <a:t>Primar</a:t>
            </a:r>
            <a:r>
              <a:rPr sz="2200" dirty="0"/>
              <a:t>- und </a:t>
            </a:r>
            <a:r>
              <a:rPr sz="2200" dirty="0" err="1"/>
              <a:t>Sekundarstufe</a:t>
            </a:r>
            <a:endParaRPr sz="2200" dirty="0"/>
          </a:p>
        </p:txBody>
      </p:sp>
      <p:pic>
        <p:nvPicPr>
          <p:cNvPr id="11" name="Grafik 10">
            <a:extLst>
              <a:ext uri="{FF2B5EF4-FFF2-40B4-BE49-F238E27FC236}">
                <a16:creationId xmlns:a16="http://schemas.microsoft.com/office/drawing/2014/main" id="{1F6A136C-E111-E241-9309-3F4942EDCBDD}"/>
              </a:ext>
            </a:extLst>
          </p:cNvPr>
          <p:cNvPicPr>
            <a:picLocks noChangeAspect="1"/>
          </p:cNvPicPr>
          <p:nvPr/>
        </p:nvPicPr>
        <p:blipFill>
          <a:blip r:embed="rId4"/>
          <a:stretch>
            <a:fillRect/>
          </a:stretch>
        </p:blipFill>
        <p:spPr>
          <a:xfrm>
            <a:off x="8412231" y="147151"/>
            <a:ext cx="731769" cy="649445"/>
          </a:xfrm>
          <a:prstGeom prst="rect">
            <a:avLst/>
          </a:prstGeom>
        </p:spPr>
      </p:pic>
      <p:pic>
        <p:nvPicPr>
          <p:cNvPr id="12" name="Grafik 11">
            <a:extLst>
              <a:ext uri="{FF2B5EF4-FFF2-40B4-BE49-F238E27FC236}">
                <a16:creationId xmlns:a16="http://schemas.microsoft.com/office/drawing/2014/main" id="{0AB87B19-2293-2548-AE0F-D756195063F1}"/>
              </a:ext>
            </a:extLst>
          </p:cNvPr>
          <p:cNvPicPr>
            <a:picLocks noChangeAspect="1"/>
          </p:cNvPicPr>
          <p:nvPr/>
        </p:nvPicPr>
        <p:blipFill>
          <a:blip r:embed="rId5"/>
          <a:stretch>
            <a:fillRect/>
          </a:stretch>
        </p:blipFill>
        <p:spPr>
          <a:xfrm>
            <a:off x="8551455" y="260692"/>
            <a:ext cx="395503" cy="396000"/>
          </a:xfrm>
          <a:prstGeom prst="rect">
            <a:avLst/>
          </a:prstGeom>
          <a:solidFill>
            <a:schemeClr val="bg1"/>
          </a:solidFill>
          <a:ln>
            <a:noFill/>
          </a:ln>
          <a:effectLst/>
        </p:spPr>
      </p:pic>
      <p:grpSp>
        <p:nvGrpSpPr>
          <p:cNvPr id="8" name="Gruppieren 7">
            <a:extLst>
              <a:ext uri="{FF2B5EF4-FFF2-40B4-BE49-F238E27FC236}">
                <a16:creationId xmlns:a16="http://schemas.microsoft.com/office/drawing/2014/main" id="{F4D8314E-8DA7-40C3-ADF0-6AD0B3B801D0}"/>
              </a:ext>
            </a:extLst>
          </p:cNvPr>
          <p:cNvGrpSpPr/>
          <p:nvPr/>
        </p:nvGrpSpPr>
        <p:grpSpPr>
          <a:xfrm>
            <a:off x="4490108" y="3009264"/>
            <a:ext cx="4412992" cy="3524736"/>
            <a:chOff x="4761404" y="3009264"/>
            <a:chExt cx="4412992" cy="3524736"/>
          </a:xfrm>
        </p:grpSpPr>
        <p:sp>
          <p:nvSpPr>
            <p:cNvPr id="2" name="Textfeld 1">
              <a:extLst>
                <a:ext uri="{FF2B5EF4-FFF2-40B4-BE49-F238E27FC236}">
                  <a16:creationId xmlns:a16="http://schemas.microsoft.com/office/drawing/2014/main" id="{75C2F09A-EC8F-004B-ABD0-E1F9B9D308E1}"/>
                </a:ext>
              </a:extLst>
            </p:cNvPr>
            <p:cNvSpPr txBox="1"/>
            <p:nvPr/>
          </p:nvSpPr>
          <p:spPr>
            <a:xfrm>
              <a:off x="8186888" y="5560137"/>
              <a:ext cx="961159"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DE" sz="1400" dirty="0"/>
                <a:t>Operations-</a:t>
              </a:r>
              <a:br>
                <a:rPr lang="de-DE" sz="1400" dirty="0"/>
              </a:br>
              <a:r>
                <a:rPr lang="de-DE" sz="1400" dirty="0" err="1"/>
                <a:t>verständnis</a:t>
              </a:r>
              <a:endParaRPr kumimoji="0" lang="de-DE" sz="1400" b="0" i="0" u="none" strike="noStrike" cap="none" spc="0" normalizeH="0" baseline="0" dirty="0">
                <a:ln>
                  <a:noFill/>
                </a:ln>
                <a:solidFill>
                  <a:srgbClr val="000000"/>
                </a:solidFill>
                <a:effectLst/>
                <a:uFillTx/>
                <a:latin typeface="+mn-lt"/>
                <a:ea typeface="+mn-ea"/>
                <a:cs typeface="+mn-cs"/>
                <a:sym typeface="Calibri"/>
              </a:endParaRPr>
            </a:p>
          </p:txBody>
        </p:sp>
        <p:sp>
          <p:nvSpPr>
            <p:cNvPr id="14" name="Textfeld 13">
              <a:extLst>
                <a:ext uri="{FF2B5EF4-FFF2-40B4-BE49-F238E27FC236}">
                  <a16:creationId xmlns:a16="http://schemas.microsoft.com/office/drawing/2014/main" id="{1B8F458E-0394-5640-A3C8-CE2970C0C7A9}"/>
                </a:ext>
              </a:extLst>
            </p:cNvPr>
            <p:cNvSpPr txBox="1"/>
            <p:nvPr/>
          </p:nvSpPr>
          <p:spPr>
            <a:xfrm>
              <a:off x="4765774" y="5236405"/>
              <a:ext cx="774079"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1400" b="0" i="0" strike="noStrike" cap="none" spc="0" normalizeH="0" baseline="0" dirty="0">
                  <a:ln>
                    <a:noFill/>
                  </a:ln>
                  <a:solidFill>
                    <a:srgbClr val="000000"/>
                  </a:solidFill>
                  <a:effectLst/>
                  <a:uFillTx/>
                  <a:latin typeface="+mn-lt"/>
                  <a:ea typeface="+mn-ea"/>
                  <a:cs typeface="+mn-cs"/>
                  <a:sym typeface="Calibri"/>
                </a:rPr>
                <a:t>Rechen-gesetze</a:t>
              </a:r>
            </a:p>
          </p:txBody>
        </p:sp>
        <p:sp>
          <p:nvSpPr>
            <p:cNvPr id="15" name="Textfeld 14">
              <a:extLst>
                <a:ext uri="{FF2B5EF4-FFF2-40B4-BE49-F238E27FC236}">
                  <a16:creationId xmlns:a16="http://schemas.microsoft.com/office/drawing/2014/main" id="{5A936206-5A31-8F4C-BBC2-C67AD8741FA7}"/>
                </a:ext>
              </a:extLst>
            </p:cNvPr>
            <p:cNvSpPr txBox="1"/>
            <p:nvPr/>
          </p:nvSpPr>
          <p:spPr>
            <a:xfrm>
              <a:off x="8359912" y="4512732"/>
              <a:ext cx="693458"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1400" b="1" i="0" u="none" strike="noStrike" cap="none" spc="0" normalizeH="0" baseline="0" dirty="0">
                  <a:ln>
                    <a:noFill/>
                  </a:ln>
                  <a:solidFill>
                    <a:srgbClr val="000000"/>
                  </a:solidFill>
                  <a:effectLst/>
                  <a:uFillTx/>
                  <a:latin typeface="+mn-lt"/>
                  <a:ea typeface="+mn-ea"/>
                  <a:cs typeface="+mn-cs"/>
                  <a:sym typeface="Calibri"/>
                </a:rPr>
                <a:t>Zahlen-</a:t>
              </a:r>
              <a:br>
                <a:rPr kumimoji="0" lang="de-DE" sz="1400" b="1" i="0" u="none" strike="noStrike" cap="none" spc="0" normalizeH="0" baseline="0" dirty="0">
                  <a:ln>
                    <a:noFill/>
                  </a:ln>
                  <a:solidFill>
                    <a:srgbClr val="000000"/>
                  </a:solidFill>
                  <a:effectLst/>
                  <a:uFillTx/>
                  <a:latin typeface="+mn-lt"/>
                  <a:ea typeface="+mn-ea"/>
                  <a:cs typeface="+mn-cs"/>
                  <a:sym typeface="Calibri"/>
                </a:rPr>
              </a:br>
              <a:r>
                <a:rPr kumimoji="0" lang="de-DE" sz="1400" b="1" i="0" u="none" strike="noStrike" cap="none" spc="0" normalizeH="0" baseline="0" dirty="0">
                  <a:ln>
                    <a:noFill/>
                  </a:ln>
                  <a:solidFill>
                    <a:srgbClr val="000000"/>
                  </a:solidFill>
                  <a:effectLst/>
                  <a:uFillTx/>
                  <a:latin typeface="+mn-lt"/>
                  <a:ea typeface="+mn-ea"/>
                  <a:cs typeface="+mn-cs"/>
                  <a:sym typeface="Calibri"/>
                </a:rPr>
                <a:t>rechnen</a:t>
              </a:r>
            </a:p>
          </p:txBody>
        </p:sp>
        <p:sp>
          <p:nvSpPr>
            <p:cNvPr id="16" name="Textfeld 15">
              <a:extLst>
                <a:ext uri="{FF2B5EF4-FFF2-40B4-BE49-F238E27FC236}">
                  <a16:creationId xmlns:a16="http://schemas.microsoft.com/office/drawing/2014/main" id="{FC6F0E15-8BC2-A348-AF5D-4B1E915C3973}"/>
                </a:ext>
              </a:extLst>
            </p:cNvPr>
            <p:cNvSpPr txBox="1"/>
            <p:nvPr/>
          </p:nvSpPr>
          <p:spPr>
            <a:xfrm>
              <a:off x="4765774" y="4055107"/>
              <a:ext cx="656588"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1400" b="0" i="0" u="none" strike="noStrike" cap="none" spc="0" normalizeH="0" baseline="0" dirty="0">
                  <a:ln>
                    <a:noFill/>
                  </a:ln>
                  <a:solidFill>
                    <a:srgbClr val="000000"/>
                  </a:solidFill>
                  <a:effectLst/>
                  <a:uFillTx/>
                  <a:latin typeface="+mn-lt"/>
                  <a:ea typeface="+mn-ea"/>
                  <a:cs typeface="+mn-cs"/>
                  <a:sym typeface="Calibri"/>
                </a:rPr>
                <a:t>Terme/</a:t>
              </a:r>
              <a:br>
                <a:rPr kumimoji="0" lang="de-DE" sz="1400" b="0" i="0" u="none" strike="noStrike" cap="none" spc="0" normalizeH="0" baseline="0" dirty="0">
                  <a:ln>
                    <a:noFill/>
                  </a:ln>
                  <a:solidFill>
                    <a:srgbClr val="000000"/>
                  </a:solidFill>
                  <a:effectLst/>
                  <a:uFillTx/>
                  <a:latin typeface="+mn-lt"/>
                  <a:ea typeface="+mn-ea"/>
                  <a:cs typeface="+mn-cs"/>
                  <a:sym typeface="Calibri"/>
                </a:rPr>
              </a:br>
              <a:r>
                <a:rPr kumimoji="0" lang="de-DE" sz="1400" b="0" i="0" u="none" strike="noStrike" cap="none" spc="0" normalizeH="0" baseline="0" dirty="0">
                  <a:ln>
                    <a:noFill/>
                  </a:ln>
                  <a:solidFill>
                    <a:srgbClr val="000000"/>
                  </a:solidFill>
                  <a:effectLst/>
                  <a:uFillTx/>
                  <a:latin typeface="+mn-lt"/>
                  <a:ea typeface="+mn-ea"/>
                  <a:cs typeface="+mn-cs"/>
                  <a:sym typeface="Calibri"/>
                </a:rPr>
                <a:t>Algebra</a:t>
              </a:r>
            </a:p>
          </p:txBody>
        </p:sp>
        <p:sp>
          <p:nvSpPr>
            <p:cNvPr id="17" name="Textfeld 16">
              <a:extLst>
                <a:ext uri="{FF2B5EF4-FFF2-40B4-BE49-F238E27FC236}">
                  <a16:creationId xmlns:a16="http://schemas.microsoft.com/office/drawing/2014/main" id="{43B80584-C20D-864E-9D22-E54E2EAB0074}"/>
                </a:ext>
              </a:extLst>
            </p:cNvPr>
            <p:cNvSpPr txBox="1"/>
            <p:nvPr/>
          </p:nvSpPr>
          <p:spPr>
            <a:xfrm>
              <a:off x="8238886" y="3009264"/>
              <a:ext cx="935510"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de-DE" sz="1400" dirty="0"/>
                <a:t>Binomische</a:t>
              </a:r>
              <a:br>
                <a:rPr lang="de-DE" sz="1400" dirty="0"/>
              </a:br>
              <a:r>
                <a:rPr lang="de-DE" sz="1400" dirty="0"/>
                <a:t>Formel</a:t>
              </a:r>
              <a:endParaRPr kumimoji="0" lang="de-DE" sz="1400" b="0" i="0" u="none" strike="noStrike" cap="none" spc="0" normalizeH="0" baseline="0" dirty="0">
                <a:ln>
                  <a:noFill/>
                </a:ln>
                <a:solidFill>
                  <a:srgbClr val="000000"/>
                </a:solidFill>
                <a:effectLst/>
                <a:uFillTx/>
                <a:latin typeface="+mn-lt"/>
                <a:ea typeface="+mn-ea"/>
                <a:cs typeface="+mn-cs"/>
                <a:sym typeface="Calibri"/>
              </a:endParaRPr>
            </a:p>
          </p:txBody>
        </p:sp>
        <p:sp>
          <p:nvSpPr>
            <p:cNvPr id="28" name="Textfeld 27">
              <a:extLst>
                <a:ext uri="{FF2B5EF4-FFF2-40B4-BE49-F238E27FC236}">
                  <a16:creationId xmlns:a16="http://schemas.microsoft.com/office/drawing/2014/main" id="{9B273842-83CB-4F82-A945-CE2A4583127E}"/>
                </a:ext>
              </a:extLst>
            </p:cNvPr>
            <p:cNvSpPr txBox="1"/>
            <p:nvPr/>
          </p:nvSpPr>
          <p:spPr>
            <a:xfrm>
              <a:off x="4761404" y="6010782"/>
              <a:ext cx="1021059"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1400" b="0" i="0" u="none" strike="noStrike" cap="none" spc="0" normalizeH="0" baseline="0" dirty="0">
                  <a:ln>
                    <a:noFill/>
                  </a:ln>
                  <a:solidFill>
                    <a:srgbClr val="000000"/>
                  </a:solidFill>
                  <a:effectLst/>
                  <a:uFillTx/>
                  <a:latin typeface="+mn-lt"/>
                  <a:ea typeface="+mn-ea"/>
                  <a:cs typeface="+mn-cs"/>
                  <a:sym typeface="Calibri"/>
                </a:rPr>
                <a:t>Stellenwert-</a:t>
              </a:r>
              <a:br>
                <a:rPr kumimoji="0" lang="de-DE" sz="1400" b="0" i="0" u="none" strike="noStrike" cap="none" spc="0" normalizeH="0" baseline="0" dirty="0">
                  <a:ln>
                    <a:noFill/>
                  </a:ln>
                  <a:solidFill>
                    <a:srgbClr val="000000"/>
                  </a:solidFill>
                  <a:effectLst/>
                  <a:uFillTx/>
                  <a:latin typeface="+mn-lt"/>
                  <a:ea typeface="+mn-ea"/>
                  <a:cs typeface="+mn-cs"/>
                  <a:sym typeface="Calibri"/>
                </a:rPr>
              </a:br>
              <a:r>
                <a:rPr kumimoji="0" lang="de-DE" sz="1400" b="0" i="0" u="none" strike="noStrike" cap="none" spc="0" normalizeH="0" baseline="0" dirty="0" err="1">
                  <a:ln>
                    <a:noFill/>
                  </a:ln>
                  <a:solidFill>
                    <a:srgbClr val="000000"/>
                  </a:solidFill>
                  <a:effectLst/>
                  <a:uFillTx/>
                  <a:latin typeface="+mn-lt"/>
                  <a:ea typeface="+mn-ea"/>
                  <a:cs typeface="+mn-cs"/>
                  <a:sym typeface="Calibri"/>
                </a:rPr>
                <a:t>verständnis</a:t>
              </a:r>
              <a:endParaRPr kumimoji="0" lang="de-DE" sz="1400" b="0" i="0" u="none" strike="noStrike" cap="none" spc="0" normalizeH="0" baseline="0" dirty="0">
                <a:ln>
                  <a:noFill/>
                </a:ln>
                <a:solidFill>
                  <a:srgbClr val="000000"/>
                </a:solidFill>
                <a:effectLst/>
                <a:uFillTx/>
                <a:latin typeface="+mn-lt"/>
                <a:ea typeface="+mn-ea"/>
                <a:cs typeface="+mn-cs"/>
                <a:sym typeface="Calibri"/>
              </a:endParaRPr>
            </a:p>
          </p:txBody>
        </p:sp>
      </p:grpSp>
      <p:sp>
        <p:nvSpPr>
          <p:cNvPr id="32" name="Line 9">
            <a:extLst>
              <a:ext uri="{FF2B5EF4-FFF2-40B4-BE49-F238E27FC236}">
                <a16:creationId xmlns:a16="http://schemas.microsoft.com/office/drawing/2014/main" id="{C11CF745-F29E-450D-9057-2CFA51D8B5FF}"/>
              </a:ext>
            </a:extLst>
          </p:cNvPr>
          <p:cNvSpPr/>
          <p:nvPr/>
        </p:nvSpPr>
        <p:spPr>
          <a:xfrm flipV="1">
            <a:off x="7407592" y="1358900"/>
            <a:ext cx="678374" cy="3450587"/>
          </a:xfrm>
          <a:prstGeom prst="line">
            <a:avLst/>
          </a:prstGeom>
          <a:noFill/>
          <a:ln w="76200" cap="flat">
            <a:solidFill>
              <a:schemeClr val="tx2"/>
            </a:solidFill>
            <a:prstDash val="solid"/>
            <a:round/>
            <a:tailEnd type="triangle" w="med" len="med"/>
          </a:ln>
          <a:effectLst/>
        </p:spPr>
        <p:txBody>
          <a:bodyPr wrap="square" lIns="45719" tIns="45719" rIns="45719" bIns="45719" numCol="1" anchor="t">
            <a:noAutofit/>
          </a:bodyPr>
          <a:lstStyle/>
          <a:p>
            <a:pPr>
              <a:defRPr>
                <a:latin typeface="Arial"/>
                <a:ea typeface="Arial"/>
                <a:cs typeface="Arial"/>
                <a:sym typeface="Arial"/>
              </a:defRPr>
            </a:pPr>
            <a:endParaRPr dirty="0"/>
          </a:p>
        </p:txBody>
      </p:sp>
      <p:sp>
        <p:nvSpPr>
          <p:cNvPr id="33" name="Line 9">
            <a:extLst>
              <a:ext uri="{FF2B5EF4-FFF2-40B4-BE49-F238E27FC236}">
                <a16:creationId xmlns:a16="http://schemas.microsoft.com/office/drawing/2014/main" id="{8C3505D7-334E-469E-AA05-B70DDA99DBD8}"/>
              </a:ext>
            </a:extLst>
          </p:cNvPr>
          <p:cNvSpPr/>
          <p:nvPr/>
        </p:nvSpPr>
        <p:spPr>
          <a:xfrm flipH="1" flipV="1">
            <a:off x="5500041" y="2387599"/>
            <a:ext cx="421942" cy="3014381"/>
          </a:xfrm>
          <a:prstGeom prst="line">
            <a:avLst/>
          </a:prstGeom>
          <a:noFill/>
          <a:ln w="76200" cap="flat">
            <a:solidFill>
              <a:schemeClr val="tx2"/>
            </a:solidFill>
            <a:prstDash val="solid"/>
            <a:round/>
            <a:tailEnd type="triangle" w="med" len="med"/>
          </a:ln>
          <a:effectLst/>
        </p:spPr>
        <p:txBody>
          <a:bodyPr wrap="square" lIns="45719" tIns="45719" rIns="45719" bIns="45719" numCol="1" anchor="t">
            <a:noAutofit/>
          </a:bodyPr>
          <a:lstStyle/>
          <a:p>
            <a:pPr>
              <a:defRPr>
                <a:latin typeface="Arial"/>
                <a:ea typeface="Arial"/>
                <a:cs typeface="Arial"/>
                <a:sym typeface="Arial"/>
              </a:defRPr>
            </a:pPr>
            <a:endParaRPr dirty="0"/>
          </a:p>
        </p:txBody>
      </p:sp>
      <p:sp>
        <p:nvSpPr>
          <p:cNvPr id="36" name="Line 9">
            <a:extLst>
              <a:ext uri="{FF2B5EF4-FFF2-40B4-BE49-F238E27FC236}">
                <a16:creationId xmlns:a16="http://schemas.microsoft.com/office/drawing/2014/main" id="{64109440-8CCF-47AF-BE1D-24FB53FCD585}"/>
              </a:ext>
            </a:extLst>
          </p:cNvPr>
          <p:cNvSpPr/>
          <p:nvPr/>
        </p:nvSpPr>
        <p:spPr>
          <a:xfrm flipH="1" flipV="1">
            <a:off x="6692900" y="1920240"/>
            <a:ext cx="2650" cy="4056659"/>
          </a:xfrm>
          <a:prstGeom prst="line">
            <a:avLst/>
          </a:prstGeom>
          <a:noFill/>
          <a:ln w="76200" cap="flat">
            <a:solidFill>
              <a:schemeClr val="tx2"/>
            </a:solidFill>
            <a:prstDash val="solid"/>
            <a:round/>
            <a:tailEnd type="triangle" w="med" len="med"/>
          </a:ln>
          <a:effectLst/>
        </p:spPr>
        <p:txBody>
          <a:bodyPr wrap="square" lIns="45719" tIns="45719" rIns="45719" bIns="45719" numCol="1" anchor="t">
            <a:noAutofit/>
          </a:bodyPr>
          <a:lstStyle/>
          <a:p>
            <a:pPr>
              <a:defRPr>
                <a:latin typeface="Arial"/>
                <a:ea typeface="Arial"/>
                <a:cs typeface="Arial"/>
                <a:sym typeface="Arial"/>
              </a:defRPr>
            </a:pPr>
            <a:endParaRPr dirty="0"/>
          </a:p>
        </p:txBody>
      </p:sp>
    </p:spTree>
    <p:extLst>
      <p:ext uri="{BB962C8B-B14F-4D97-AF65-F5344CB8AC3E}">
        <p14:creationId xmlns:p14="http://schemas.microsoft.com/office/powerpoint/2010/main" val="1762649497"/>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5" name="Inhaltsplatzhalter 5"/>
          <p:cNvSpPr txBox="1">
            <a:spLocks noGrp="1"/>
          </p:cNvSpPr>
          <p:nvPr>
            <p:ph idx="1"/>
          </p:nvPr>
        </p:nvSpPr>
        <p:spPr>
          <a:prstGeom prst="rect">
            <a:avLst/>
          </a:prstGeom>
        </p:spPr>
        <p:txBody>
          <a:bodyPr/>
          <a:lstStyle/>
          <a:p>
            <a:pPr>
              <a:buSzTx/>
              <a:buNone/>
            </a:pPr>
            <a:r>
              <a:rPr dirty="0" err="1"/>
              <a:t>Diese</a:t>
            </a:r>
            <a:r>
              <a:rPr dirty="0"/>
              <a:t> Folie </a:t>
            </a:r>
            <a:r>
              <a:rPr dirty="0" err="1"/>
              <a:t>gehört</a:t>
            </a:r>
            <a:r>
              <a:rPr dirty="0"/>
              <a:t> </a:t>
            </a:r>
            <a:r>
              <a:rPr dirty="0" err="1"/>
              <a:t>mit</a:t>
            </a:r>
            <a:r>
              <a:rPr dirty="0"/>
              <a:t> </a:t>
            </a:r>
            <a:r>
              <a:rPr dirty="0" err="1"/>
              <a:t>zum</a:t>
            </a:r>
            <a:r>
              <a:rPr dirty="0"/>
              <a:t> Material und </a:t>
            </a:r>
            <a:r>
              <a:rPr dirty="0" err="1"/>
              <a:t>darf</a:t>
            </a:r>
            <a:r>
              <a:rPr dirty="0"/>
              <a:t> </a:t>
            </a:r>
            <a:r>
              <a:rPr dirty="0" err="1"/>
              <a:t>nicht</a:t>
            </a:r>
            <a:r>
              <a:rPr dirty="0"/>
              <a:t> </a:t>
            </a:r>
            <a:r>
              <a:rPr dirty="0" err="1"/>
              <a:t>entfernt</a:t>
            </a:r>
            <a:r>
              <a:rPr dirty="0"/>
              <a:t> </a:t>
            </a:r>
            <a:r>
              <a:rPr dirty="0" err="1"/>
              <a:t>werden</a:t>
            </a:r>
            <a:r>
              <a:rPr dirty="0"/>
              <a:t>.</a:t>
            </a:r>
          </a:p>
          <a:p>
            <a:pPr marL="216000" indent="-216000"/>
            <a:r>
              <a:rPr dirty="0" err="1"/>
              <a:t>Teile</a:t>
            </a:r>
            <a:r>
              <a:rPr dirty="0"/>
              <a:t> dieses </a:t>
            </a:r>
            <a:r>
              <a:rPr dirty="0" err="1"/>
              <a:t>Fortbildungsmaterial</a:t>
            </a:r>
            <a:r>
              <a:rPr dirty="0"/>
              <a:t> </a:t>
            </a:r>
            <a:r>
              <a:rPr dirty="0" err="1"/>
              <a:t>wurden</a:t>
            </a:r>
            <a:r>
              <a:rPr dirty="0"/>
              <a:t> </a:t>
            </a:r>
            <a:r>
              <a:rPr dirty="0" err="1"/>
              <a:t>ursprünglich</a:t>
            </a:r>
            <a:r>
              <a:rPr dirty="0"/>
              <a:t> </a:t>
            </a:r>
            <a:r>
              <a:rPr dirty="0" err="1"/>
              <a:t>entwickelt</a:t>
            </a:r>
            <a:r>
              <a:rPr dirty="0"/>
              <a:t> in den DZLM-</a:t>
            </a:r>
            <a:r>
              <a:rPr dirty="0" err="1"/>
              <a:t>Projekten</a:t>
            </a:r>
            <a:r>
              <a:rPr dirty="0"/>
              <a:t>  PIKAS, </a:t>
            </a:r>
            <a:r>
              <a:rPr dirty="0" err="1"/>
              <a:t>Mahiko</a:t>
            </a:r>
            <a:r>
              <a:rPr dirty="0"/>
              <a:t> und </a:t>
            </a:r>
            <a:r>
              <a:rPr dirty="0" err="1"/>
              <a:t>Mathe</a:t>
            </a:r>
            <a:r>
              <a:rPr dirty="0"/>
              <a:t> </a:t>
            </a:r>
            <a:r>
              <a:rPr dirty="0" err="1"/>
              <a:t>sicher</a:t>
            </a:r>
            <a:r>
              <a:rPr dirty="0"/>
              <a:t> </a:t>
            </a:r>
            <a:r>
              <a:rPr dirty="0" err="1"/>
              <a:t>können</a:t>
            </a:r>
            <a:r>
              <a:rPr dirty="0"/>
              <a:t>.</a:t>
            </a:r>
          </a:p>
          <a:p>
            <a:pPr marL="216000" indent="-216000"/>
            <a:r>
              <a:rPr dirty="0"/>
              <a:t>Der </a:t>
            </a:r>
            <a:r>
              <a:rPr dirty="0" err="1"/>
              <a:t>hier</a:t>
            </a:r>
            <a:r>
              <a:rPr dirty="0"/>
              <a:t> </a:t>
            </a:r>
            <a:r>
              <a:rPr dirty="0" err="1"/>
              <a:t>vorliegende</a:t>
            </a:r>
            <a:r>
              <a:rPr dirty="0"/>
              <a:t> </a:t>
            </a:r>
            <a:r>
              <a:rPr dirty="0" err="1"/>
              <a:t>Zuschnitt</a:t>
            </a:r>
            <a:r>
              <a:rPr dirty="0"/>
              <a:t> des </a:t>
            </a:r>
            <a:r>
              <a:rPr dirty="0" err="1"/>
              <a:t>Bausteins</a:t>
            </a:r>
            <a:r>
              <a:rPr dirty="0"/>
              <a:t> </a:t>
            </a:r>
            <a:r>
              <a:rPr dirty="0" err="1"/>
              <a:t>wurde</a:t>
            </a:r>
            <a:r>
              <a:rPr dirty="0"/>
              <a:t> </a:t>
            </a:r>
            <a:r>
              <a:rPr dirty="0" err="1"/>
              <a:t>im</a:t>
            </a:r>
            <a:r>
              <a:rPr dirty="0"/>
              <a:t> </a:t>
            </a:r>
            <a:r>
              <a:rPr dirty="0" err="1"/>
              <a:t>Rahmen</a:t>
            </a:r>
            <a:r>
              <a:rPr dirty="0"/>
              <a:t> des </a:t>
            </a:r>
            <a:r>
              <a:rPr dirty="0" err="1"/>
              <a:t>Projekts</a:t>
            </a:r>
            <a:r>
              <a:rPr dirty="0"/>
              <a:t> </a:t>
            </a:r>
            <a:r>
              <a:rPr dirty="0" err="1"/>
              <a:t>Mathematik</a:t>
            </a:r>
            <a:r>
              <a:rPr dirty="0"/>
              <a:t> </a:t>
            </a:r>
            <a:r>
              <a:rPr dirty="0" err="1"/>
              <a:t>aufholen</a:t>
            </a:r>
            <a:r>
              <a:rPr dirty="0"/>
              <a:t> </a:t>
            </a:r>
            <a:r>
              <a:rPr dirty="0" err="1"/>
              <a:t>nach</a:t>
            </a:r>
            <a:r>
              <a:rPr dirty="0"/>
              <a:t> Corona </a:t>
            </a:r>
            <a:r>
              <a:rPr dirty="0" err="1"/>
              <a:t>erstellt</a:t>
            </a:r>
            <a:r>
              <a:rPr dirty="0"/>
              <a:t>, </a:t>
            </a:r>
            <a:r>
              <a:rPr dirty="0" err="1"/>
              <a:t>mit</a:t>
            </a:r>
            <a:r>
              <a:rPr dirty="0"/>
              <a:t> </a:t>
            </a:r>
            <a:r>
              <a:rPr dirty="0" err="1"/>
              <a:t>Finanzierung</a:t>
            </a:r>
            <a:r>
              <a:rPr dirty="0"/>
              <a:t> von 1</a:t>
            </a:r>
            <a:r>
              <a:rPr lang="de-DE" dirty="0"/>
              <a:t>4</a:t>
            </a:r>
            <a:r>
              <a:rPr dirty="0"/>
              <a:t> </a:t>
            </a:r>
            <a:r>
              <a:rPr dirty="0" err="1"/>
              <a:t>Bundesländern</a:t>
            </a:r>
            <a:r>
              <a:rPr dirty="0"/>
              <a:t> von Christoph Selter und </a:t>
            </a:r>
            <a:r>
              <a:rPr dirty="0" err="1"/>
              <a:t>Annabell</a:t>
            </a:r>
            <a:r>
              <a:rPr dirty="0"/>
              <a:t> </a:t>
            </a:r>
            <a:r>
              <a:rPr dirty="0" err="1"/>
              <a:t>Gutscher</a:t>
            </a:r>
            <a:r>
              <a:rPr dirty="0"/>
              <a:t>. Es </a:t>
            </a:r>
            <a:r>
              <a:rPr dirty="0" err="1"/>
              <a:t>basiert</a:t>
            </a:r>
            <a:r>
              <a:rPr dirty="0"/>
              <a:t> auf </a:t>
            </a:r>
            <a:r>
              <a:rPr dirty="0" err="1"/>
              <a:t>Vorarbeiten</a:t>
            </a:r>
            <a:r>
              <a:rPr dirty="0"/>
              <a:t> von </a:t>
            </a:r>
            <a:r>
              <a:rPr dirty="0" err="1"/>
              <a:t>Mitgliedern</a:t>
            </a:r>
            <a:r>
              <a:rPr dirty="0"/>
              <a:t> des </a:t>
            </a:r>
            <a:r>
              <a:rPr dirty="0" err="1"/>
              <a:t>Mathe</a:t>
            </a:r>
            <a:r>
              <a:rPr dirty="0"/>
              <a:t>-</a:t>
            </a:r>
            <a:r>
              <a:rPr dirty="0" err="1"/>
              <a:t>sicher</a:t>
            </a:r>
            <a:r>
              <a:rPr dirty="0"/>
              <a:t>-</a:t>
            </a:r>
            <a:r>
              <a:rPr dirty="0" err="1"/>
              <a:t>können</a:t>
            </a:r>
            <a:r>
              <a:rPr dirty="0"/>
              <a:t>-Teams (Jennifer </a:t>
            </a:r>
            <a:r>
              <a:rPr dirty="0" err="1"/>
              <a:t>Dröse</a:t>
            </a:r>
            <a:r>
              <a:rPr dirty="0"/>
              <a:t>, Susanne Prediger, Claudia </a:t>
            </a:r>
            <a:r>
              <a:rPr dirty="0" err="1"/>
              <a:t>Ademmer</a:t>
            </a:r>
            <a:r>
              <a:rPr dirty="0"/>
              <a:t>, Anne-Katrin </a:t>
            </a:r>
            <a:r>
              <a:rPr dirty="0" err="1"/>
              <a:t>Reiche</a:t>
            </a:r>
            <a:r>
              <a:rPr dirty="0"/>
              <a:t>, Theresa </a:t>
            </a:r>
            <a:r>
              <a:rPr dirty="0" err="1"/>
              <a:t>Deutscher</a:t>
            </a:r>
            <a:r>
              <a:rPr lang="de-DE" dirty="0"/>
              <a:t>, Christoph </a:t>
            </a:r>
            <a:r>
              <a:rPr lang="de-DE" dirty="0" err="1"/>
              <a:t>Selter</a:t>
            </a:r>
            <a:r>
              <a:rPr dirty="0"/>
              <a:t>), des </a:t>
            </a:r>
            <a:r>
              <a:rPr dirty="0" err="1"/>
              <a:t>Mahiko</a:t>
            </a:r>
            <a:r>
              <a:rPr dirty="0"/>
              <a:t>-Teams </a:t>
            </a:r>
            <a:r>
              <a:rPr dirty="0">
                <a:solidFill>
                  <a:schemeClr val="tx2"/>
                </a:solidFill>
              </a:rPr>
              <a:t>(</a:t>
            </a:r>
            <a:r>
              <a:rPr dirty="0">
                <a:solidFill>
                  <a:schemeClr val="tx2"/>
                </a:solidFill>
                <a:sym typeface="Arial"/>
                <a:hlinkClick r:id="rId2">
                  <a:extLst>
                    <a:ext uri="{A12FA001-AC4F-418D-AE19-62706E023703}">
                      <ahyp:hlinkClr xmlns:ahyp="http://schemas.microsoft.com/office/drawing/2018/hyperlinkcolor" val="tx"/>
                    </a:ext>
                  </a:extLst>
                </a:hlinkClick>
              </a:rPr>
              <a:t>mahiko.dzlm.de/node/39</a:t>
            </a:r>
            <a:r>
              <a:rPr dirty="0">
                <a:solidFill>
                  <a:schemeClr val="tx2"/>
                </a:solidFill>
              </a:rPr>
              <a:t>) </a:t>
            </a:r>
            <a:r>
              <a:rPr dirty="0"/>
              <a:t>und des PIKAS-Teams </a:t>
            </a:r>
            <a:r>
              <a:rPr dirty="0">
                <a:solidFill>
                  <a:schemeClr val="tx2"/>
                </a:solidFill>
              </a:rPr>
              <a:t>(</a:t>
            </a:r>
            <a:r>
              <a:rPr dirty="0">
                <a:solidFill>
                  <a:schemeClr val="tx2"/>
                </a:solidFill>
                <a:hlinkClick r:id="rId3">
                  <a:extLst>
                    <a:ext uri="{A12FA001-AC4F-418D-AE19-62706E023703}">
                      <ahyp:hlinkClr xmlns:ahyp="http://schemas.microsoft.com/office/drawing/2018/hyperlinkcolor" val="tx"/>
                    </a:ext>
                  </a:extLst>
                </a:hlinkClick>
              </a:rPr>
              <a:t>pikas.dzlm.de/node/917</a:t>
            </a:r>
            <a:r>
              <a:rPr dirty="0">
                <a:solidFill>
                  <a:schemeClr val="tx2"/>
                </a:solidFill>
              </a:rPr>
              <a:t>).</a:t>
            </a:r>
          </a:p>
          <a:p>
            <a:pPr marL="216000" indent="-216000"/>
            <a:r>
              <a:rPr lang="de-DE" dirty="0"/>
              <a:t>Das Material kann, soweit nicht anderweitig gekennzeichnet, unter der </a:t>
            </a:r>
            <a:r>
              <a:rPr lang="de-DE" dirty="0">
                <a:hlinkClick r:id="rId4"/>
              </a:rPr>
              <a:t>Creative Commons Lizenz BY-SA: Namensnennung – Weitergabe unter gleichen Bedingungen 4.0 International</a:t>
            </a:r>
            <a:r>
              <a:rPr lang="de-DE" dirty="0"/>
              <a:t> weiterverwendet werden. Nähere Informationen dazu befinden sich auf der nächsten Folie.</a:t>
            </a:r>
          </a:p>
        </p:txBody>
      </p:sp>
      <p:sp>
        <p:nvSpPr>
          <p:cNvPr id="376" name="Titel 4"/>
          <p:cNvSpPr txBox="1">
            <a:spLocks noGrp="1"/>
          </p:cNvSpPr>
          <p:nvPr>
            <p:ph type="title"/>
          </p:nvPr>
        </p:nvSpPr>
        <p:spPr>
          <a:prstGeom prst="rect">
            <a:avLst/>
          </a:prstGeom>
        </p:spPr>
        <p:txBody>
          <a:bodyPr/>
          <a:lstStyle/>
          <a:p>
            <a:r>
              <a:rPr dirty="0" err="1"/>
              <a:t>Lizenzbedingungen</a:t>
            </a:r>
            <a:endParaRPr dirty="0"/>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50E1860B-A762-4E0F-937B-6A2A35BF5FE8}"/>
              </a:ext>
            </a:extLst>
          </p:cNvPr>
          <p:cNvSpPr>
            <a:spLocks noGrp="1"/>
          </p:cNvSpPr>
          <p:nvPr>
            <p:ph idx="1"/>
          </p:nvPr>
        </p:nvSpPr>
        <p:spPr>
          <a:xfrm>
            <a:off x="252000" y="899999"/>
            <a:ext cx="4019081" cy="5580000"/>
          </a:xfrm>
        </p:spPr>
        <p:txBody>
          <a:bodyPr/>
          <a:lstStyle/>
          <a:p>
            <a:pPr marL="0" indent="0">
              <a:buNone/>
              <a:defRPr sz="1800"/>
            </a:pPr>
            <a:r>
              <a:rPr lang="de-DE" dirty="0"/>
              <a:t>Bezüge des Zahlenrechnens im Spiralcurriculum nach oben zur Algebra:</a:t>
            </a:r>
          </a:p>
          <a:p>
            <a:pPr>
              <a:buSzPct val="100000"/>
              <a:defRPr sz="1800"/>
            </a:pPr>
            <a:r>
              <a:rPr lang="de-DE" dirty="0"/>
              <a:t>Beim Zerlegen und Verknüpfen werden die algebraischen Rechengesetze wie </a:t>
            </a:r>
            <a:r>
              <a:rPr lang="de-DE" dirty="0" err="1"/>
              <a:t>Kommuta-tivgesetz</a:t>
            </a:r>
            <a:r>
              <a:rPr lang="de-DE" dirty="0"/>
              <a:t>, Distributivgesetz, Minusklammer intuitiv erfahrbar und begründbar.</a:t>
            </a:r>
          </a:p>
          <a:p>
            <a:pPr>
              <a:buSzPct val="100000"/>
              <a:defRPr sz="1800"/>
            </a:pPr>
            <a:r>
              <a:rPr lang="de-DE" dirty="0"/>
              <a:t>Dies ist eine unverzichtbare Verstehens-grundlage für die spätere Algebra.</a:t>
            </a:r>
          </a:p>
          <a:p>
            <a:pPr marL="0" indent="0">
              <a:buNone/>
              <a:defRPr sz="1800"/>
            </a:pPr>
            <a:r>
              <a:rPr lang="de-DE" dirty="0"/>
              <a:t>Bezüge des Zahlenrechnens im Spiralcurriculum nach unten:</a:t>
            </a:r>
          </a:p>
          <a:p>
            <a:pPr>
              <a:buSzPct val="100000"/>
              <a:defRPr sz="1800"/>
            </a:pPr>
            <a:r>
              <a:rPr lang="de-DE" dirty="0"/>
              <a:t>Beim Zahlenzerlegen kann man hervorragend Stellenwertverständnis integriert wiederholen und fortgesetzt üben.</a:t>
            </a:r>
          </a:p>
          <a:p>
            <a:pPr>
              <a:buSzPct val="100000"/>
              <a:defRPr sz="1800"/>
            </a:pPr>
            <a:r>
              <a:rPr lang="de-DE" dirty="0"/>
              <a:t>Durch flexibles Verknüpfen der Zahlen wird das Operationsverständnis integriert.</a:t>
            </a:r>
          </a:p>
          <a:p>
            <a:endParaRPr lang="de-DE" dirty="0"/>
          </a:p>
        </p:txBody>
      </p:sp>
      <p:sp>
        <p:nvSpPr>
          <p:cNvPr id="473" name="Fazit: Bedeutung des Zahlenrechnens"/>
          <p:cNvSpPr txBox="1">
            <a:spLocks noGrp="1"/>
          </p:cNvSpPr>
          <p:nvPr>
            <p:ph type="title"/>
          </p:nvPr>
        </p:nvSpPr>
        <p:spPr>
          <a:prstGeom prst="rect">
            <a:avLst/>
          </a:prstGeom>
        </p:spPr>
        <p:txBody>
          <a:bodyPr lIns="45719" tIns="45719" rIns="45719" bIns="45719" anchor="ctr"/>
          <a:lstStyle>
            <a:lvl1pPr>
              <a:defRPr sz="2500"/>
            </a:lvl1pPr>
          </a:lstStyle>
          <a:p>
            <a:r>
              <a:rPr sz="2200" dirty="0" err="1"/>
              <a:t>Fazit</a:t>
            </a:r>
            <a:r>
              <a:rPr sz="2200" dirty="0"/>
              <a:t>: </a:t>
            </a:r>
            <a:r>
              <a:rPr sz="2200" dirty="0" err="1"/>
              <a:t>Bedeutung</a:t>
            </a:r>
            <a:r>
              <a:rPr sz="2200" dirty="0"/>
              <a:t> des </a:t>
            </a:r>
            <a:r>
              <a:rPr sz="2200" dirty="0" err="1"/>
              <a:t>Zahlenrechnens</a:t>
            </a:r>
            <a:endParaRPr sz="2200" dirty="0"/>
          </a:p>
        </p:txBody>
      </p:sp>
      <p:pic>
        <p:nvPicPr>
          <p:cNvPr id="23" name="Grafik 22">
            <a:extLst>
              <a:ext uri="{FF2B5EF4-FFF2-40B4-BE49-F238E27FC236}">
                <a16:creationId xmlns:a16="http://schemas.microsoft.com/office/drawing/2014/main" id="{DA5D1D37-819B-C34A-8030-D1E3A185EE51}"/>
              </a:ext>
            </a:extLst>
          </p:cNvPr>
          <p:cNvPicPr>
            <a:picLocks noChangeAspect="1"/>
          </p:cNvPicPr>
          <p:nvPr/>
        </p:nvPicPr>
        <p:blipFill>
          <a:blip r:embed="rId3"/>
          <a:stretch>
            <a:fillRect/>
          </a:stretch>
        </p:blipFill>
        <p:spPr>
          <a:xfrm>
            <a:off x="8412231" y="147151"/>
            <a:ext cx="731769" cy="649445"/>
          </a:xfrm>
          <a:prstGeom prst="rect">
            <a:avLst/>
          </a:prstGeom>
        </p:spPr>
      </p:pic>
      <p:pic>
        <p:nvPicPr>
          <p:cNvPr id="24" name="Grafik 23">
            <a:extLst>
              <a:ext uri="{FF2B5EF4-FFF2-40B4-BE49-F238E27FC236}">
                <a16:creationId xmlns:a16="http://schemas.microsoft.com/office/drawing/2014/main" id="{5E0B73C4-9BB7-2A48-A467-B1D5DC64CF1A}"/>
              </a:ext>
            </a:extLst>
          </p:cNvPr>
          <p:cNvPicPr>
            <a:picLocks noChangeAspect="1"/>
          </p:cNvPicPr>
          <p:nvPr/>
        </p:nvPicPr>
        <p:blipFill>
          <a:blip r:embed="rId4"/>
          <a:stretch>
            <a:fillRect/>
          </a:stretch>
        </p:blipFill>
        <p:spPr>
          <a:xfrm>
            <a:off x="8551455" y="260692"/>
            <a:ext cx="395503" cy="396000"/>
          </a:xfrm>
          <a:prstGeom prst="rect">
            <a:avLst/>
          </a:prstGeom>
          <a:solidFill>
            <a:schemeClr val="bg1"/>
          </a:solidFill>
          <a:ln>
            <a:noFill/>
          </a:ln>
          <a:effectLst/>
        </p:spPr>
      </p:pic>
      <p:sp>
        <p:nvSpPr>
          <p:cNvPr id="36" name="Textfeld 35">
            <a:extLst>
              <a:ext uri="{FF2B5EF4-FFF2-40B4-BE49-F238E27FC236}">
                <a16:creationId xmlns:a16="http://schemas.microsoft.com/office/drawing/2014/main" id="{0E432A88-FA7D-4929-A486-94EC97CCE0B3}"/>
              </a:ext>
            </a:extLst>
          </p:cNvPr>
          <p:cNvSpPr txBox="1"/>
          <p:nvPr/>
        </p:nvSpPr>
        <p:spPr>
          <a:xfrm>
            <a:off x="7915592" y="5560137"/>
            <a:ext cx="961159"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DE" sz="1400" dirty="0"/>
              <a:t>Operations-</a:t>
            </a:r>
            <a:br>
              <a:rPr lang="de-DE" sz="1400" dirty="0"/>
            </a:br>
            <a:r>
              <a:rPr lang="de-DE" sz="1400" dirty="0" err="1"/>
              <a:t>verständnis</a:t>
            </a:r>
            <a:endParaRPr kumimoji="0" lang="de-DE" sz="1400" b="0" i="0" u="none" strike="noStrike" cap="none" spc="0" normalizeH="0" baseline="0" dirty="0">
              <a:ln>
                <a:noFill/>
              </a:ln>
              <a:solidFill>
                <a:srgbClr val="000000"/>
              </a:solidFill>
              <a:effectLst/>
              <a:uFillTx/>
              <a:latin typeface="+mn-lt"/>
              <a:ea typeface="+mn-ea"/>
              <a:cs typeface="+mn-cs"/>
              <a:sym typeface="Calibri"/>
            </a:endParaRPr>
          </a:p>
        </p:txBody>
      </p:sp>
      <p:sp>
        <p:nvSpPr>
          <p:cNvPr id="37" name="Textfeld 36">
            <a:extLst>
              <a:ext uri="{FF2B5EF4-FFF2-40B4-BE49-F238E27FC236}">
                <a16:creationId xmlns:a16="http://schemas.microsoft.com/office/drawing/2014/main" id="{C1604E11-DD5D-4880-A0BE-F68C01211DC0}"/>
              </a:ext>
            </a:extLst>
          </p:cNvPr>
          <p:cNvSpPr txBox="1"/>
          <p:nvPr/>
        </p:nvSpPr>
        <p:spPr>
          <a:xfrm>
            <a:off x="4494478" y="5236405"/>
            <a:ext cx="774079"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1400" b="0" i="0" strike="noStrike" cap="none" spc="0" normalizeH="0" baseline="0" dirty="0">
                <a:ln>
                  <a:noFill/>
                </a:ln>
                <a:solidFill>
                  <a:srgbClr val="000000"/>
                </a:solidFill>
                <a:effectLst/>
                <a:uFillTx/>
                <a:latin typeface="+mn-lt"/>
                <a:ea typeface="+mn-ea"/>
                <a:cs typeface="+mn-cs"/>
                <a:sym typeface="Calibri"/>
              </a:rPr>
              <a:t>Rechen-gesetze</a:t>
            </a:r>
          </a:p>
        </p:txBody>
      </p:sp>
      <p:sp>
        <p:nvSpPr>
          <p:cNvPr id="44" name="Textfeld 43">
            <a:extLst>
              <a:ext uri="{FF2B5EF4-FFF2-40B4-BE49-F238E27FC236}">
                <a16:creationId xmlns:a16="http://schemas.microsoft.com/office/drawing/2014/main" id="{BE30AE88-3EEF-48ED-BEEC-3A66090477C4}"/>
              </a:ext>
            </a:extLst>
          </p:cNvPr>
          <p:cNvSpPr txBox="1"/>
          <p:nvPr/>
        </p:nvSpPr>
        <p:spPr>
          <a:xfrm>
            <a:off x="8088616" y="4512732"/>
            <a:ext cx="693458"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1400" b="1" i="0" u="none" strike="noStrike" cap="none" spc="0" normalizeH="0" baseline="0" dirty="0">
                <a:ln>
                  <a:noFill/>
                </a:ln>
                <a:solidFill>
                  <a:srgbClr val="000000"/>
                </a:solidFill>
                <a:effectLst/>
                <a:uFillTx/>
                <a:latin typeface="+mn-lt"/>
                <a:ea typeface="+mn-ea"/>
                <a:cs typeface="+mn-cs"/>
                <a:sym typeface="Calibri"/>
              </a:rPr>
              <a:t>Zahlen-</a:t>
            </a:r>
            <a:br>
              <a:rPr kumimoji="0" lang="de-DE" sz="1400" b="1" i="0" u="none" strike="noStrike" cap="none" spc="0" normalizeH="0" baseline="0" dirty="0">
                <a:ln>
                  <a:noFill/>
                </a:ln>
                <a:solidFill>
                  <a:srgbClr val="000000"/>
                </a:solidFill>
                <a:effectLst/>
                <a:uFillTx/>
                <a:latin typeface="+mn-lt"/>
                <a:ea typeface="+mn-ea"/>
                <a:cs typeface="+mn-cs"/>
                <a:sym typeface="Calibri"/>
              </a:rPr>
            </a:br>
            <a:r>
              <a:rPr kumimoji="0" lang="de-DE" sz="1400" b="1" i="0" u="none" strike="noStrike" cap="none" spc="0" normalizeH="0" baseline="0" dirty="0">
                <a:ln>
                  <a:noFill/>
                </a:ln>
                <a:solidFill>
                  <a:srgbClr val="000000"/>
                </a:solidFill>
                <a:effectLst/>
                <a:uFillTx/>
                <a:latin typeface="+mn-lt"/>
                <a:ea typeface="+mn-ea"/>
                <a:cs typeface="+mn-cs"/>
                <a:sym typeface="Calibri"/>
              </a:rPr>
              <a:t>rechnen</a:t>
            </a:r>
          </a:p>
        </p:txBody>
      </p:sp>
      <p:sp>
        <p:nvSpPr>
          <p:cNvPr id="51" name="Textfeld 50">
            <a:extLst>
              <a:ext uri="{FF2B5EF4-FFF2-40B4-BE49-F238E27FC236}">
                <a16:creationId xmlns:a16="http://schemas.microsoft.com/office/drawing/2014/main" id="{87C92C12-470D-48D8-8559-F1A4F216B8B0}"/>
              </a:ext>
            </a:extLst>
          </p:cNvPr>
          <p:cNvSpPr txBox="1"/>
          <p:nvPr/>
        </p:nvSpPr>
        <p:spPr>
          <a:xfrm>
            <a:off x="4494478" y="4055107"/>
            <a:ext cx="656588"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1400" b="0" i="0" u="none" strike="noStrike" cap="none" spc="0" normalizeH="0" baseline="0" dirty="0">
                <a:ln>
                  <a:noFill/>
                </a:ln>
                <a:solidFill>
                  <a:srgbClr val="000000"/>
                </a:solidFill>
                <a:effectLst/>
                <a:uFillTx/>
                <a:latin typeface="+mn-lt"/>
                <a:ea typeface="+mn-ea"/>
                <a:cs typeface="+mn-cs"/>
                <a:sym typeface="Calibri"/>
              </a:rPr>
              <a:t>Terme/</a:t>
            </a:r>
            <a:br>
              <a:rPr kumimoji="0" lang="de-DE" sz="1400" b="0" i="0" u="none" strike="noStrike" cap="none" spc="0" normalizeH="0" baseline="0" dirty="0">
                <a:ln>
                  <a:noFill/>
                </a:ln>
                <a:solidFill>
                  <a:srgbClr val="000000"/>
                </a:solidFill>
                <a:effectLst/>
                <a:uFillTx/>
                <a:latin typeface="+mn-lt"/>
                <a:ea typeface="+mn-ea"/>
                <a:cs typeface="+mn-cs"/>
                <a:sym typeface="Calibri"/>
              </a:rPr>
            </a:br>
            <a:r>
              <a:rPr kumimoji="0" lang="de-DE" sz="1400" b="0" i="0" u="none" strike="noStrike" cap="none" spc="0" normalizeH="0" baseline="0" dirty="0">
                <a:ln>
                  <a:noFill/>
                </a:ln>
                <a:solidFill>
                  <a:srgbClr val="000000"/>
                </a:solidFill>
                <a:effectLst/>
                <a:uFillTx/>
                <a:latin typeface="+mn-lt"/>
                <a:ea typeface="+mn-ea"/>
                <a:cs typeface="+mn-cs"/>
                <a:sym typeface="Calibri"/>
              </a:rPr>
              <a:t>Algebra</a:t>
            </a:r>
          </a:p>
        </p:txBody>
      </p:sp>
      <p:sp>
        <p:nvSpPr>
          <p:cNvPr id="52" name="Textfeld 51">
            <a:extLst>
              <a:ext uri="{FF2B5EF4-FFF2-40B4-BE49-F238E27FC236}">
                <a16:creationId xmlns:a16="http://schemas.microsoft.com/office/drawing/2014/main" id="{0316D40C-3FF7-4EF8-976F-84A3FD4C75C6}"/>
              </a:ext>
            </a:extLst>
          </p:cNvPr>
          <p:cNvSpPr txBox="1"/>
          <p:nvPr/>
        </p:nvSpPr>
        <p:spPr>
          <a:xfrm>
            <a:off x="7967590" y="3009264"/>
            <a:ext cx="935510"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de-DE" sz="1400" dirty="0"/>
              <a:t>Binomische</a:t>
            </a:r>
            <a:br>
              <a:rPr lang="de-DE" sz="1400" dirty="0"/>
            </a:br>
            <a:r>
              <a:rPr lang="de-DE" sz="1400" dirty="0"/>
              <a:t>Formel</a:t>
            </a:r>
            <a:endParaRPr kumimoji="0" lang="de-DE" sz="1400" b="0" i="0" u="none" strike="noStrike" cap="none" spc="0" normalizeH="0" baseline="0" dirty="0">
              <a:ln>
                <a:noFill/>
              </a:ln>
              <a:solidFill>
                <a:srgbClr val="000000"/>
              </a:solidFill>
              <a:effectLst/>
              <a:uFillTx/>
              <a:latin typeface="+mn-lt"/>
              <a:ea typeface="+mn-ea"/>
              <a:cs typeface="+mn-cs"/>
              <a:sym typeface="Calibri"/>
            </a:endParaRPr>
          </a:p>
        </p:txBody>
      </p:sp>
      <p:sp>
        <p:nvSpPr>
          <p:cNvPr id="53" name="Textfeld 52">
            <a:extLst>
              <a:ext uri="{FF2B5EF4-FFF2-40B4-BE49-F238E27FC236}">
                <a16:creationId xmlns:a16="http://schemas.microsoft.com/office/drawing/2014/main" id="{B897BD4B-EA0A-4D2C-BD29-CFA898C7F5A8}"/>
              </a:ext>
            </a:extLst>
          </p:cNvPr>
          <p:cNvSpPr txBox="1"/>
          <p:nvPr/>
        </p:nvSpPr>
        <p:spPr>
          <a:xfrm>
            <a:off x="4490108" y="6010782"/>
            <a:ext cx="1021059"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1400" b="0" i="0" u="none" strike="noStrike" cap="none" spc="0" normalizeH="0" baseline="0" dirty="0">
                <a:ln>
                  <a:noFill/>
                </a:ln>
                <a:solidFill>
                  <a:srgbClr val="000000"/>
                </a:solidFill>
                <a:effectLst/>
                <a:uFillTx/>
                <a:latin typeface="+mn-lt"/>
                <a:ea typeface="+mn-ea"/>
                <a:cs typeface="+mn-cs"/>
                <a:sym typeface="Calibri"/>
              </a:rPr>
              <a:t>Stellenwert-</a:t>
            </a:r>
            <a:br>
              <a:rPr kumimoji="0" lang="de-DE" sz="1400" b="0" i="0" u="none" strike="noStrike" cap="none" spc="0" normalizeH="0" baseline="0" dirty="0">
                <a:ln>
                  <a:noFill/>
                </a:ln>
                <a:solidFill>
                  <a:srgbClr val="000000"/>
                </a:solidFill>
                <a:effectLst/>
                <a:uFillTx/>
                <a:latin typeface="+mn-lt"/>
                <a:ea typeface="+mn-ea"/>
                <a:cs typeface="+mn-cs"/>
                <a:sym typeface="Calibri"/>
              </a:rPr>
            </a:br>
            <a:r>
              <a:rPr kumimoji="0" lang="de-DE" sz="1400" b="0" i="0" u="none" strike="noStrike" cap="none" spc="0" normalizeH="0" baseline="0" dirty="0" err="1">
                <a:ln>
                  <a:noFill/>
                </a:ln>
                <a:solidFill>
                  <a:srgbClr val="000000"/>
                </a:solidFill>
                <a:effectLst/>
                <a:uFillTx/>
                <a:latin typeface="+mn-lt"/>
                <a:ea typeface="+mn-ea"/>
                <a:cs typeface="+mn-cs"/>
                <a:sym typeface="Calibri"/>
              </a:rPr>
              <a:t>verständnis</a:t>
            </a:r>
            <a:endParaRPr kumimoji="0" lang="de-DE" sz="1400" b="0" i="0" u="none" strike="noStrike" cap="none" spc="0" normalizeH="0" baseline="0" dirty="0">
              <a:ln>
                <a:noFill/>
              </a:ln>
              <a:solidFill>
                <a:srgbClr val="000000"/>
              </a:solidFill>
              <a:effectLst/>
              <a:uFillTx/>
              <a:latin typeface="+mn-lt"/>
              <a:ea typeface="+mn-ea"/>
              <a:cs typeface="+mn-cs"/>
              <a:sym typeface="Calibri"/>
            </a:endParaRPr>
          </a:p>
        </p:txBody>
      </p:sp>
      <p:pic>
        <p:nvPicPr>
          <p:cNvPr id="16" name="Grafik 15">
            <a:extLst>
              <a:ext uri="{FF2B5EF4-FFF2-40B4-BE49-F238E27FC236}">
                <a16:creationId xmlns:a16="http://schemas.microsoft.com/office/drawing/2014/main" id="{25EDE4E1-F692-49C9-AFC2-2909FC0D0742}"/>
              </a:ext>
            </a:extLst>
          </p:cNvPr>
          <p:cNvPicPr>
            <a:picLocks noChangeAspect="1"/>
          </p:cNvPicPr>
          <p:nvPr/>
        </p:nvPicPr>
        <p:blipFill>
          <a:blip r:embed="rId5"/>
          <a:stretch>
            <a:fillRect/>
          </a:stretch>
        </p:blipFill>
        <p:spPr>
          <a:xfrm>
            <a:off x="4955377" y="971159"/>
            <a:ext cx="3340308" cy="5886841"/>
          </a:xfrm>
          <a:prstGeom prst="rect">
            <a:avLst/>
          </a:prstGeom>
        </p:spPr>
      </p:pic>
      <p:sp>
        <p:nvSpPr>
          <p:cNvPr id="17" name="Line 9">
            <a:extLst>
              <a:ext uri="{FF2B5EF4-FFF2-40B4-BE49-F238E27FC236}">
                <a16:creationId xmlns:a16="http://schemas.microsoft.com/office/drawing/2014/main" id="{F1153EE3-FF06-42F1-9025-2AF985F50C76}"/>
              </a:ext>
            </a:extLst>
          </p:cNvPr>
          <p:cNvSpPr/>
          <p:nvPr/>
        </p:nvSpPr>
        <p:spPr>
          <a:xfrm flipV="1">
            <a:off x="7407592" y="1358900"/>
            <a:ext cx="678374" cy="3450587"/>
          </a:xfrm>
          <a:prstGeom prst="line">
            <a:avLst/>
          </a:prstGeom>
          <a:noFill/>
          <a:ln w="76200" cap="flat">
            <a:solidFill>
              <a:schemeClr val="tx2"/>
            </a:solidFill>
            <a:prstDash val="solid"/>
            <a:round/>
            <a:tailEnd type="triangle" w="med" len="med"/>
          </a:ln>
          <a:effectLst/>
        </p:spPr>
        <p:txBody>
          <a:bodyPr wrap="square" lIns="45719" tIns="45719" rIns="45719" bIns="45719" numCol="1" anchor="t">
            <a:noAutofit/>
          </a:bodyPr>
          <a:lstStyle/>
          <a:p>
            <a:pPr>
              <a:defRPr>
                <a:latin typeface="Arial"/>
                <a:ea typeface="Arial"/>
                <a:cs typeface="Arial"/>
                <a:sym typeface="Arial"/>
              </a:defRPr>
            </a:pPr>
            <a:endParaRPr dirty="0"/>
          </a:p>
        </p:txBody>
      </p:sp>
      <p:sp>
        <p:nvSpPr>
          <p:cNvPr id="18" name="Line 9">
            <a:extLst>
              <a:ext uri="{FF2B5EF4-FFF2-40B4-BE49-F238E27FC236}">
                <a16:creationId xmlns:a16="http://schemas.microsoft.com/office/drawing/2014/main" id="{0C4F0697-3942-4C1E-B1ED-79A3B7DB6828}"/>
              </a:ext>
            </a:extLst>
          </p:cNvPr>
          <p:cNvSpPr/>
          <p:nvPr/>
        </p:nvSpPr>
        <p:spPr>
          <a:xfrm flipH="1" flipV="1">
            <a:off x="5500041" y="2387599"/>
            <a:ext cx="421942" cy="3014381"/>
          </a:xfrm>
          <a:prstGeom prst="line">
            <a:avLst/>
          </a:prstGeom>
          <a:noFill/>
          <a:ln w="76200" cap="flat">
            <a:solidFill>
              <a:schemeClr val="tx2"/>
            </a:solidFill>
            <a:prstDash val="solid"/>
            <a:round/>
            <a:tailEnd type="triangle" w="med" len="med"/>
          </a:ln>
          <a:effectLst/>
        </p:spPr>
        <p:txBody>
          <a:bodyPr wrap="square" lIns="45719" tIns="45719" rIns="45719" bIns="45719" numCol="1" anchor="t">
            <a:noAutofit/>
          </a:bodyPr>
          <a:lstStyle/>
          <a:p>
            <a:pPr>
              <a:defRPr>
                <a:latin typeface="Arial"/>
                <a:ea typeface="Arial"/>
                <a:cs typeface="Arial"/>
                <a:sym typeface="Arial"/>
              </a:defRPr>
            </a:pPr>
            <a:endParaRPr dirty="0"/>
          </a:p>
        </p:txBody>
      </p:sp>
      <p:sp>
        <p:nvSpPr>
          <p:cNvPr id="19" name="Line 9">
            <a:extLst>
              <a:ext uri="{FF2B5EF4-FFF2-40B4-BE49-F238E27FC236}">
                <a16:creationId xmlns:a16="http://schemas.microsoft.com/office/drawing/2014/main" id="{0B661859-5176-4BA5-97C8-4B287DD7DB70}"/>
              </a:ext>
            </a:extLst>
          </p:cNvPr>
          <p:cNvSpPr/>
          <p:nvPr/>
        </p:nvSpPr>
        <p:spPr>
          <a:xfrm flipH="1" flipV="1">
            <a:off x="6692900" y="1920240"/>
            <a:ext cx="2650" cy="4056659"/>
          </a:xfrm>
          <a:prstGeom prst="line">
            <a:avLst/>
          </a:prstGeom>
          <a:noFill/>
          <a:ln w="76200" cap="flat">
            <a:solidFill>
              <a:schemeClr val="tx2"/>
            </a:solidFill>
            <a:prstDash val="solid"/>
            <a:round/>
            <a:tailEnd type="triangle" w="med" len="med"/>
          </a:ln>
          <a:effectLst/>
        </p:spPr>
        <p:txBody>
          <a:bodyPr wrap="square" lIns="45719" tIns="45719" rIns="45719" bIns="45719" numCol="1" anchor="t">
            <a:noAutofit/>
          </a:bodyPr>
          <a:lstStyle/>
          <a:p>
            <a:pPr>
              <a:defRPr>
                <a:latin typeface="Arial"/>
                <a:ea typeface="Arial"/>
                <a:cs typeface="Arial"/>
                <a:sym typeface="Arial"/>
              </a:defRPr>
            </a:pPr>
            <a:endParaRPr dirty="0"/>
          </a:p>
        </p:txBody>
      </p:sp>
    </p:spTree>
    <p:extLst>
      <p:ext uri="{BB962C8B-B14F-4D97-AF65-F5344CB8AC3E}">
        <p14:creationId xmlns:p14="http://schemas.microsoft.com/office/powerpoint/2010/main" val="3390875765"/>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4" grpId="0"/>
      <p:bldP spid="51" grpId="0"/>
      <p:bldP spid="52" grpId="0"/>
      <p:bldP spid="53"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2" name="Titel 3"/>
          <p:cNvSpPr txBox="1">
            <a:spLocks noGrp="1"/>
          </p:cNvSpPr>
          <p:nvPr>
            <p:ph type="title"/>
          </p:nvPr>
        </p:nvSpPr>
        <p:spPr>
          <a:xfrm>
            <a:off x="252000" y="324000"/>
            <a:ext cx="8640000" cy="396000"/>
          </a:xfrm>
          <a:prstGeom prst="rect">
            <a:avLst/>
          </a:prstGeom>
        </p:spPr>
        <p:txBody>
          <a:bodyPr/>
          <a:lstStyle/>
          <a:p>
            <a:r>
              <a:t>Vorschlag für Zeitstruktur</a:t>
            </a:r>
          </a:p>
        </p:txBody>
      </p:sp>
      <p:sp>
        <p:nvSpPr>
          <p:cNvPr id="9" name="Rechteck 8">
            <a:extLst>
              <a:ext uri="{FF2B5EF4-FFF2-40B4-BE49-F238E27FC236}">
                <a16:creationId xmlns:a16="http://schemas.microsoft.com/office/drawing/2014/main" id="{97C559AD-AAAE-4C0D-BF97-F5927FF9004C}"/>
              </a:ext>
            </a:extLst>
          </p:cNvPr>
          <p:cNvSpPr/>
          <p:nvPr/>
        </p:nvSpPr>
        <p:spPr>
          <a:xfrm>
            <a:off x="-169970" y="1278928"/>
            <a:ext cx="9943557" cy="854672"/>
          </a:xfrm>
          <a:prstGeom prst="rect">
            <a:avLst/>
          </a:prstGeom>
          <a:solidFill>
            <a:schemeClr val="tx2">
              <a:alpha val="30000"/>
            </a:schemeClr>
          </a:solidFill>
          <a:ln w="12700">
            <a:miter lim="400000"/>
          </a:ln>
        </p:spPr>
        <p:txBody>
          <a:bodyPr lIns="45719" rIns="45719"/>
          <a:lstStyle/>
          <a:p>
            <a:pPr>
              <a:defRPr sz="2000"/>
            </a:pPr>
            <a:endParaRPr/>
          </a:p>
        </p:txBody>
      </p:sp>
      <p:graphicFrame>
        <p:nvGraphicFramePr>
          <p:cNvPr id="7" name="Tabelle 6">
            <a:extLst>
              <a:ext uri="{FF2B5EF4-FFF2-40B4-BE49-F238E27FC236}">
                <a16:creationId xmlns:a16="http://schemas.microsoft.com/office/drawing/2014/main" id="{8FE15CB2-F1F1-412F-BA7E-6FA0D28BB7D1}"/>
              </a:ext>
            </a:extLst>
          </p:cNvPr>
          <p:cNvGraphicFramePr>
            <a:graphicFrameLocks noGrp="1"/>
          </p:cNvGraphicFramePr>
          <p:nvPr>
            <p:extLst>
              <p:ext uri="{D42A27DB-BD31-4B8C-83A1-F6EECF244321}">
                <p14:modId xmlns:p14="http://schemas.microsoft.com/office/powerpoint/2010/main" val="3842964582"/>
              </p:ext>
            </p:extLst>
          </p:nvPr>
        </p:nvGraphicFramePr>
        <p:xfrm>
          <a:off x="252000" y="851666"/>
          <a:ext cx="8640000" cy="127956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gn="just">
                        <a:lnSpc>
                          <a:spcPct val="100000"/>
                        </a:lnSpc>
                        <a:spcAft>
                          <a:spcPts val="0"/>
                        </a:spcAft>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3. Phase:</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Diagnose von Lernständen beim halbschriftlichen Rechnen (ca. 25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w="12700" cmpd="sng">
                      <a:noFill/>
                      <a:prstDash val="solid"/>
                    </a:lnL>
                    <a:lnR w="12700" cmpd="sng">
                      <a:noFill/>
                      <a:prstDash val="solid"/>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250260">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3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Vorstellung des Kira-Checks</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250260">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12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Aktivität C: Diagnose von Lernständen halbschriftliche Subtraktion und Multiplikation </a:t>
                      </a: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(Partnerarbeit)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 AM1_Denkwege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68914455"/>
                  </a:ext>
                </a:extLst>
              </a:tr>
              <a:tr h="178967">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10 min </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Plenum: Gemeinsame Reflexion der Analysen, Erarbeitung der Haupt-Fehlerkategorien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effectLst/>
                          <a:latin typeface="Calibri" panose="020F0502020204030204" pitchFamily="34" charset="0"/>
                          <a:ea typeface="Times New Roman" panose="02020603050405020304" pitchFamily="18" charset="0"/>
                          <a:cs typeface="Calibri" panose="020F0502020204030204" pitchFamily="34" charset="0"/>
                        </a:rPr>
                        <a:t>2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bl>
          </a:graphicData>
        </a:graphic>
      </p:graphicFrame>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6" name="Ziele:…"/>
          <p:cNvSpPr txBox="1">
            <a:spLocks noGrp="1"/>
          </p:cNvSpPr>
          <p:nvPr>
            <p:ph idx="1"/>
          </p:nvPr>
        </p:nvSpPr>
        <p:spPr>
          <a:prstGeom prst="rect">
            <a:avLst/>
          </a:prstGeom>
        </p:spPr>
        <p:txBody>
          <a:bodyPr/>
          <a:lstStyle/>
          <a:p>
            <a:pPr marL="0" indent="0">
              <a:buClrTx/>
              <a:buSzTx/>
              <a:buFontTx/>
              <a:buNone/>
              <a:defRPr b="1"/>
            </a:pPr>
            <a:r>
              <a:rPr lang="de-DE" dirty="0"/>
              <a:t>Ziele</a:t>
            </a:r>
          </a:p>
          <a:p>
            <a:pPr marL="0" indent="0">
              <a:buClrTx/>
              <a:buSzTx/>
              <a:buFontTx/>
              <a:buNone/>
            </a:pPr>
            <a:r>
              <a:rPr lang="de-DE" dirty="0"/>
              <a:t>TN können die Kompetenzen und Defizite der Lernenden beim halbschriftlichen Rechnen mit angebotenen Diagnose-Aufgaben aus dem Kira-Check exemplarisch diagnostizieren,</a:t>
            </a:r>
          </a:p>
          <a:p>
            <a:r>
              <a:rPr lang="de-DE" dirty="0"/>
              <a:t>Folien 24 bis 28: Vorstellung des Aufbaus des Kira-Checks (</a:t>
            </a:r>
            <a:r>
              <a:rPr lang="de-DE" dirty="0">
                <a:solidFill>
                  <a:schemeClr val="accent1"/>
                </a:solidFill>
                <a:sym typeface="Arial"/>
                <a:hlinkClick r:id="rId2">
                  <a:extLst>
                    <a:ext uri="{A12FA001-AC4F-418D-AE19-62706E023703}">
                      <ahyp:hlinkClr xmlns:ahyp="http://schemas.microsoft.com/office/drawing/2018/hyperlinkcolor" val="tx"/>
                    </a:ext>
                  </a:extLst>
                </a:hlinkClick>
              </a:rPr>
              <a:t>kira.dzlm.de/node/798</a:t>
            </a:r>
            <a:r>
              <a:rPr lang="de-DE" dirty="0"/>
              <a:t>), wenn möglich, sollten die Folien durch eine Online-Vorstellung ersetzt werden.</a:t>
            </a:r>
          </a:p>
          <a:p>
            <a:r>
              <a:rPr lang="de-DE" dirty="0"/>
              <a:t>Folien 29 bis 31: Wenn Online-Bearbeitung durch TN nicht möglich ist, können die beiden TN-Blätter 1 und 2 zum Einsatz kommen. Zielsetzung ist zum einen, dass die TN erste Erfahrungen mit dem Kira-Check machen, und zum anderen, dass sie dafür (weiter) sensibilisiert werden, dass Fehler beim Rechnen, übrigens auch beim schriftlichen Rechnen, häufig in Verständnis- und weniger in Rechenproblemen liegen (, wobei diese häufig auch in mangelndem Verständnis begründet sind).</a:t>
            </a:r>
          </a:p>
          <a:p>
            <a:r>
              <a:rPr lang="de-DE" dirty="0"/>
              <a:t>Folie 32: Hinweis auf weitere Materialien. Das Buch ‚Wie Kinder rechnen‘ (in Kürze) und der </a:t>
            </a:r>
            <a:r>
              <a:rPr lang="de-DE" dirty="0" err="1"/>
              <a:t>Mahiko</a:t>
            </a:r>
            <a:r>
              <a:rPr lang="de-DE" dirty="0"/>
              <a:t>-Film sind OER.</a:t>
            </a:r>
          </a:p>
        </p:txBody>
      </p:sp>
      <p:sp>
        <p:nvSpPr>
          <p:cNvPr id="487" name="Hintergrundinformationen"/>
          <p:cNvSpPr txBox="1">
            <a:spLocks noGrp="1"/>
          </p:cNvSpPr>
          <p:nvPr>
            <p:ph type="title"/>
          </p:nvPr>
        </p:nvSpPr>
        <p:spPr>
          <a:xfrm>
            <a:off x="252000" y="324000"/>
            <a:ext cx="8640000" cy="396000"/>
          </a:xfrm>
          <a:prstGeom prst="rect">
            <a:avLst/>
          </a:prstGeom>
        </p:spPr>
        <p:txBody>
          <a:bodyPr/>
          <a:lstStyle/>
          <a:p>
            <a:r>
              <a:t>Hintergrundinformationen</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D3A2AB13-C71A-42FC-A324-4BFA5C5FCFB5}"/>
              </a:ext>
            </a:extLst>
          </p:cNvPr>
          <p:cNvSpPr/>
          <p:nvPr/>
        </p:nvSpPr>
        <p:spPr bwMode="auto">
          <a:xfrm>
            <a:off x="-226088" y="2299665"/>
            <a:ext cx="9596175" cy="1473682"/>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sp>
        <p:nvSpPr>
          <p:cNvPr id="9" name="Rechteck 8">
            <a:extLst>
              <a:ext uri="{FF2B5EF4-FFF2-40B4-BE49-F238E27FC236}">
                <a16:creationId xmlns:a16="http://schemas.microsoft.com/office/drawing/2014/main" id="{132E2B56-B33E-4C9A-A213-0A681556077A}"/>
              </a:ext>
            </a:extLst>
          </p:cNvPr>
          <p:cNvSpPr/>
          <p:nvPr/>
        </p:nvSpPr>
        <p:spPr bwMode="auto">
          <a:xfrm rot="16200000">
            <a:off x="-1892402" y="2918862"/>
            <a:ext cx="4448375" cy="663549"/>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sp>
        <p:nvSpPr>
          <p:cNvPr id="5" name="Textplatzhalter 4">
            <a:extLst>
              <a:ext uri="{FF2B5EF4-FFF2-40B4-BE49-F238E27FC236}">
                <a16:creationId xmlns:a16="http://schemas.microsoft.com/office/drawing/2014/main" id="{6BA0C07C-FE48-417E-81D7-C2CA40BC6B8F}"/>
              </a:ext>
            </a:extLst>
          </p:cNvPr>
          <p:cNvSpPr>
            <a:spLocks noGrp="1"/>
          </p:cNvSpPr>
          <p:nvPr>
            <p:ph type="body" sz="quarter" idx="10"/>
          </p:nvPr>
        </p:nvSpPr>
        <p:spPr/>
        <p:txBody>
          <a:bodyPr/>
          <a:lstStyle/>
          <a:p>
            <a:pPr hangingPunct="1"/>
            <a:r>
              <a:rPr lang="de-DE" dirty="0">
                <a:solidFill>
                  <a:schemeClr val="bg1">
                    <a:lumMod val="65000"/>
                  </a:schemeClr>
                </a:solidFill>
                <a:latin typeface="Calibri" panose="020F0502020204030204" pitchFamily="34" charset="0"/>
                <a:cs typeface="Calibri" panose="020F0502020204030204" pitchFamily="34" charset="0"/>
              </a:rPr>
              <a:t>Reflexion der Praxiserprobung</a:t>
            </a: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Charakteristika </a:t>
            </a:r>
            <a:r>
              <a:rPr lang="de-DE" dirty="0">
                <a:solidFill>
                  <a:schemeClr val="bg1">
                    <a:lumMod val="65000"/>
                  </a:schemeClr>
                </a:solidFill>
              </a:rPr>
              <a:t>des halbschriftlichen und des schriftlichen Rechnens</a:t>
            </a:r>
          </a:p>
          <a:p>
            <a:pPr defTabSz="720000" hangingPunct="1">
              <a:lnSpc>
                <a:spcPct val="150000"/>
              </a:lnSpc>
            </a:pPr>
            <a:r>
              <a:rPr lang="de-DE" dirty="0">
                <a:latin typeface="Calibri" panose="020F0502020204030204" pitchFamily="34" charset="0"/>
                <a:cs typeface="Calibri" panose="020F0502020204030204" pitchFamily="34" charset="0"/>
              </a:rPr>
              <a:t>H</a:t>
            </a:r>
            <a:r>
              <a:rPr lang="de-DE" dirty="0"/>
              <a:t>albschriftliches Rechnen</a:t>
            </a:r>
            <a:br>
              <a:rPr lang="de-DE" dirty="0"/>
            </a:br>
            <a:r>
              <a:rPr lang="de-DE" dirty="0"/>
              <a:t>		</a:t>
            </a:r>
            <a:r>
              <a:rPr lang="de-DE" dirty="0">
                <a:latin typeface="Calibri" panose="020F0502020204030204" pitchFamily="34" charset="0"/>
                <a:cs typeface="Calibri" panose="020F0502020204030204" pitchFamily="34" charset="0"/>
              </a:rPr>
              <a:t>Diagnose </a:t>
            </a:r>
            <a:r>
              <a:rPr lang="de-DE" dirty="0"/>
              <a:t>von Lernständen </a:t>
            </a:r>
            <a:br>
              <a:rPr lang="de-DE" dirty="0"/>
            </a:br>
            <a:r>
              <a:rPr lang="de-DE" dirty="0"/>
              <a:t>		</a:t>
            </a:r>
            <a:r>
              <a:rPr lang="de-DE" b="0" dirty="0">
                <a:solidFill>
                  <a:schemeClr val="bg1">
                    <a:lumMod val="65000"/>
                  </a:schemeClr>
                </a:solidFill>
                <a:latin typeface="Calibri" panose="020F0502020204030204" pitchFamily="34" charset="0"/>
                <a:cs typeface="Calibri" panose="020F0502020204030204" pitchFamily="34" charset="0"/>
              </a:rPr>
              <a:t>Förderung </a:t>
            </a:r>
            <a:r>
              <a:rPr lang="de-DE" b="0" dirty="0">
                <a:solidFill>
                  <a:schemeClr val="bg1">
                    <a:lumMod val="65000"/>
                  </a:schemeClr>
                </a:solidFill>
              </a:rPr>
              <a:t>halbschriftlichen Rechnens – das Beispiel Moritz</a:t>
            </a:r>
            <a:endParaRPr lang="de-DE" b="0" dirty="0">
              <a:solidFill>
                <a:schemeClr val="bg1">
                  <a:lumMod val="65000"/>
                </a:schemeClr>
              </a:solidFill>
              <a:latin typeface="Calibri" panose="020F0502020204030204" pitchFamily="34" charset="0"/>
              <a:cs typeface="Calibri" panose="020F0502020204030204" pitchFamily="34" charset="0"/>
            </a:endParaRP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S</a:t>
            </a:r>
            <a:r>
              <a:rPr lang="de-DE" dirty="0">
                <a:solidFill>
                  <a:schemeClr val="bg1">
                    <a:lumMod val="65000"/>
                  </a:schemeClr>
                </a:solidFill>
              </a:rPr>
              <a:t>chriftliches Rechnen</a:t>
            </a: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Rückblick und Ausblick</a:t>
            </a:r>
          </a:p>
          <a:p>
            <a:endParaRPr lang="de-DE" dirty="0"/>
          </a:p>
        </p:txBody>
      </p:sp>
      <p:pic>
        <p:nvPicPr>
          <p:cNvPr id="10" name="Grafik 9">
            <a:extLst>
              <a:ext uri="{FF2B5EF4-FFF2-40B4-BE49-F238E27FC236}">
                <a16:creationId xmlns:a16="http://schemas.microsoft.com/office/drawing/2014/main" id="{3E4E5014-C105-4DE2-A8E6-55F95953405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90327" y="2770011"/>
            <a:ext cx="396000" cy="396000"/>
          </a:xfrm>
          <a:prstGeom prst="rect">
            <a:avLst/>
          </a:prstGeom>
          <a:ln>
            <a:noFill/>
          </a:ln>
          <a:effectLst/>
        </p:spPr>
      </p:pic>
      <p:pic>
        <p:nvPicPr>
          <p:cNvPr id="11" name="Grafik 10">
            <a:extLst>
              <a:ext uri="{FF2B5EF4-FFF2-40B4-BE49-F238E27FC236}">
                <a16:creationId xmlns:a16="http://schemas.microsoft.com/office/drawing/2014/main" id="{9E4FA766-A49B-4D0C-9630-A0C85B9256B0}"/>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990327" y="3270084"/>
            <a:ext cx="396000" cy="396000"/>
          </a:xfrm>
          <a:prstGeom prst="rect">
            <a:avLst/>
          </a:prstGeom>
          <a:ln>
            <a:noFill/>
          </a:ln>
          <a:effectLst/>
        </p:spPr>
      </p:pic>
    </p:spTree>
    <p:extLst>
      <p:ext uri="{BB962C8B-B14F-4D97-AF65-F5344CB8AC3E}">
        <p14:creationId xmlns:p14="http://schemas.microsoft.com/office/powerpoint/2010/main" val="1845219344"/>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9D3A9819-DC65-5E46-BBE1-8EB8023F5917}"/>
              </a:ext>
            </a:extLst>
          </p:cNvPr>
          <p:cNvPicPr>
            <a:picLocks noChangeAspect="1"/>
          </p:cNvPicPr>
          <p:nvPr/>
        </p:nvPicPr>
        <p:blipFill>
          <a:blip r:embed="rId3"/>
          <a:stretch>
            <a:fillRect/>
          </a:stretch>
        </p:blipFill>
        <p:spPr>
          <a:xfrm>
            <a:off x="8412231" y="147151"/>
            <a:ext cx="731769" cy="649445"/>
          </a:xfrm>
          <a:prstGeom prst="rect">
            <a:avLst/>
          </a:prstGeom>
        </p:spPr>
      </p:pic>
      <p:pic>
        <p:nvPicPr>
          <p:cNvPr id="7" name="Grafik 6">
            <a:extLst>
              <a:ext uri="{FF2B5EF4-FFF2-40B4-BE49-F238E27FC236}">
                <a16:creationId xmlns:a16="http://schemas.microsoft.com/office/drawing/2014/main" id="{6C43F01B-C982-2F46-9C52-4B076A2BD346}"/>
              </a:ext>
            </a:extLst>
          </p:cNvPr>
          <p:cNvPicPr>
            <a:picLocks noChangeAspect="1"/>
          </p:cNvPicPr>
          <p:nvPr/>
        </p:nvPicPr>
        <p:blipFill>
          <a:blip r:embed="rId4"/>
          <a:stretch>
            <a:fillRect/>
          </a:stretch>
        </p:blipFill>
        <p:spPr>
          <a:xfrm>
            <a:off x="8551455" y="260692"/>
            <a:ext cx="395502" cy="395999"/>
          </a:xfrm>
          <a:prstGeom prst="rect">
            <a:avLst/>
          </a:prstGeom>
          <a:solidFill>
            <a:schemeClr val="bg1"/>
          </a:solidFill>
          <a:ln>
            <a:noFill/>
          </a:ln>
          <a:effectLst/>
        </p:spPr>
      </p:pic>
      <p:sp>
        <p:nvSpPr>
          <p:cNvPr id="3" name="Textplatzhalter 2">
            <a:extLst>
              <a:ext uri="{FF2B5EF4-FFF2-40B4-BE49-F238E27FC236}">
                <a16:creationId xmlns:a16="http://schemas.microsoft.com/office/drawing/2014/main" id="{B8C0CF69-3676-4C1D-A9F5-6CC031259D8D}"/>
              </a:ext>
            </a:extLst>
          </p:cNvPr>
          <p:cNvSpPr>
            <a:spLocks noGrp="1"/>
          </p:cNvSpPr>
          <p:nvPr>
            <p:ph type="body" sz="quarter" idx="10"/>
          </p:nvPr>
        </p:nvSpPr>
        <p:spPr/>
        <p:txBody>
          <a:bodyPr/>
          <a:lstStyle/>
          <a:p>
            <a:r>
              <a:rPr lang="de-DE" dirty="0"/>
              <a:t>(</a:t>
            </a:r>
            <a:r>
              <a:rPr lang="de-DE" dirty="0">
                <a:hlinkClick r:id="rId5">
                  <a:extLst>
                    <a:ext uri="{A12FA001-AC4F-418D-AE19-62706E023703}">
                      <ahyp:hlinkClr xmlns:ahyp="http://schemas.microsoft.com/office/drawing/2018/hyperlinkcolor" val="tx"/>
                    </a:ext>
                  </a:extLst>
                </a:hlinkClick>
              </a:rPr>
              <a:t>kira.dzlm.de</a:t>
            </a:r>
            <a:r>
              <a:rPr lang="de-DE" dirty="0"/>
              <a:t>)</a:t>
            </a:r>
          </a:p>
          <a:p>
            <a:endParaRPr lang="de-DE" dirty="0"/>
          </a:p>
        </p:txBody>
      </p:sp>
      <p:pic>
        <p:nvPicPr>
          <p:cNvPr id="9" name="Bildschirmfoto 2021-08-23 um 12.02.24.png">
            <a:extLst>
              <a:ext uri="{FF2B5EF4-FFF2-40B4-BE49-F238E27FC236}">
                <a16:creationId xmlns:a16="http://schemas.microsoft.com/office/drawing/2014/main" id="{5CE61B85-2728-48E5-A06D-AEE9D073E10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41089" y="992428"/>
            <a:ext cx="8085562" cy="5400000"/>
          </a:xfrm>
          <a:prstGeom prst="rect">
            <a:avLst/>
          </a:prstGeom>
          <a:ln w="12700">
            <a:solidFill>
              <a:schemeClr val="bg1">
                <a:lumMod val="95000"/>
              </a:schemeClr>
            </a:solidFill>
            <a:miter lim="400000"/>
          </a:ln>
          <a:effectLst>
            <a:outerShdw blurRad="50800" dist="38100" dir="2700000" algn="tl" rotWithShape="0">
              <a:prstClr val="black">
                <a:alpha val="40000"/>
              </a:prstClr>
            </a:outerShdw>
          </a:effectLst>
        </p:spPr>
      </p:pic>
      <p:sp>
        <p:nvSpPr>
          <p:cNvPr id="5" name="Titel 4">
            <a:extLst>
              <a:ext uri="{FF2B5EF4-FFF2-40B4-BE49-F238E27FC236}">
                <a16:creationId xmlns:a16="http://schemas.microsoft.com/office/drawing/2014/main" id="{36150781-A6AA-4D21-AB39-3C00BC08A115}"/>
              </a:ext>
            </a:extLst>
          </p:cNvPr>
          <p:cNvSpPr>
            <a:spLocks noGrp="1"/>
          </p:cNvSpPr>
          <p:nvPr>
            <p:ph type="title"/>
          </p:nvPr>
        </p:nvSpPr>
        <p:spPr/>
        <p:txBody>
          <a:bodyPr/>
          <a:lstStyle/>
          <a:p>
            <a:r>
              <a:rPr lang="de-DE" dirty="0"/>
              <a:t>Kinder rechnen anders – </a:t>
            </a:r>
            <a:r>
              <a:rPr lang="de-DE" dirty="0" err="1"/>
              <a:t>Denkwege</a:t>
            </a:r>
            <a:r>
              <a:rPr lang="de-DE" dirty="0"/>
              <a:t> besser nachvollziehen können</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9D3A9819-DC65-5E46-BBE1-8EB8023F5917}"/>
              </a:ext>
            </a:extLst>
          </p:cNvPr>
          <p:cNvPicPr>
            <a:picLocks noChangeAspect="1"/>
          </p:cNvPicPr>
          <p:nvPr/>
        </p:nvPicPr>
        <p:blipFill>
          <a:blip r:embed="rId3"/>
          <a:stretch>
            <a:fillRect/>
          </a:stretch>
        </p:blipFill>
        <p:spPr>
          <a:xfrm>
            <a:off x="8412231" y="147151"/>
            <a:ext cx="731769" cy="649445"/>
          </a:xfrm>
          <a:prstGeom prst="rect">
            <a:avLst/>
          </a:prstGeom>
        </p:spPr>
      </p:pic>
      <p:pic>
        <p:nvPicPr>
          <p:cNvPr id="7" name="Grafik 6">
            <a:extLst>
              <a:ext uri="{FF2B5EF4-FFF2-40B4-BE49-F238E27FC236}">
                <a16:creationId xmlns:a16="http://schemas.microsoft.com/office/drawing/2014/main" id="{6C43F01B-C982-2F46-9C52-4B076A2BD346}"/>
              </a:ext>
            </a:extLst>
          </p:cNvPr>
          <p:cNvPicPr>
            <a:picLocks noChangeAspect="1"/>
          </p:cNvPicPr>
          <p:nvPr/>
        </p:nvPicPr>
        <p:blipFill>
          <a:blip r:embed="rId4"/>
          <a:stretch>
            <a:fillRect/>
          </a:stretch>
        </p:blipFill>
        <p:spPr>
          <a:xfrm>
            <a:off x="8551455" y="260692"/>
            <a:ext cx="395502" cy="395999"/>
          </a:xfrm>
          <a:prstGeom prst="rect">
            <a:avLst/>
          </a:prstGeom>
          <a:solidFill>
            <a:schemeClr val="bg1"/>
          </a:solidFill>
          <a:ln>
            <a:noFill/>
          </a:ln>
          <a:effectLst/>
        </p:spPr>
      </p:pic>
      <p:pic>
        <p:nvPicPr>
          <p:cNvPr id="8" name="Bildschirmfoto 2021-08-23 um 12.02.24.png">
            <a:extLst>
              <a:ext uri="{FF2B5EF4-FFF2-40B4-BE49-F238E27FC236}">
                <a16:creationId xmlns:a16="http://schemas.microsoft.com/office/drawing/2014/main" id="{8A50C9D4-35DA-4418-9C6C-1289B525062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26441" y="973445"/>
            <a:ext cx="7891117" cy="5400000"/>
          </a:xfrm>
          <a:prstGeom prst="rect">
            <a:avLst/>
          </a:prstGeom>
          <a:ln w="12700">
            <a:solidFill>
              <a:schemeClr val="bg1">
                <a:lumMod val="95000"/>
              </a:schemeClr>
            </a:solidFill>
            <a:miter lim="400000"/>
          </a:ln>
          <a:effectLst>
            <a:outerShdw blurRad="50800" dist="38100" dir="2700000" algn="tl" rotWithShape="0">
              <a:prstClr val="black">
                <a:alpha val="40000"/>
              </a:prstClr>
            </a:outerShdw>
          </a:effectLst>
        </p:spPr>
      </p:pic>
      <p:sp>
        <p:nvSpPr>
          <p:cNvPr id="11" name="Titel 10">
            <a:extLst>
              <a:ext uri="{FF2B5EF4-FFF2-40B4-BE49-F238E27FC236}">
                <a16:creationId xmlns:a16="http://schemas.microsoft.com/office/drawing/2014/main" id="{54C6780B-B6BB-4F82-B931-F86F8D9F7636}"/>
              </a:ext>
            </a:extLst>
          </p:cNvPr>
          <p:cNvSpPr>
            <a:spLocks noGrp="1"/>
          </p:cNvSpPr>
          <p:nvPr>
            <p:ph type="title"/>
          </p:nvPr>
        </p:nvSpPr>
        <p:spPr/>
        <p:txBody>
          <a:bodyPr/>
          <a:lstStyle/>
          <a:p>
            <a:r>
              <a:rPr lang="de-DE" dirty="0"/>
              <a:t>Der KIRA-Check</a:t>
            </a:r>
          </a:p>
        </p:txBody>
      </p:sp>
      <p:sp>
        <p:nvSpPr>
          <p:cNvPr id="14" name="Textplatzhalter 2">
            <a:extLst>
              <a:ext uri="{FF2B5EF4-FFF2-40B4-BE49-F238E27FC236}">
                <a16:creationId xmlns:a16="http://schemas.microsoft.com/office/drawing/2014/main" id="{8E20D0D9-EB84-41BB-A170-E30DC1F4B2FC}"/>
              </a:ext>
            </a:extLst>
          </p:cNvPr>
          <p:cNvSpPr>
            <a:spLocks noGrp="1"/>
          </p:cNvSpPr>
          <p:nvPr>
            <p:ph type="body" sz="quarter" idx="10"/>
          </p:nvPr>
        </p:nvSpPr>
        <p:spPr>
          <a:xfrm>
            <a:off x="108000" y="6622950"/>
            <a:ext cx="8928000" cy="216000"/>
          </a:xfrm>
        </p:spPr>
        <p:txBody>
          <a:bodyPr/>
          <a:lstStyle/>
          <a:p>
            <a:r>
              <a:rPr lang="de-DE" dirty="0"/>
              <a:t>(</a:t>
            </a:r>
            <a:r>
              <a:rPr lang="de-DE" dirty="0">
                <a:hlinkClick r:id="rId6">
                  <a:extLst>
                    <a:ext uri="{A12FA001-AC4F-418D-AE19-62706E023703}">
                      <ahyp:hlinkClr xmlns:ahyp="http://schemas.microsoft.com/office/drawing/2018/hyperlinkcolor" val="tx"/>
                    </a:ext>
                  </a:extLst>
                </a:hlinkClick>
              </a:rPr>
              <a:t>kira.dzlm.de</a:t>
            </a:r>
            <a:r>
              <a:rPr lang="de-DE" dirty="0"/>
              <a:t>)</a:t>
            </a:r>
          </a:p>
          <a:p>
            <a:endParaRPr lang="de-DE" dirty="0"/>
          </a:p>
        </p:txBody>
      </p:sp>
    </p:spTree>
    <p:extLst>
      <p:ext uri="{BB962C8B-B14F-4D97-AF65-F5344CB8AC3E}">
        <p14:creationId xmlns:p14="http://schemas.microsoft.com/office/powerpoint/2010/main" val="934173631"/>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1493AB54-5572-6A4F-A5E1-884C49E86609}"/>
              </a:ext>
            </a:extLst>
          </p:cNvPr>
          <p:cNvPicPr>
            <a:picLocks noChangeAspect="1"/>
          </p:cNvPicPr>
          <p:nvPr/>
        </p:nvPicPr>
        <p:blipFill>
          <a:blip r:embed="rId3"/>
          <a:stretch>
            <a:fillRect/>
          </a:stretch>
        </p:blipFill>
        <p:spPr>
          <a:xfrm>
            <a:off x="8412231" y="147151"/>
            <a:ext cx="731769" cy="649445"/>
          </a:xfrm>
          <a:prstGeom prst="rect">
            <a:avLst/>
          </a:prstGeom>
        </p:spPr>
      </p:pic>
      <p:pic>
        <p:nvPicPr>
          <p:cNvPr id="7" name="Bildschirmfoto 2022-01-07 um 13.31.49.png" descr="Bildschirmfoto 2022-01-07 um 13.31.49.png">
            <a:extLst>
              <a:ext uri="{FF2B5EF4-FFF2-40B4-BE49-F238E27FC236}">
                <a16:creationId xmlns:a16="http://schemas.microsoft.com/office/drawing/2014/main" id="{E36698F6-90D1-2544-9B51-2413E4556E8B}"/>
              </a:ext>
            </a:extLst>
          </p:cNvPr>
          <p:cNvPicPr>
            <a:picLocks noGrp="1" noChangeAspect="1"/>
          </p:cNvPicPr>
          <p:nvPr>
            <p:ph idx="1"/>
          </p:nvPr>
        </p:nvPicPr>
        <p:blipFill>
          <a:blip r:embed="rId4"/>
          <a:stretch>
            <a:fillRect/>
          </a:stretch>
        </p:blipFill>
        <p:spPr>
          <a:xfrm>
            <a:off x="600505" y="900113"/>
            <a:ext cx="7942990" cy="5580062"/>
          </a:xfrm>
          <a:prstGeom prst="rect">
            <a:avLst/>
          </a:prstGeom>
          <a:ln w="12700">
            <a:solidFill>
              <a:schemeClr val="bg1">
                <a:lumMod val="95000"/>
              </a:schemeClr>
            </a:solidFill>
            <a:miter lim="400000"/>
          </a:ln>
          <a:effectLst>
            <a:outerShdw blurRad="50800" dist="38100" dir="2700000" algn="tl" rotWithShape="0">
              <a:prstClr val="black">
                <a:alpha val="40000"/>
              </a:prstClr>
            </a:outerShdw>
          </a:effectLst>
        </p:spPr>
      </p:pic>
      <p:sp>
        <p:nvSpPr>
          <p:cNvPr id="6" name="Titel 5">
            <a:extLst>
              <a:ext uri="{FF2B5EF4-FFF2-40B4-BE49-F238E27FC236}">
                <a16:creationId xmlns:a16="http://schemas.microsoft.com/office/drawing/2014/main" id="{EB3095F8-5D22-4BA0-831D-7B3FCB6D3543}"/>
              </a:ext>
            </a:extLst>
          </p:cNvPr>
          <p:cNvSpPr>
            <a:spLocks noGrp="1"/>
          </p:cNvSpPr>
          <p:nvPr>
            <p:ph type="title"/>
          </p:nvPr>
        </p:nvSpPr>
        <p:spPr/>
        <p:txBody>
          <a:bodyPr/>
          <a:lstStyle/>
          <a:p>
            <a:r>
              <a:rPr lang="de-DE" dirty="0"/>
              <a:t>Wie rechnet Emily?</a:t>
            </a:r>
          </a:p>
        </p:txBody>
      </p:sp>
      <p:pic>
        <p:nvPicPr>
          <p:cNvPr id="8" name="Grafik 7">
            <a:extLst>
              <a:ext uri="{FF2B5EF4-FFF2-40B4-BE49-F238E27FC236}">
                <a16:creationId xmlns:a16="http://schemas.microsoft.com/office/drawing/2014/main" id="{25CEF753-31B7-2842-AF79-D0387EA6794A}"/>
              </a:ext>
            </a:extLst>
          </p:cNvPr>
          <p:cNvPicPr>
            <a:picLocks noChangeAspect="1"/>
          </p:cNvPicPr>
          <p:nvPr/>
        </p:nvPicPr>
        <p:blipFill>
          <a:blip r:embed="rId5"/>
          <a:stretch>
            <a:fillRect/>
          </a:stretch>
        </p:blipFill>
        <p:spPr>
          <a:xfrm>
            <a:off x="8551455" y="260692"/>
            <a:ext cx="395502" cy="395999"/>
          </a:xfrm>
          <a:prstGeom prst="rect">
            <a:avLst/>
          </a:prstGeom>
          <a:solidFill>
            <a:schemeClr val="bg1"/>
          </a:solidFill>
          <a:ln>
            <a:noFill/>
          </a:ln>
          <a:effectLst/>
        </p:spPr>
      </p:pic>
      <p:sp>
        <p:nvSpPr>
          <p:cNvPr id="12" name="Textplatzhalter 2">
            <a:extLst>
              <a:ext uri="{FF2B5EF4-FFF2-40B4-BE49-F238E27FC236}">
                <a16:creationId xmlns:a16="http://schemas.microsoft.com/office/drawing/2014/main" id="{D2DCD391-9897-441D-B18F-8F5EA177E369}"/>
              </a:ext>
            </a:extLst>
          </p:cNvPr>
          <p:cNvSpPr txBox="1">
            <a:spLocks/>
          </p:cNvSpPr>
          <p:nvPr/>
        </p:nvSpPr>
        <p:spPr>
          <a:xfrm>
            <a:off x="108000" y="6622950"/>
            <a:ext cx="8928000" cy="216000"/>
          </a:xfrm>
          <a:prstGeom prst="rect">
            <a:avLst/>
          </a:prstGeom>
        </p:spPr>
        <p:txBody>
          <a:bodyPr lIns="0" tIns="0" rIns="0" bIns="0"/>
          <a:lstStyle>
            <a:lvl1pPr marL="0" marR="0" indent="0" algn="r" defTabSz="914400" rtl="0" latinLnBrk="0">
              <a:lnSpc>
                <a:spcPct val="100000"/>
              </a:lnSpc>
              <a:spcBef>
                <a:spcPts val="0"/>
              </a:spcBef>
              <a:spcAft>
                <a:spcPts val="0"/>
              </a:spcAft>
              <a:buClr>
                <a:schemeClr val="accent1"/>
              </a:buClr>
              <a:buSzPct val="85000"/>
              <a:buFont typeface="Wingdings-Regular"/>
              <a:buNone/>
              <a:tabLst/>
              <a:defRPr sz="1100" b="0" i="0" u="none" strike="noStrike" cap="none" spc="0" baseline="0">
                <a:solidFill>
                  <a:schemeClr val="bg1">
                    <a:lumMod val="50000"/>
                  </a:schemeClr>
                </a:solidFill>
                <a:uFillTx/>
                <a:latin typeface="+mn-lt"/>
                <a:ea typeface="+mn-ea"/>
                <a:cs typeface="+mn-cs"/>
                <a:sym typeface="Calibri"/>
              </a:defRPr>
            </a:lvl1pPr>
            <a:lvl2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2pPr>
            <a:lvl3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3pPr>
            <a:lvl4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4pPr>
            <a:lvl5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5pPr>
            <a:lvl6pPr marL="2628900" marR="0" indent="-342900" algn="l" defTabSz="914400" rtl="0" latinLnBrk="0">
              <a:lnSpc>
                <a:spcPct val="100000"/>
              </a:lnSpc>
              <a:spcBef>
                <a:spcPts val="600"/>
              </a:spcBef>
              <a:spcAft>
                <a:spcPts val="0"/>
              </a:spcAft>
              <a:buClr>
                <a:schemeClr val="accent1"/>
              </a:buClr>
              <a:buSzPct val="100000"/>
              <a:buFont typeface="Wingdings-Regular"/>
              <a:buBlip>
                <a:blip r:embed="rId6"/>
              </a:buBlip>
              <a:tabLst/>
              <a:defRPr sz="1800" b="0" i="0" u="none" strike="noStrike" cap="none" spc="0" baseline="0">
                <a:solidFill>
                  <a:srgbClr val="000000"/>
                </a:solidFill>
                <a:uFillTx/>
                <a:latin typeface="+mn-lt"/>
                <a:ea typeface="+mn-ea"/>
                <a:cs typeface="+mn-cs"/>
                <a:sym typeface="Calibri"/>
              </a:defRPr>
            </a:lvl6pPr>
            <a:lvl7pPr marL="3086100" marR="0" indent="-342900" algn="l" defTabSz="914400" rtl="0" latinLnBrk="0">
              <a:lnSpc>
                <a:spcPct val="100000"/>
              </a:lnSpc>
              <a:spcBef>
                <a:spcPts val="600"/>
              </a:spcBef>
              <a:spcAft>
                <a:spcPts val="0"/>
              </a:spcAft>
              <a:buClr>
                <a:schemeClr val="accent1"/>
              </a:buClr>
              <a:buSzPct val="100000"/>
              <a:buFont typeface="Wingdings-Regular"/>
              <a:buBlip>
                <a:blip r:embed="rId7"/>
              </a:buBlip>
              <a:tabLst/>
              <a:defRPr sz="1800" b="0" i="0" u="none" strike="noStrike" cap="none" spc="0" baseline="0">
                <a:solidFill>
                  <a:srgbClr val="000000"/>
                </a:solidFill>
                <a:uFillTx/>
                <a:latin typeface="+mn-lt"/>
                <a:ea typeface="+mn-ea"/>
                <a:cs typeface="+mn-cs"/>
                <a:sym typeface="Calibri"/>
              </a:defRPr>
            </a:lvl7pPr>
            <a:lvl8pPr marL="3543300" marR="0" indent="-342900" algn="l" defTabSz="914400" rtl="0" latinLnBrk="0">
              <a:lnSpc>
                <a:spcPct val="100000"/>
              </a:lnSpc>
              <a:spcBef>
                <a:spcPts val="600"/>
              </a:spcBef>
              <a:spcAft>
                <a:spcPts val="0"/>
              </a:spcAft>
              <a:buClr>
                <a:schemeClr val="accent1"/>
              </a:buClr>
              <a:buSzPct val="100000"/>
              <a:buFont typeface="Wingdings-Regular"/>
              <a:buBlip>
                <a:blip r:embed="rId7"/>
              </a:buBlip>
              <a:tabLst/>
              <a:defRPr sz="1800" b="0" i="0" u="none" strike="noStrike" cap="none" spc="0" baseline="0">
                <a:solidFill>
                  <a:srgbClr val="000000"/>
                </a:solidFill>
                <a:uFillTx/>
                <a:latin typeface="+mn-lt"/>
                <a:ea typeface="+mn-ea"/>
                <a:cs typeface="+mn-cs"/>
                <a:sym typeface="Calibri"/>
              </a:defRPr>
            </a:lvl8pPr>
            <a:lvl9pPr marL="4000500" marR="0" indent="-342900" algn="l" defTabSz="914400" rtl="0" latinLnBrk="0">
              <a:lnSpc>
                <a:spcPct val="100000"/>
              </a:lnSpc>
              <a:spcBef>
                <a:spcPts val="600"/>
              </a:spcBef>
              <a:spcAft>
                <a:spcPts val="0"/>
              </a:spcAft>
              <a:buClr>
                <a:schemeClr val="accent1"/>
              </a:buClr>
              <a:buSzPct val="100000"/>
              <a:buFont typeface="Wingdings-Regular"/>
              <a:buBlip>
                <a:blip r:embed="rId7"/>
              </a:buBlip>
              <a:tabLst/>
              <a:defRPr sz="1800" b="0" i="0" u="none" strike="noStrike" cap="none" spc="0" baseline="0">
                <a:solidFill>
                  <a:srgbClr val="000000"/>
                </a:solidFill>
                <a:uFillTx/>
                <a:latin typeface="+mn-lt"/>
                <a:ea typeface="+mn-ea"/>
                <a:cs typeface="+mn-cs"/>
                <a:sym typeface="Calibri"/>
              </a:defRPr>
            </a:lvl9pPr>
          </a:lstStyle>
          <a:p>
            <a:pPr>
              <a:defRPr u="none">
                <a:solidFill>
                  <a:schemeClr val="accent5">
                    <a:lumOff val="13999"/>
                  </a:schemeClr>
                </a:solidFill>
                <a:uFillTx/>
              </a:defRPr>
            </a:pPr>
            <a:r>
              <a:rPr lang="de-DE" dirty="0">
                <a:solidFill>
                  <a:schemeClr val="tx1">
                    <a:lumMod val="50000"/>
                    <a:lumOff val="50000"/>
                  </a:schemeClr>
                </a:solidFill>
                <a:hlinkClick r:id="rId8">
                  <a:extLst>
                    <a:ext uri="{A12FA001-AC4F-418D-AE19-62706E023703}">
                      <ahyp:hlinkClr xmlns:ahyp="http://schemas.microsoft.com/office/drawing/2018/hyperlinkcolor" val="tx"/>
                    </a:ext>
                  </a:extLst>
                </a:hlinkClick>
              </a:rPr>
              <a:t>(kira.dzlm.de/</a:t>
            </a:r>
            <a:r>
              <a:rPr lang="de-DE" dirty="0" err="1">
                <a:solidFill>
                  <a:schemeClr val="tx1">
                    <a:lumMod val="50000"/>
                    <a:lumOff val="50000"/>
                  </a:schemeClr>
                </a:solidFill>
                <a:hlinkClick r:id="rId8">
                  <a:extLst>
                    <a:ext uri="{A12FA001-AC4F-418D-AE19-62706E023703}">
                      <ahyp:hlinkClr xmlns:ahyp="http://schemas.microsoft.com/office/drawing/2018/hyperlinkcolor" val="tx"/>
                    </a:ext>
                  </a:extLst>
                </a:hlinkClick>
              </a:rPr>
              <a:t>node</a:t>
            </a:r>
            <a:r>
              <a:rPr lang="de-DE" dirty="0">
                <a:solidFill>
                  <a:schemeClr val="tx1">
                    <a:lumMod val="50000"/>
                    <a:lumOff val="50000"/>
                  </a:schemeClr>
                </a:solidFill>
                <a:hlinkClick r:id="rId8">
                  <a:extLst>
                    <a:ext uri="{A12FA001-AC4F-418D-AE19-62706E023703}">
                      <ahyp:hlinkClr xmlns:ahyp="http://schemas.microsoft.com/office/drawing/2018/hyperlinkcolor" val="tx"/>
                    </a:ext>
                  </a:extLst>
                </a:hlinkClick>
              </a:rPr>
              <a:t>/815)</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schirmfoto 2022-01-07 um 13.32.00.png" descr="Bildschirmfoto 2022-01-07 um 13.32.00.png">
            <a:extLst>
              <a:ext uri="{FF2B5EF4-FFF2-40B4-BE49-F238E27FC236}">
                <a16:creationId xmlns:a16="http://schemas.microsoft.com/office/drawing/2014/main" id="{53DA7242-45FE-B44F-BF9E-A24F018B86B7}"/>
              </a:ext>
            </a:extLst>
          </p:cNvPr>
          <p:cNvPicPr>
            <a:picLocks noGrp="1" noChangeAspect="1"/>
          </p:cNvPicPr>
          <p:nvPr>
            <p:ph idx="1"/>
          </p:nvPr>
        </p:nvPicPr>
        <p:blipFill>
          <a:blip r:embed="rId3"/>
          <a:stretch>
            <a:fillRect/>
          </a:stretch>
        </p:blipFill>
        <p:spPr>
          <a:xfrm>
            <a:off x="556324" y="1916890"/>
            <a:ext cx="8031351" cy="3024219"/>
          </a:xfrm>
          <a:prstGeom prst="rect">
            <a:avLst/>
          </a:prstGeom>
          <a:ln w="12700">
            <a:solidFill>
              <a:schemeClr val="bg1">
                <a:lumMod val="95000"/>
              </a:schemeClr>
            </a:solidFill>
            <a:miter lim="400000"/>
          </a:ln>
          <a:effectLst>
            <a:outerShdw blurRad="50800" dist="38100" dir="2700000" algn="tl" rotWithShape="0">
              <a:prstClr val="black">
                <a:alpha val="40000"/>
              </a:prstClr>
            </a:outerShdw>
          </a:effectLst>
        </p:spPr>
      </p:pic>
      <p:pic>
        <p:nvPicPr>
          <p:cNvPr id="9" name="Grafik 8">
            <a:extLst>
              <a:ext uri="{FF2B5EF4-FFF2-40B4-BE49-F238E27FC236}">
                <a16:creationId xmlns:a16="http://schemas.microsoft.com/office/drawing/2014/main" id="{5C3286F6-F8B9-1F42-938E-A0C1E30D0970}"/>
              </a:ext>
            </a:extLst>
          </p:cNvPr>
          <p:cNvPicPr>
            <a:picLocks noChangeAspect="1"/>
          </p:cNvPicPr>
          <p:nvPr/>
        </p:nvPicPr>
        <p:blipFill>
          <a:blip r:embed="rId4"/>
          <a:stretch>
            <a:fillRect/>
          </a:stretch>
        </p:blipFill>
        <p:spPr>
          <a:xfrm>
            <a:off x="8412231" y="147151"/>
            <a:ext cx="731769" cy="649445"/>
          </a:xfrm>
          <a:prstGeom prst="rect">
            <a:avLst/>
          </a:prstGeom>
        </p:spPr>
      </p:pic>
      <p:pic>
        <p:nvPicPr>
          <p:cNvPr id="10" name="Grafik 9">
            <a:extLst>
              <a:ext uri="{FF2B5EF4-FFF2-40B4-BE49-F238E27FC236}">
                <a16:creationId xmlns:a16="http://schemas.microsoft.com/office/drawing/2014/main" id="{05F21485-C65F-3E46-AA51-499F1149DB58}"/>
              </a:ext>
            </a:extLst>
          </p:cNvPr>
          <p:cNvPicPr>
            <a:picLocks noChangeAspect="1"/>
          </p:cNvPicPr>
          <p:nvPr/>
        </p:nvPicPr>
        <p:blipFill>
          <a:blip r:embed="rId5"/>
          <a:stretch>
            <a:fillRect/>
          </a:stretch>
        </p:blipFill>
        <p:spPr>
          <a:xfrm>
            <a:off x="8551455" y="260692"/>
            <a:ext cx="395502" cy="395999"/>
          </a:xfrm>
          <a:prstGeom prst="rect">
            <a:avLst/>
          </a:prstGeom>
          <a:solidFill>
            <a:schemeClr val="bg1"/>
          </a:solidFill>
          <a:ln>
            <a:noFill/>
          </a:ln>
          <a:effectLst/>
        </p:spPr>
      </p:pic>
      <p:sp>
        <p:nvSpPr>
          <p:cNvPr id="12" name="Titel 1">
            <a:extLst>
              <a:ext uri="{FF2B5EF4-FFF2-40B4-BE49-F238E27FC236}">
                <a16:creationId xmlns:a16="http://schemas.microsoft.com/office/drawing/2014/main" id="{F3002944-3531-804B-807F-C185DC1BE797}"/>
              </a:ext>
            </a:extLst>
          </p:cNvPr>
          <p:cNvSpPr>
            <a:spLocks noGrp="1"/>
          </p:cNvSpPr>
          <p:nvPr>
            <p:ph type="title"/>
          </p:nvPr>
        </p:nvSpPr>
        <p:spPr>
          <a:xfrm>
            <a:off x="252000" y="324000"/>
            <a:ext cx="8640000" cy="396000"/>
          </a:xfrm>
          <a:prstGeom prst="rect">
            <a:avLst/>
          </a:prstGeom>
        </p:spPr>
        <p:txBody>
          <a:bodyPr/>
          <a:lstStyle/>
          <a:p>
            <a:r>
              <a:rPr lang="de-DE" dirty="0"/>
              <a:t>Wie rechnet Emily?</a:t>
            </a:r>
          </a:p>
        </p:txBody>
      </p:sp>
      <p:sp>
        <p:nvSpPr>
          <p:cNvPr id="11" name="Textplatzhalter 2">
            <a:extLst>
              <a:ext uri="{FF2B5EF4-FFF2-40B4-BE49-F238E27FC236}">
                <a16:creationId xmlns:a16="http://schemas.microsoft.com/office/drawing/2014/main" id="{489C90E2-F383-4B6E-9DB3-1264305B9137}"/>
              </a:ext>
            </a:extLst>
          </p:cNvPr>
          <p:cNvSpPr txBox="1">
            <a:spLocks/>
          </p:cNvSpPr>
          <p:nvPr/>
        </p:nvSpPr>
        <p:spPr>
          <a:xfrm>
            <a:off x="108000" y="6622950"/>
            <a:ext cx="8928000" cy="216000"/>
          </a:xfrm>
          <a:prstGeom prst="rect">
            <a:avLst/>
          </a:prstGeom>
        </p:spPr>
        <p:txBody>
          <a:bodyPr lIns="0" tIns="0" rIns="0" bIns="0"/>
          <a:lstStyle>
            <a:lvl1pPr marL="0" marR="0" indent="0" algn="r" defTabSz="914400" rtl="0" latinLnBrk="0">
              <a:lnSpc>
                <a:spcPct val="100000"/>
              </a:lnSpc>
              <a:spcBef>
                <a:spcPts val="0"/>
              </a:spcBef>
              <a:spcAft>
                <a:spcPts val="0"/>
              </a:spcAft>
              <a:buClr>
                <a:schemeClr val="accent1"/>
              </a:buClr>
              <a:buSzPct val="85000"/>
              <a:buFont typeface="Wingdings-Regular"/>
              <a:buNone/>
              <a:tabLst/>
              <a:defRPr sz="1100" b="0" i="0" u="none" strike="noStrike" cap="none" spc="0" baseline="0">
                <a:solidFill>
                  <a:schemeClr val="bg1">
                    <a:lumMod val="50000"/>
                  </a:schemeClr>
                </a:solidFill>
                <a:uFillTx/>
                <a:latin typeface="+mn-lt"/>
                <a:ea typeface="+mn-ea"/>
                <a:cs typeface="+mn-cs"/>
                <a:sym typeface="Calibri"/>
              </a:defRPr>
            </a:lvl1pPr>
            <a:lvl2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2pPr>
            <a:lvl3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3pPr>
            <a:lvl4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4pPr>
            <a:lvl5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5pPr>
            <a:lvl6pPr marL="2628900" marR="0" indent="-342900" algn="l" defTabSz="914400" rtl="0" latinLnBrk="0">
              <a:lnSpc>
                <a:spcPct val="100000"/>
              </a:lnSpc>
              <a:spcBef>
                <a:spcPts val="600"/>
              </a:spcBef>
              <a:spcAft>
                <a:spcPts val="0"/>
              </a:spcAft>
              <a:buClr>
                <a:schemeClr val="accent1"/>
              </a:buClr>
              <a:buSzPct val="100000"/>
              <a:buFont typeface="Wingdings-Regular"/>
              <a:buBlip>
                <a:blip r:embed="rId6"/>
              </a:buBlip>
              <a:tabLst/>
              <a:defRPr sz="1800" b="0" i="0" u="none" strike="noStrike" cap="none" spc="0" baseline="0">
                <a:solidFill>
                  <a:srgbClr val="000000"/>
                </a:solidFill>
                <a:uFillTx/>
                <a:latin typeface="+mn-lt"/>
                <a:ea typeface="+mn-ea"/>
                <a:cs typeface="+mn-cs"/>
                <a:sym typeface="Calibri"/>
              </a:defRPr>
            </a:lvl6pPr>
            <a:lvl7pPr marL="3086100" marR="0" indent="-342900" algn="l" defTabSz="914400" rtl="0" latinLnBrk="0">
              <a:lnSpc>
                <a:spcPct val="100000"/>
              </a:lnSpc>
              <a:spcBef>
                <a:spcPts val="600"/>
              </a:spcBef>
              <a:spcAft>
                <a:spcPts val="0"/>
              </a:spcAft>
              <a:buClr>
                <a:schemeClr val="accent1"/>
              </a:buClr>
              <a:buSzPct val="100000"/>
              <a:buFont typeface="Wingdings-Regular"/>
              <a:buBlip>
                <a:blip r:embed="rId7"/>
              </a:buBlip>
              <a:tabLst/>
              <a:defRPr sz="1800" b="0" i="0" u="none" strike="noStrike" cap="none" spc="0" baseline="0">
                <a:solidFill>
                  <a:srgbClr val="000000"/>
                </a:solidFill>
                <a:uFillTx/>
                <a:latin typeface="+mn-lt"/>
                <a:ea typeface="+mn-ea"/>
                <a:cs typeface="+mn-cs"/>
                <a:sym typeface="Calibri"/>
              </a:defRPr>
            </a:lvl7pPr>
            <a:lvl8pPr marL="3543300" marR="0" indent="-342900" algn="l" defTabSz="914400" rtl="0" latinLnBrk="0">
              <a:lnSpc>
                <a:spcPct val="100000"/>
              </a:lnSpc>
              <a:spcBef>
                <a:spcPts val="600"/>
              </a:spcBef>
              <a:spcAft>
                <a:spcPts val="0"/>
              </a:spcAft>
              <a:buClr>
                <a:schemeClr val="accent1"/>
              </a:buClr>
              <a:buSzPct val="100000"/>
              <a:buFont typeface="Wingdings-Regular"/>
              <a:buBlip>
                <a:blip r:embed="rId7"/>
              </a:buBlip>
              <a:tabLst/>
              <a:defRPr sz="1800" b="0" i="0" u="none" strike="noStrike" cap="none" spc="0" baseline="0">
                <a:solidFill>
                  <a:srgbClr val="000000"/>
                </a:solidFill>
                <a:uFillTx/>
                <a:latin typeface="+mn-lt"/>
                <a:ea typeface="+mn-ea"/>
                <a:cs typeface="+mn-cs"/>
                <a:sym typeface="Calibri"/>
              </a:defRPr>
            </a:lvl8pPr>
            <a:lvl9pPr marL="4000500" marR="0" indent="-342900" algn="l" defTabSz="914400" rtl="0" latinLnBrk="0">
              <a:lnSpc>
                <a:spcPct val="100000"/>
              </a:lnSpc>
              <a:spcBef>
                <a:spcPts val="600"/>
              </a:spcBef>
              <a:spcAft>
                <a:spcPts val="0"/>
              </a:spcAft>
              <a:buClr>
                <a:schemeClr val="accent1"/>
              </a:buClr>
              <a:buSzPct val="100000"/>
              <a:buFont typeface="Wingdings-Regular"/>
              <a:buBlip>
                <a:blip r:embed="rId7"/>
              </a:buBlip>
              <a:tabLst/>
              <a:defRPr sz="1800" b="0" i="0" u="none" strike="noStrike" cap="none" spc="0" baseline="0">
                <a:solidFill>
                  <a:srgbClr val="000000"/>
                </a:solidFill>
                <a:uFillTx/>
                <a:latin typeface="+mn-lt"/>
                <a:ea typeface="+mn-ea"/>
                <a:cs typeface="+mn-cs"/>
                <a:sym typeface="Calibri"/>
              </a:defRPr>
            </a:lvl9pPr>
          </a:lstStyle>
          <a:p>
            <a:pPr>
              <a:defRPr u="none">
                <a:solidFill>
                  <a:schemeClr val="accent5">
                    <a:lumOff val="13999"/>
                  </a:schemeClr>
                </a:solidFill>
                <a:uFillTx/>
              </a:defRPr>
            </a:pPr>
            <a:r>
              <a:rPr lang="de-DE" dirty="0">
                <a:solidFill>
                  <a:schemeClr val="tx1">
                    <a:lumMod val="50000"/>
                    <a:lumOff val="50000"/>
                  </a:schemeClr>
                </a:solidFill>
                <a:hlinkClick r:id="rId8">
                  <a:extLst>
                    <a:ext uri="{A12FA001-AC4F-418D-AE19-62706E023703}">
                      <ahyp:hlinkClr xmlns:ahyp="http://schemas.microsoft.com/office/drawing/2018/hyperlinkcolor" val="tx"/>
                    </a:ext>
                  </a:extLst>
                </a:hlinkClick>
              </a:rPr>
              <a:t>(kira.dzlm.de/</a:t>
            </a:r>
            <a:r>
              <a:rPr lang="de-DE" dirty="0" err="1">
                <a:solidFill>
                  <a:schemeClr val="tx1">
                    <a:lumMod val="50000"/>
                    <a:lumOff val="50000"/>
                  </a:schemeClr>
                </a:solidFill>
                <a:hlinkClick r:id="rId8">
                  <a:extLst>
                    <a:ext uri="{A12FA001-AC4F-418D-AE19-62706E023703}">
                      <ahyp:hlinkClr xmlns:ahyp="http://schemas.microsoft.com/office/drawing/2018/hyperlinkcolor" val="tx"/>
                    </a:ext>
                  </a:extLst>
                </a:hlinkClick>
              </a:rPr>
              <a:t>node</a:t>
            </a:r>
            <a:r>
              <a:rPr lang="de-DE" dirty="0">
                <a:solidFill>
                  <a:schemeClr val="tx1">
                    <a:lumMod val="50000"/>
                    <a:lumOff val="50000"/>
                  </a:schemeClr>
                </a:solidFill>
                <a:hlinkClick r:id="rId8">
                  <a:extLst>
                    <a:ext uri="{A12FA001-AC4F-418D-AE19-62706E023703}">
                      <ahyp:hlinkClr xmlns:ahyp="http://schemas.microsoft.com/office/drawing/2018/hyperlinkcolor" val="tx"/>
                    </a:ext>
                  </a:extLst>
                </a:hlinkClick>
              </a:rPr>
              <a:t>/815)</a:t>
            </a:r>
          </a:p>
        </p:txBody>
      </p:sp>
    </p:spTree>
    <p:extLst>
      <p:ext uri="{BB962C8B-B14F-4D97-AF65-F5344CB8AC3E}">
        <p14:creationId xmlns:p14="http://schemas.microsoft.com/office/powerpoint/2010/main" val="3077814390"/>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schirmfoto 2022-01-07 um 13.32.12.png" descr="Bildschirmfoto 2022-01-07 um 13.32.12.png">
            <a:extLst>
              <a:ext uri="{FF2B5EF4-FFF2-40B4-BE49-F238E27FC236}">
                <a16:creationId xmlns:a16="http://schemas.microsoft.com/office/drawing/2014/main" id="{9E42BAE4-5F2E-B347-B4C8-8EE98CA62C2D}"/>
              </a:ext>
            </a:extLst>
          </p:cNvPr>
          <p:cNvPicPr>
            <a:picLocks noGrp="1" noChangeAspect="1"/>
          </p:cNvPicPr>
          <p:nvPr>
            <p:ph idx="1"/>
          </p:nvPr>
        </p:nvPicPr>
        <p:blipFill>
          <a:blip r:embed="rId3"/>
          <a:stretch>
            <a:fillRect/>
          </a:stretch>
        </p:blipFill>
        <p:spPr>
          <a:xfrm>
            <a:off x="252413" y="1154865"/>
            <a:ext cx="8639175" cy="5070558"/>
          </a:xfrm>
          <a:prstGeom prst="rect">
            <a:avLst/>
          </a:prstGeom>
          <a:ln w="12700">
            <a:solidFill>
              <a:schemeClr val="bg1">
                <a:lumMod val="95000"/>
              </a:schemeClr>
            </a:solidFill>
            <a:miter lim="400000"/>
          </a:ln>
          <a:effectLst>
            <a:outerShdw blurRad="50800" dist="38100" dir="2700000" algn="tl" rotWithShape="0">
              <a:prstClr val="black">
                <a:alpha val="40000"/>
              </a:prstClr>
            </a:outerShdw>
          </a:effectLst>
        </p:spPr>
      </p:pic>
      <p:sp>
        <p:nvSpPr>
          <p:cNvPr id="2" name="Titel 1">
            <a:extLst>
              <a:ext uri="{FF2B5EF4-FFF2-40B4-BE49-F238E27FC236}">
                <a16:creationId xmlns:a16="http://schemas.microsoft.com/office/drawing/2014/main" id="{37728541-458F-402E-B30D-3236602449D8}"/>
              </a:ext>
            </a:extLst>
          </p:cNvPr>
          <p:cNvSpPr>
            <a:spLocks noGrp="1"/>
          </p:cNvSpPr>
          <p:nvPr>
            <p:ph type="title"/>
          </p:nvPr>
        </p:nvSpPr>
        <p:spPr/>
        <p:txBody>
          <a:bodyPr/>
          <a:lstStyle/>
          <a:p>
            <a:r>
              <a:rPr lang="de-DE" dirty="0"/>
              <a:t>Wie rechnet Emily?</a:t>
            </a:r>
          </a:p>
        </p:txBody>
      </p:sp>
      <p:pic>
        <p:nvPicPr>
          <p:cNvPr id="9" name="Grafik 8">
            <a:extLst>
              <a:ext uri="{FF2B5EF4-FFF2-40B4-BE49-F238E27FC236}">
                <a16:creationId xmlns:a16="http://schemas.microsoft.com/office/drawing/2014/main" id="{7F3680D2-1901-0E42-9FAB-E9156082E4C0}"/>
              </a:ext>
            </a:extLst>
          </p:cNvPr>
          <p:cNvPicPr>
            <a:picLocks noChangeAspect="1"/>
          </p:cNvPicPr>
          <p:nvPr/>
        </p:nvPicPr>
        <p:blipFill>
          <a:blip r:embed="rId4"/>
          <a:stretch>
            <a:fillRect/>
          </a:stretch>
        </p:blipFill>
        <p:spPr>
          <a:xfrm>
            <a:off x="8412231" y="147151"/>
            <a:ext cx="731769" cy="649445"/>
          </a:xfrm>
          <a:prstGeom prst="rect">
            <a:avLst/>
          </a:prstGeom>
        </p:spPr>
      </p:pic>
      <p:pic>
        <p:nvPicPr>
          <p:cNvPr id="10" name="Grafik 9">
            <a:extLst>
              <a:ext uri="{FF2B5EF4-FFF2-40B4-BE49-F238E27FC236}">
                <a16:creationId xmlns:a16="http://schemas.microsoft.com/office/drawing/2014/main" id="{EA1E1152-1EBF-D348-B238-289028BC532B}"/>
              </a:ext>
            </a:extLst>
          </p:cNvPr>
          <p:cNvPicPr>
            <a:picLocks noChangeAspect="1"/>
          </p:cNvPicPr>
          <p:nvPr/>
        </p:nvPicPr>
        <p:blipFill>
          <a:blip r:embed="rId5"/>
          <a:stretch>
            <a:fillRect/>
          </a:stretch>
        </p:blipFill>
        <p:spPr>
          <a:xfrm>
            <a:off x="8551455" y="260692"/>
            <a:ext cx="395502" cy="395999"/>
          </a:xfrm>
          <a:prstGeom prst="rect">
            <a:avLst/>
          </a:prstGeom>
          <a:solidFill>
            <a:schemeClr val="bg1"/>
          </a:solidFill>
          <a:ln>
            <a:noFill/>
          </a:ln>
          <a:effectLst/>
        </p:spPr>
      </p:pic>
      <p:sp>
        <p:nvSpPr>
          <p:cNvPr id="13" name="Textplatzhalter 2">
            <a:extLst>
              <a:ext uri="{FF2B5EF4-FFF2-40B4-BE49-F238E27FC236}">
                <a16:creationId xmlns:a16="http://schemas.microsoft.com/office/drawing/2014/main" id="{DF2D3FE0-E0D7-4302-8C7B-8BD0113326B8}"/>
              </a:ext>
            </a:extLst>
          </p:cNvPr>
          <p:cNvSpPr txBox="1">
            <a:spLocks/>
          </p:cNvSpPr>
          <p:nvPr/>
        </p:nvSpPr>
        <p:spPr>
          <a:xfrm>
            <a:off x="108000" y="6622950"/>
            <a:ext cx="8928000" cy="216000"/>
          </a:xfrm>
          <a:prstGeom prst="rect">
            <a:avLst/>
          </a:prstGeom>
        </p:spPr>
        <p:txBody>
          <a:bodyPr lIns="0" tIns="0" rIns="0" bIns="0"/>
          <a:lstStyle>
            <a:lvl1pPr marL="0" marR="0" indent="0" algn="r" defTabSz="914400" rtl="0" latinLnBrk="0">
              <a:lnSpc>
                <a:spcPct val="100000"/>
              </a:lnSpc>
              <a:spcBef>
                <a:spcPts val="0"/>
              </a:spcBef>
              <a:spcAft>
                <a:spcPts val="0"/>
              </a:spcAft>
              <a:buClr>
                <a:schemeClr val="accent1"/>
              </a:buClr>
              <a:buSzPct val="85000"/>
              <a:buFont typeface="Wingdings-Regular"/>
              <a:buNone/>
              <a:tabLst/>
              <a:defRPr sz="1100" b="0" i="0" u="none" strike="noStrike" cap="none" spc="0" baseline="0">
                <a:solidFill>
                  <a:schemeClr val="bg1">
                    <a:lumMod val="50000"/>
                  </a:schemeClr>
                </a:solidFill>
                <a:uFillTx/>
                <a:latin typeface="+mn-lt"/>
                <a:ea typeface="+mn-ea"/>
                <a:cs typeface="+mn-cs"/>
                <a:sym typeface="Calibri"/>
              </a:defRPr>
            </a:lvl1pPr>
            <a:lvl2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2pPr>
            <a:lvl3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3pPr>
            <a:lvl4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4pPr>
            <a:lvl5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5pPr>
            <a:lvl6pPr marL="2628900" marR="0" indent="-342900" algn="l" defTabSz="914400" rtl="0" latinLnBrk="0">
              <a:lnSpc>
                <a:spcPct val="100000"/>
              </a:lnSpc>
              <a:spcBef>
                <a:spcPts val="600"/>
              </a:spcBef>
              <a:spcAft>
                <a:spcPts val="0"/>
              </a:spcAft>
              <a:buClr>
                <a:schemeClr val="accent1"/>
              </a:buClr>
              <a:buSzPct val="100000"/>
              <a:buFont typeface="Wingdings-Regular"/>
              <a:buBlip>
                <a:blip r:embed="rId6"/>
              </a:buBlip>
              <a:tabLst/>
              <a:defRPr sz="1800" b="0" i="0" u="none" strike="noStrike" cap="none" spc="0" baseline="0">
                <a:solidFill>
                  <a:srgbClr val="000000"/>
                </a:solidFill>
                <a:uFillTx/>
                <a:latin typeface="+mn-lt"/>
                <a:ea typeface="+mn-ea"/>
                <a:cs typeface="+mn-cs"/>
                <a:sym typeface="Calibri"/>
              </a:defRPr>
            </a:lvl6pPr>
            <a:lvl7pPr marL="3086100" marR="0" indent="-342900" algn="l" defTabSz="914400" rtl="0" latinLnBrk="0">
              <a:lnSpc>
                <a:spcPct val="100000"/>
              </a:lnSpc>
              <a:spcBef>
                <a:spcPts val="600"/>
              </a:spcBef>
              <a:spcAft>
                <a:spcPts val="0"/>
              </a:spcAft>
              <a:buClr>
                <a:schemeClr val="accent1"/>
              </a:buClr>
              <a:buSzPct val="100000"/>
              <a:buFont typeface="Wingdings-Regular"/>
              <a:buBlip>
                <a:blip r:embed="rId7"/>
              </a:buBlip>
              <a:tabLst/>
              <a:defRPr sz="1800" b="0" i="0" u="none" strike="noStrike" cap="none" spc="0" baseline="0">
                <a:solidFill>
                  <a:srgbClr val="000000"/>
                </a:solidFill>
                <a:uFillTx/>
                <a:latin typeface="+mn-lt"/>
                <a:ea typeface="+mn-ea"/>
                <a:cs typeface="+mn-cs"/>
                <a:sym typeface="Calibri"/>
              </a:defRPr>
            </a:lvl7pPr>
            <a:lvl8pPr marL="3543300" marR="0" indent="-342900" algn="l" defTabSz="914400" rtl="0" latinLnBrk="0">
              <a:lnSpc>
                <a:spcPct val="100000"/>
              </a:lnSpc>
              <a:spcBef>
                <a:spcPts val="600"/>
              </a:spcBef>
              <a:spcAft>
                <a:spcPts val="0"/>
              </a:spcAft>
              <a:buClr>
                <a:schemeClr val="accent1"/>
              </a:buClr>
              <a:buSzPct val="100000"/>
              <a:buFont typeface="Wingdings-Regular"/>
              <a:buBlip>
                <a:blip r:embed="rId7"/>
              </a:buBlip>
              <a:tabLst/>
              <a:defRPr sz="1800" b="0" i="0" u="none" strike="noStrike" cap="none" spc="0" baseline="0">
                <a:solidFill>
                  <a:srgbClr val="000000"/>
                </a:solidFill>
                <a:uFillTx/>
                <a:latin typeface="+mn-lt"/>
                <a:ea typeface="+mn-ea"/>
                <a:cs typeface="+mn-cs"/>
                <a:sym typeface="Calibri"/>
              </a:defRPr>
            </a:lvl8pPr>
            <a:lvl9pPr marL="4000500" marR="0" indent="-342900" algn="l" defTabSz="914400" rtl="0" latinLnBrk="0">
              <a:lnSpc>
                <a:spcPct val="100000"/>
              </a:lnSpc>
              <a:spcBef>
                <a:spcPts val="600"/>
              </a:spcBef>
              <a:spcAft>
                <a:spcPts val="0"/>
              </a:spcAft>
              <a:buClr>
                <a:schemeClr val="accent1"/>
              </a:buClr>
              <a:buSzPct val="100000"/>
              <a:buFont typeface="Wingdings-Regular"/>
              <a:buBlip>
                <a:blip r:embed="rId7"/>
              </a:buBlip>
              <a:tabLst/>
              <a:defRPr sz="1800" b="0" i="0" u="none" strike="noStrike" cap="none" spc="0" baseline="0">
                <a:solidFill>
                  <a:srgbClr val="000000"/>
                </a:solidFill>
                <a:uFillTx/>
                <a:latin typeface="+mn-lt"/>
                <a:ea typeface="+mn-ea"/>
                <a:cs typeface="+mn-cs"/>
                <a:sym typeface="Calibri"/>
              </a:defRPr>
            </a:lvl9pPr>
          </a:lstStyle>
          <a:p>
            <a:pPr>
              <a:defRPr u="none">
                <a:solidFill>
                  <a:schemeClr val="accent5">
                    <a:lumOff val="13999"/>
                  </a:schemeClr>
                </a:solidFill>
                <a:uFillTx/>
              </a:defRPr>
            </a:pPr>
            <a:r>
              <a:rPr lang="de-DE" dirty="0">
                <a:solidFill>
                  <a:schemeClr val="tx1">
                    <a:lumMod val="50000"/>
                    <a:lumOff val="50000"/>
                  </a:schemeClr>
                </a:solidFill>
                <a:hlinkClick r:id="rId8">
                  <a:extLst>
                    <a:ext uri="{A12FA001-AC4F-418D-AE19-62706E023703}">
                      <ahyp:hlinkClr xmlns:ahyp="http://schemas.microsoft.com/office/drawing/2018/hyperlinkcolor" val="tx"/>
                    </a:ext>
                  </a:extLst>
                </a:hlinkClick>
              </a:rPr>
              <a:t>(kira.dzlm.de/</a:t>
            </a:r>
            <a:r>
              <a:rPr lang="de-DE" dirty="0" err="1">
                <a:solidFill>
                  <a:schemeClr val="tx1">
                    <a:lumMod val="50000"/>
                    <a:lumOff val="50000"/>
                  </a:schemeClr>
                </a:solidFill>
                <a:hlinkClick r:id="rId8">
                  <a:extLst>
                    <a:ext uri="{A12FA001-AC4F-418D-AE19-62706E023703}">
                      <ahyp:hlinkClr xmlns:ahyp="http://schemas.microsoft.com/office/drawing/2018/hyperlinkcolor" val="tx"/>
                    </a:ext>
                  </a:extLst>
                </a:hlinkClick>
              </a:rPr>
              <a:t>node</a:t>
            </a:r>
            <a:r>
              <a:rPr lang="de-DE" dirty="0">
                <a:solidFill>
                  <a:schemeClr val="tx1">
                    <a:lumMod val="50000"/>
                    <a:lumOff val="50000"/>
                  </a:schemeClr>
                </a:solidFill>
                <a:hlinkClick r:id="rId8">
                  <a:extLst>
                    <a:ext uri="{A12FA001-AC4F-418D-AE19-62706E023703}">
                      <ahyp:hlinkClr xmlns:ahyp="http://schemas.microsoft.com/office/drawing/2018/hyperlinkcolor" val="tx"/>
                    </a:ext>
                  </a:extLst>
                </a:hlinkClick>
              </a:rPr>
              <a:t>/815)</a:t>
            </a:r>
          </a:p>
        </p:txBody>
      </p:sp>
    </p:spTree>
    <p:extLst>
      <p:ext uri="{BB962C8B-B14F-4D97-AF65-F5344CB8AC3E}">
        <p14:creationId xmlns:p14="http://schemas.microsoft.com/office/powerpoint/2010/main" val="2861758778"/>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372ACC2E-F9B3-5146-9602-35825338650C}"/>
              </a:ext>
            </a:extLst>
          </p:cNvPr>
          <p:cNvPicPr>
            <a:picLocks noChangeAspect="1"/>
          </p:cNvPicPr>
          <p:nvPr/>
        </p:nvPicPr>
        <p:blipFill>
          <a:blip r:embed="rId3"/>
          <a:stretch>
            <a:fillRect/>
          </a:stretch>
        </p:blipFill>
        <p:spPr>
          <a:xfrm>
            <a:off x="8412231" y="147151"/>
            <a:ext cx="731769" cy="649445"/>
          </a:xfrm>
          <a:prstGeom prst="rect">
            <a:avLst/>
          </a:prstGeom>
        </p:spPr>
      </p:pic>
      <p:pic>
        <p:nvPicPr>
          <p:cNvPr id="7" name="Grafik 6">
            <a:extLst>
              <a:ext uri="{FF2B5EF4-FFF2-40B4-BE49-F238E27FC236}">
                <a16:creationId xmlns:a16="http://schemas.microsoft.com/office/drawing/2014/main" id="{4584ED11-C055-C342-90EA-11ADBCF64B4C}"/>
              </a:ext>
            </a:extLst>
          </p:cNvPr>
          <p:cNvPicPr>
            <a:picLocks noChangeAspect="1"/>
          </p:cNvPicPr>
          <p:nvPr/>
        </p:nvPicPr>
        <p:blipFill>
          <a:blip r:embed="rId4"/>
          <a:stretch>
            <a:fillRect/>
          </a:stretch>
        </p:blipFill>
        <p:spPr>
          <a:xfrm>
            <a:off x="8551455" y="260692"/>
            <a:ext cx="395502" cy="395999"/>
          </a:xfrm>
          <a:prstGeom prst="rect">
            <a:avLst/>
          </a:prstGeom>
          <a:solidFill>
            <a:schemeClr val="bg1"/>
          </a:solidFill>
          <a:ln>
            <a:noFill/>
          </a:ln>
          <a:effectLst/>
        </p:spPr>
      </p:pic>
      <p:sp>
        <p:nvSpPr>
          <p:cNvPr id="9" name="Inhaltsplatzhalter 3">
            <a:extLst>
              <a:ext uri="{FF2B5EF4-FFF2-40B4-BE49-F238E27FC236}">
                <a16:creationId xmlns:a16="http://schemas.microsoft.com/office/drawing/2014/main" id="{59242E54-64F7-4088-9B8A-25596DAA2D75}"/>
              </a:ext>
            </a:extLst>
          </p:cNvPr>
          <p:cNvSpPr txBox="1">
            <a:spLocks/>
          </p:cNvSpPr>
          <p:nvPr/>
        </p:nvSpPr>
        <p:spPr>
          <a:xfrm>
            <a:off x="243951" y="1399223"/>
            <a:ext cx="7188480" cy="2739023"/>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indent="0">
              <a:spcBef>
                <a:spcPts val="600"/>
              </a:spcBef>
              <a:buNone/>
              <a:defRPr sz="1800" b="1"/>
            </a:pPr>
            <a:r>
              <a:rPr lang="de-DE" dirty="0"/>
              <a:t>Aktivität C: Diagnose von Denkwegen (zu zweit)</a:t>
            </a:r>
          </a:p>
          <a:p>
            <a:pPr marL="288000" indent="-288000">
              <a:spcBef>
                <a:spcPts val="600"/>
              </a:spcBef>
              <a:buClr>
                <a:schemeClr val="tx1"/>
              </a:buClr>
              <a:buSzPct val="100000"/>
              <a:buAutoNum type="alphaLcParenR"/>
              <a:defRPr sz="1800"/>
            </a:pPr>
            <a:r>
              <a:rPr lang="de-DE" dirty="0"/>
              <a:t>Bearbeiten Sie die Aufgaben des Kira-Checks zur halbschriftlichen </a:t>
            </a:r>
            <a:r>
              <a:rPr lang="de-DE" b="1" dirty="0"/>
              <a:t>Subtraktion</a:t>
            </a:r>
            <a:r>
              <a:rPr lang="de-DE" dirty="0"/>
              <a:t> und zur halbschriftlichen </a:t>
            </a:r>
            <a:r>
              <a:rPr lang="de-DE" b="1" dirty="0"/>
              <a:t>Multiplikation</a:t>
            </a:r>
            <a:r>
              <a:rPr lang="de-DE" dirty="0"/>
              <a:t> (kira.dzlm.de/</a:t>
            </a:r>
            <a:r>
              <a:rPr lang="de-DE" dirty="0" err="1"/>
              <a:t>node</a:t>
            </a:r>
            <a:r>
              <a:rPr lang="de-DE" dirty="0"/>
              <a:t>/802) zunächst alleine. Notieren Sie sich, die Namen der Kinder und eine Beschreibung des Fehlermusters.</a:t>
            </a:r>
          </a:p>
          <a:p>
            <a:pPr marL="288000" indent="-288000">
              <a:spcBef>
                <a:spcPts val="600"/>
              </a:spcBef>
              <a:buClr>
                <a:schemeClr val="tx1"/>
              </a:buClr>
              <a:buSzPct val="100000"/>
              <a:buAutoNum type="alphaLcParenR"/>
              <a:defRPr sz="1800"/>
            </a:pPr>
            <a:r>
              <a:rPr lang="de-DE" dirty="0"/>
              <a:t>Welche der zu vermutenden Fehlermuster sind als Fehler im Rechnen, welche als Fehler im Verständnis der Strategie zu bezeichnen?</a:t>
            </a:r>
          </a:p>
          <a:p>
            <a:pPr marL="288000" indent="-288000">
              <a:spcBef>
                <a:spcPts val="600"/>
              </a:spcBef>
              <a:buClr>
                <a:schemeClr val="tx1"/>
              </a:buClr>
              <a:buSzPct val="100000"/>
              <a:buAutoNum type="alphaLcParenR"/>
              <a:defRPr sz="1800"/>
            </a:pPr>
            <a:r>
              <a:rPr lang="de-DE" dirty="0"/>
              <a:t>Diskutieren Sie Ihre Einordnung zu zweit.</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a:extLst>
              <a:ext uri="{FF2B5EF4-FFF2-40B4-BE49-F238E27FC236}">
                <a16:creationId xmlns:a16="http://schemas.microsoft.com/office/drawing/2014/main" id="{3C651E9E-2EE3-4BF3-9DD1-CFA8EC36B81B}"/>
              </a:ext>
            </a:extLst>
          </p:cNvPr>
          <p:cNvSpPr>
            <a:spLocks noGrp="1"/>
          </p:cNvSpPr>
          <p:nvPr>
            <p:ph idx="1"/>
          </p:nvPr>
        </p:nvSpPr>
        <p:spPr>
          <a:xfrm>
            <a:off x="252000" y="987220"/>
            <a:ext cx="8640000" cy="5580000"/>
          </a:xfrm>
        </p:spPr>
        <p:txBody>
          <a:bodyPr/>
          <a:lstStyle/>
          <a:p>
            <a:pPr marL="0" indent="0">
              <a:buNone/>
            </a:pPr>
            <a:r>
              <a:rPr lang="de-DE" dirty="0"/>
              <a:t>Sie dürfen das Material, soweit nicht anderweitig gekennzeichnet, wie folgt weiterverwenden:</a:t>
            </a:r>
          </a:p>
          <a:p>
            <a:r>
              <a:rPr lang="de-DE" b="1" dirty="0"/>
              <a:t>Teilen</a:t>
            </a:r>
            <a:r>
              <a:rPr lang="de-DE" dirty="0"/>
              <a:t> — das Material in jedwedem Format oder Medium vervielfältigen und weiterverbreiten;</a:t>
            </a:r>
          </a:p>
          <a:p>
            <a:r>
              <a:rPr lang="de-DE" b="1" dirty="0"/>
              <a:t>Bearbeiten</a:t>
            </a:r>
            <a:r>
              <a:rPr lang="de-DE" dirty="0"/>
              <a:t> — das Material </a:t>
            </a:r>
            <a:r>
              <a:rPr lang="de-DE" dirty="0" err="1"/>
              <a:t>remixen</a:t>
            </a:r>
            <a:r>
              <a:rPr lang="de-DE" dirty="0"/>
              <a:t>, verändern und darauf aufbauen und zwar für beliebige Zwecke, sogar kommerziell.</a:t>
            </a:r>
          </a:p>
          <a:p>
            <a:pPr marL="0" indent="0">
              <a:buNone/>
            </a:pPr>
            <a:r>
              <a:rPr lang="de-DE" dirty="0"/>
              <a:t>Folgende Bedingungen sind dabei zu erfüllen:</a:t>
            </a:r>
          </a:p>
          <a:p>
            <a:r>
              <a:rPr lang="de-DE" b="1" dirty="0"/>
              <a:t>Namensnennung</a:t>
            </a:r>
            <a:r>
              <a:rPr lang="de-DE" dirty="0"/>
              <a:t> — Sie müssen angemessene Urheber- und Rechteangaben machen, einen Link zur Lizenz beifügen und angeben, ob Änderungen vorgenommen wurden;</a:t>
            </a:r>
          </a:p>
          <a:p>
            <a:r>
              <a:rPr lang="de-DE" b="1" dirty="0"/>
              <a:t>Weitergabe unter gleichen Bedingungen</a:t>
            </a:r>
            <a:r>
              <a:rPr lang="de-DE" dirty="0"/>
              <a:t> — Wenn Sie das Material </a:t>
            </a:r>
            <a:r>
              <a:rPr lang="de-DE" dirty="0" err="1"/>
              <a:t>remixen</a:t>
            </a:r>
            <a:r>
              <a:rPr lang="de-DE" dirty="0"/>
              <a:t>, verändern oder anderweitig direkt darauf aufbauen, dürfen Sie Ihre Beiträge nur unter derselben Lizenz wie das Original verbreiten;</a:t>
            </a:r>
          </a:p>
          <a:p>
            <a:r>
              <a:rPr lang="de-DE" b="1" dirty="0"/>
              <a:t>Keine weiteren Einschränkungen </a:t>
            </a:r>
            <a:r>
              <a:rPr lang="de-DE" dirty="0"/>
              <a:t>— Sie dürfen keine zusätzlichen Klauseln oder technische Verfahren einsetzen, die anderen rechtlich irgendetwas untersagen, was die Lizenz erlaubt.</a:t>
            </a:r>
          </a:p>
          <a:p>
            <a:endParaRPr lang="de-DE" dirty="0"/>
          </a:p>
          <a:p>
            <a:pPr marL="0" indent="0">
              <a:buNone/>
            </a:pPr>
            <a:endParaRPr lang="de-DE" dirty="0"/>
          </a:p>
        </p:txBody>
      </p:sp>
      <p:sp>
        <p:nvSpPr>
          <p:cNvPr id="5" name="Titel 4">
            <a:extLst>
              <a:ext uri="{FF2B5EF4-FFF2-40B4-BE49-F238E27FC236}">
                <a16:creationId xmlns:a16="http://schemas.microsoft.com/office/drawing/2014/main" id="{83CA3021-DD12-498D-B5F0-BBA091376EB8}"/>
              </a:ext>
            </a:extLst>
          </p:cNvPr>
          <p:cNvSpPr>
            <a:spLocks noGrp="1"/>
          </p:cNvSpPr>
          <p:nvPr>
            <p:ph type="title"/>
          </p:nvPr>
        </p:nvSpPr>
        <p:spPr/>
        <p:txBody>
          <a:bodyPr/>
          <a:lstStyle/>
          <a:p>
            <a:r>
              <a:rPr lang="de-DE" dirty="0"/>
              <a:t>Nutzung der Materialien unter </a:t>
            </a:r>
            <a:r>
              <a:rPr lang="de-DE" dirty="0">
                <a:hlinkClick r:id="rId3"/>
              </a:rPr>
              <a:t>CC BY-SA</a:t>
            </a:r>
            <a:br>
              <a:rPr lang="de-DE" dirty="0"/>
            </a:br>
            <a:endParaRPr lang="de-DE" dirty="0"/>
          </a:p>
        </p:txBody>
      </p:sp>
      <p:pic>
        <p:nvPicPr>
          <p:cNvPr id="3" name="Grafik 2">
            <a:extLst>
              <a:ext uri="{FF2B5EF4-FFF2-40B4-BE49-F238E27FC236}">
                <a16:creationId xmlns:a16="http://schemas.microsoft.com/office/drawing/2014/main" id="{21A894D7-4D1E-83C2-0F58-1A2F66D2ABDA}"/>
              </a:ext>
            </a:extLst>
          </p:cNvPr>
          <p:cNvPicPr>
            <a:picLocks noChangeAspect="1"/>
          </p:cNvPicPr>
          <p:nvPr/>
        </p:nvPicPr>
        <p:blipFill>
          <a:blip r:embed="rId4"/>
          <a:stretch>
            <a:fillRect/>
          </a:stretch>
        </p:blipFill>
        <p:spPr>
          <a:xfrm>
            <a:off x="7797521" y="324000"/>
            <a:ext cx="1094479" cy="399274"/>
          </a:xfrm>
          <a:prstGeom prst="rect">
            <a:avLst/>
          </a:prstGeom>
        </p:spPr>
      </p:pic>
      <p:sp>
        <p:nvSpPr>
          <p:cNvPr id="18" name="Textplatzhalter 4">
            <a:extLst>
              <a:ext uri="{FF2B5EF4-FFF2-40B4-BE49-F238E27FC236}">
                <a16:creationId xmlns:a16="http://schemas.microsoft.com/office/drawing/2014/main" id="{53DC7576-3CDE-2B24-023F-C7CF5C951ACA}"/>
              </a:ext>
            </a:extLst>
          </p:cNvPr>
          <p:cNvSpPr txBox="1">
            <a:spLocks/>
          </p:cNvSpPr>
          <p:nvPr/>
        </p:nvSpPr>
        <p:spPr>
          <a:xfrm>
            <a:off x="108000" y="6622950"/>
            <a:ext cx="8928000" cy="216000"/>
          </a:xfrm>
          <a:prstGeom prst="rect">
            <a:avLst/>
          </a:prstGeom>
        </p:spPr>
        <p:txBody>
          <a:bodyPr lIns="0" tIns="0" rIns="0" bIns="0"/>
          <a:lstStyle>
            <a:lvl1pPr marL="0" indent="0" algn="r" rtl="0" eaLnBrk="1" fontAlgn="base" hangingPunct="1">
              <a:lnSpc>
                <a:spcPct val="100000"/>
              </a:lnSpc>
              <a:spcBef>
                <a:spcPts val="0"/>
              </a:spcBef>
              <a:spcAft>
                <a:spcPts val="0"/>
              </a:spcAft>
              <a:buClr>
                <a:srgbClr val="327A86"/>
              </a:buClr>
              <a:buFont typeface="Wingdings" charset="2"/>
              <a:buNone/>
              <a:defRPr sz="1100">
                <a:solidFill>
                  <a:schemeClr val="bg1">
                    <a:lumMod val="50000"/>
                  </a:schemeClr>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0" marR="0" lvl="0" indent="0" algn="r" defTabSz="914400" rtl="0" eaLnBrk="1" fontAlgn="base" latinLnBrk="0" hangingPunct="1">
              <a:lnSpc>
                <a:spcPct val="100000"/>
              </a:lnSpc>
              <a:spcBef>
                <a:spcPts val="0"/>
              </a:spcBef>
              <a:spcAft>
                <a:spcPts val="0"/>
              </a:spcAft>
              <a:buClr>
                <a:srgbClr val="327A86"/>
              </a:buClr>
              <a:buSzTx/>
              <a:buFont typeface="Wingdings" charset="2"/>
              <a:buNone/>
              <a:tabLst/>
              <a:defRPr/>
            </a:pPr>
            <a:r>
              <a:rPr kumimoji="0" lang="de-DE" sz="1100" b="0" i="0" u="none" strike="noStrike" kern="0" cap="none" spc="0" normalizeH="0" baseline="0" noProof="0" dirty="0">
                <a:ln>
                  <a:noFill/>
                </a:ln>
                <a:solidFill>
                  <a:srgbClr val="FFFFFF">
                    <a:lumMod val="50000"/>
                  </a:srgbClr>
                </a:solidFill>
                <a:effectLst/>
                <a:uLnTx/>
                <a:uFillTx/>
                <a:latin typeface="Calibri"/>
                <a:ea typeface="+mn-ea"/>
                <a:cs typeface="Calibri"/>
              </a:rPr>
              <a:t>Quelle: https://creativecommons.org/licenses/by-sa/3.0/de/</a:t>
            </a:r>
          </a:p>
        </p:txBody>
      </p:sp>
    </p:spTree>
    <p:extLst>
      <p:ext uri="{BB962C8B-B14F-4D97-AF65-F5344CB8AC3E}">
        <p14:creationId xmlns:p14="http://schemas.microsoft.com/office/powerpoint/2010/main" val="12221121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 name="Bild" descr="Bild"/>
          <p:cNvPicPr>
            <a:picLocks noChangeAspect="1"/>
          </p:cNvPicPr>
          <p:nvPr/>
        </p:nvPicPr>
        <p:blipFill rotWithShape="1">
          <a:blip r:embed="rId3"/>
          <a:srcRect b="4687"/>
          <a:stretch/>
        </p:blipFill>
        <p:spPr>
          <a:xfrm>
            <a:off x="5586803" y="1926145"/>
            <a:ext cx="1915304" cy="1424799"/>
          </a:xfrm>
          <a:prstGeom prst="rect">
            <a:avLst/>
          </a:prstGeom>
          <a:ln w="12700">
            <a:miter lim="400000"/>
          </a:ln>
        </p:spPr>
      </p:pic>
      <p:pic>
        <p:nvPicPr>
          <p:cNvPr id="515" name="Bild" descr="Bild"/>
          <p:cNvPicPr>
            <a:picLocks noChangeAspect="1"/>
          </p:cNvPicPr>
          <p:nvPr/>
        </p:nvPicPr>
        <p:blipFill>
          <a:blip r:embed="rId4"/>
          <a:stretch>
            <a:fillRect/>
          </a:stretch>
        </p:blipFill>
        <p:spPr>
          <a:xfrm>
            <a:off x="1561862" y="4025263"/>
            <a:ext cx="1936362" cy="1464079"/>
          </a:xfrm>
          <a:prstGeom prst="rect">
            <a:avLst/>
          </a:prstGeom>
          <a:ln w="12700">
            <a:miter lim="400000"/>
          </a:ln>
        </p:spPr>
      </p:pic>
      <p:pic>
        <p:nvPicPr>
          <p:cNvPr id="516" name="Bild" descr="Bild"/>
          <p:cNvPicPr>
            <a:picLocks noChangeAspect="1"/>
          </p:cNvPicPr>
          <p:nvPr/>
        </p:nvPicPr>
        <p:blipFill rotWithShape="1">
          <a:blip r:embed="rId5"/>
          <a:srcRect l="2129" r="-1"/>
          <a:stretch/>
        </p:blipFill>
        <p:spPr>
          <a:xfrm>
            <a:off x="3599874" y="4020946"/>
            <a:ext cx="1921102" cy="1484136"/>
          </a:xfrm>
          <a:prstGeom prst="rect">
            <a:avLst/>
          </a:prstGeom>
          <a:ln w="12700">
            <a:miter lim="400000"/>
          </a:ln>
        </p:spPr>
      </p:pic>
      <p:pic>
        <p:nvPicPr>
          <p:cNvPr id="517" name="Bild" descr="Bild"/>
          <p:cNvPicPr>
            <a:picLocks noChangeAspect="1"/>
          </p:cNvPicPr>
          <p:nvPr/>
        </p:nvPicPr>
        <p:blipFill rotWithShape="1">
          <a:blip r:embed="rId6"/>
          <a:srcRect l="1557" r="3952" b="5218"/>
          <a:stretch/>
        </p:blipFill>
        <p:spPr>
          <a:xfrm>
            <a:off x="5624237" y="4004929"/>
            <a:ext cx="1877870" cy="1447200"/>
          </a:xfrm>
          <a:prstGeom prst="rect">
            <a:avLst/>
          </a:prstGeom>
          <a:ln w="12700">
            <a:miter lim="400000"/>
          </a:ln>
        </p:spPr>
      </p:pic>
      <p:sp>
        <p:nvSpPr>
          <p:cNvPr id="10" name="Titel 1">
            <a:extLst>
              <a:ext uri="{FF2B5EF4-FFF2-40B4-BE49-F238E27FC236}">
                <a16:creationId xmlns:a16="http://schemas.microsoft.com/office/drawing/2014/main" id="{7BD207AC-9260-A94C-BB8D-82FC8E5C1FC3}"/>
              </a:ext>
            </a:extLst>
          </p:cNvPr>
          <p:cNvSpPr>
            <a:spLocks noGrp="1"/>
          </p:cNvSpPr>
          <p:nvPr>
            <p:ph type="title"/>
          </p:nvPr>
        </p:nvSpPr>
        <p:spPr>
          <a:xfrm>
            <a:off x="252000" y="324000"/>
            <a:ext cx="8640000" cy="396000"/>
          </a:xfrm>
          <a:prstGeom prst="rect">
            <a:avLst/>
          </a:prstGeom>
        </p:spPr>
        <p:txBody>
          <a:bodyPr/>
          <a:lstStyle/>
          <a:p>
            <a:r>
              <a:rPr lang="de-DE" dirty="0"/>
              <a:t>Vermutete Fehlermuster</a:t>
            </a:r>
          </a:p>
        </p:txBody>
      </p:sp>
      <p:pic>
        <p:nvPicPr>
          <p:cNvPr id="11" name="Grafik 10">
            <a:extLst>
              <a:ext uri="{FF2B5EF4-FFF2-40B4-BE49-F238E27FC236}">
                <a16:creationId xmlns:a16="http://schemas.microsoft.com/office/drawing/2014/main" id="{A7ED6807-704D-8142-AEBE-3E71B3B961E9}"/>
              </a:ext>
            </a:extLst>
          </p:cNvPr>
          <p:cNvPicPr>
            <a:picLocks noChangeAspect="1"/>
          </p:cNvPicPr>
          <p:nvPr/>
        </p:nvPicPr>
        <p:blipFill>
          <a:blip r:embed="rId7"/>
          <a:stretch>
            <a:fillRect/>
          </a:stretch>
        </p:blipFill>
        <p:spPr>
          <a:xfrm>
            <a:off x="8412231" y="147151"/>
            <a:ext cx="731769" cy="649445"/>
          </a:xfrm>
          <a:prstGeom prst="rect">
            <a:avLst/>
          </a:prstGeom>
        </p:spPr>
      </p:pic>
      <p:pic>
        <p:nvPicPr>
          <p:cNvPr id="12" name="Grafik 11">
            <a:extLst>
              <a:ext uri="{FF2B5EF4-FFF2-40B4-BE49-F238E27FC236}">
                <a16:creationId xmlns:a16="http://schemas.microsoft.com/office/drawing/2014/main" id="{C1B4FEAB-9656-484E-A8DF-4CF980F128DE}"/>
              </a:ext>
            </a:extLst>
          </p:cNvPr>
          <p:cNvPicPr>
            <a:picLocks noChangeAspect="1"/>
          </p:cNvPicPr>
          <p:nvPr/>
        </p:nvPicPr>
        <p:blipFill>
          <a:blip r:embed="rId8"/>
          <a:stretch>
            <a:fillRect/>
          </a:stretch>
        </p:blipFill>
        <p:spPr>
          <a:xfrm>
            <a:off x="8551455" y="260692"/>
            <a:ext cx="395502" cy="395999"/>
          </a:xfrm>
          <a:prstGeom prst="rect">
            <a:avLst/>
          </a:prstGeom>
          <a:solidFill>
            <a:schemeClr val="bg1"/>
          </a:solidFill>
          <a:ln>
            <a:noFill/>
          </a:ln>
          <a:effectLst/>
        </p:spPr>
      </p:pic>
      <p:pic>
        <p:nvPicPr>
          <p:cNvPr id="13" name="Bild" descr="Bild">
            <a:extLst>
              <a:ext uri="{FF2B5EF4-FFF2-40B4-BE49-F238E27FC236}">
                <a16:creationId xmlns:a16="http://schemas.microsoft.com/office/drawing/2014/main" id="{ECEF9368-4789-4A1F-8785-305C9AA17AB2}"/>
              </a:ext>
            </a:extLst>
          </p:cNvPr>
          <p:cNvPicPr>
            <a:picLocks noChangeAspect="1"/>
          </p:cNvPicPr>
          <p:nvPr/>
        </p:nvPicPr>
        <p:blipFill rotWithShape="1">
          <a:blip r:embed="rId9"/>
          <a:srcRect r="2537"/>
          <a:stretch/>
        </p:blipFill>
        <p:spPr>
          <a:xfrm>
            <a:off x="3599874" y="1933765"/>
            <a:ext cx="1888410" cy="1441366"/>
          </a:xfrm>
          <a:prstGeom prst="rect">
            <a:avLst/>
          </a:prstGeom>
          <a:ln w="12700">
            <a:miter lim="400000"/>
          </a:ln>
        </p:spPr>
      </p:pic>
      <p:pic>
        <p:nvPicPr>
          <p:cNvPr id="14" name="Bild" descr="Bild">
            <a:extLst>
              <a:ext uri="{FF2B5EF4-FFF2-40B4-BE49-F238E27FC236}">
                <a16:creationId xmlns:a16="http://schemas.microsoft.com/office/drawing/2014/main" id="{B1703BF3-13D1-401F-B8B8-009D07E7DF30}"/>
              </a:ext>
            </a:extLst>
          </p:cNvPr>
          <p:cNvPicPr>
            <a:picLocks noChangeAspect="1"/>
          </p:cNvPicPr>
          <p:nvPr/>
        </p:nvPicPr>
        <p:blipFill>
          <a:blip r:embed="rId10"/>
          <a:stretch>
            <a:fillRect/>
          </a:stretch>
        </p:blipFill>
        <p:spPr>
          <a:xfrm>
            <a:off x="1595594" y="1942683"/>
            <a:ext cx="1915303" cy="1448157"/>
          </a:xfrm>
          <a:prstGeom prst="rect">
            <a:avLst/>
          </a:prstGeom>
          <a:ln w="12700">
            <a:miter lim="400000"/>
          </a:ln>
        </p:spPr>
      </p:pic>
      <p:sp>
        <p:nvSpPr>
          <p:cNvPr id="15" name="Halbschriftliche Subtraktion">
            <a:extLst>
              <a:ext uri="{FF2B5EF4-FFF2-40B4-BE49-F238E27FC236}">
                <a16:creationId xmlns:a16="http://schemas.microsoft.com/office/drawing/2014/main" id="{9F833D94-0245-4E63-9350-8B0E08FAB996}"/>
              </a:ext>
            </a:extLst>
          </p:cNvPr>
          <p:cNvSpPr txBox="1"/>
          <p:nvPr/>
        </p:nvSpPr>
        <p:spPr>
          <a:xfrm>
            <a:off x="3221791" y="1488506"/>
            <a:ext cx="2700417"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1800"/>
            </a:lvl1pPr>
          </a:lstStyle>
          <a:p>
            <a:pPr algn="ctr"/>
            <a:r>
              <a:rPr dirty="0" err="1"/>
              <a:t>Halbschriftliche</a:t>
            </a:r>
            <a:r>
              <a:rPr dirty="0"/>
              <a:t> </a:t>
            </a:r>
            <a:r>
              <a:rPr dirty="0" err="1"/>
              <a:t>Subtraktion</a:t>
            </a:r>
            <a:endParaRPr dirty="0"/>
          </a:p>
        </p:txBody>
      </p:sp>
      <p:sp>
        <p:nvSpPr>
          <p:cNvPr id="16" name="Halbschriftliche Multiplikation">
            <a:extLst>
              <a:ext uri="{FF2B5EF4-FFF2-40B4-BE49-F238E27FC236}">
                <a16:creationId xmlns:a16="http://schemas.microsoft.com/office/drawing/2014/main" id="{255AB5C2-F6CC-4777-BA7E-A62D68011C2C}"/>
              </a:ext>
            </a:extLst>
          </p:cNvPr>
          <p:cNvSpPr txBox="1"/>
          <p:nvPr/>
        </p:nvSpPr>
        <p:spPr>
          <a:xfrm>
            <a:off x="3110383" y="3606360"/>
            <a:ext cx="2923234"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1800"/>
            </a:lvl1pPr>
          </a:lstStyle>
          <a:p>
            <a:pPr algn="ctr"/>
            <a:r>
              <a:rPr dirty="0" err="1"/>
              <a:t>Halbschriftliche</a:t>
            </a:r>
            <a:r>
              <a:rPr dirty="0"/>
              <a:t> </a:t>
            </a:r>
            <a:r>
              <a:rPr dirty="0" err="1"/>
              <a:t>Multiplikation</a:t>
            </a:r>
            <a:endParaRPr dirty="0"/>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 name="Fehler im Rechnen"/>
          <p:cNvSpPr txBox="1"/>
          <p:nvPr/>
        </p:nvSpPr>
        <p:spPr>
          <a:xfrm>
            <a:off x="279345" y="840751"/>
            <a:ext cx="2923235" cy="523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noAutofit/>
          </a:bodyPr>
          <a:lstStyle>
            <a:lvl1pPr>
              <a:defRPr sz="1800" b="1"/>
            </a:lvl1pPr>
          </a:lstStyle>
          <a:p>
            <a:pPr algn="ctr"/>
            <a:r>
              <a:rPr dirty="0" err="1"/>
              <a:t>Fehler</a:t>
            </a:r>
            <a:r>
              <a:rPr dirty="0"/>
              <a:t> </a:t>
            </a:r>
            <a:r>
              <a:rPr dirty="0" err="1"/>
              <a:t>im</a:t>
            </a:r>
            <a:r>
              <a:rPr dirty="0"/>
              <a:t> </a:t>
            </a:r>
            <a:r>
              <a:rPr dirty="0" err="1"/>
              <a:t>Rechnen</a:t>
            </a:r>
            <a:endParaRPr dirty="0"/>
          </a:p>
        </p:txBody>
      </p:sp>
      <p:sp>
        <p:nvSpPr>
          <p:cNvPr id="531" name="Fehler im Verständnis der Strategie"/>
          <p:cNvSpPr txBox="1"/>
          <p:nvPr/>
        </p:nvSpPr>
        <p:spPr>
          <a:xfrm>
            <a:off x="5922208" y="831924"/>
            <a:ext cx="2942447" cy="5539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defRPr sz="1800" b="1"/>
            </a:lvl1pPr>
          </a:lstStyle>
          <a:p>
            <a:pPr algn="ctr"/>
            <a:r>
              <a:rPr dirty="0" err="1"/>
              <a:t>Fehler</a:t>
            </a:r>
            <a:r>
              <a:rPr dirty="0"/>
              <a:t> </a:t>
            </a:r>
            <a:r>
              <a:rPr dirty="0" err="1"/>
              <a:t>im</a:t>
            </a:r>
            <a:br>
              <a:rPr lang="de-DE" dirty="0"/>
            </a:br>
            <a:r>
              <a:rPr dirty="0" err="1"/>
              <a:t>Verständnis</a:t>
            </a:r>
            <a:r>
              <a:rPr dirty="0"/>
              <a:t> der </a:t>
            </a:r>
            <a:r>
              <a:rPr dirty="0" err="1"/>
              <a:t>Strategie</a:t>
            </a:r>
            <a:endParaRPr dirty="0"/>
          </a:p>
        </p:txBody>
      </p:sp>
      <p:sp>
        <p:nvSpPr>
          <p:cNvPr id="2" name="Inhaltsplatzhalter 1">
            <a:extLst>
              <a:ext uri="{FF2B5EF4-FFF2-40B4-BE49-F238E27FC236}">
                <a16:creationId xmlns:a16="http://schemas.microsoft.com/office/drawing/2014/main" id="{5B7A8B11-E75C-48C9-BFE7-8D315CF38133}"/>
              </a:ext>
            </a:extLst>
          </p:cNvPr>
          <p:cNvSpPr>
            <a:spLocks noGrp="1"/>
          </p:cNvSpPr>
          <p:nvPr>
            <p:ph idx="1"/>
          </p:nvPr>
        </p:nvSpPr>
        <p:spPr>
          <a:xfrm>
            <a:off x="252000" y="5830553"/>
            <a:ext cx="8640000" cy="649445"/>
          </a:xfrm>
        </p:spPr>
        <p:txBody>
          <a:bodyPr/>
          <a:lstStyle/>
          <a:p>
            <a:pPr marL="0" indent="0">
              <a:buNone/>
            </a:pPr>
            <a:r>
              <a:rPr lang="de-DE" dirty="0"/>
              <a:t>Eine vergleichbare Tendenz ist auch beim schriftlichen Rechnen zu beobachten:</a:t>
            </a:r>
            <a:br>
              <a:rPr lang="de-DE" dirty="0"/>
            </a:br>
            <a:r>
              <a:rPr lang="de-DE" dirty="0"/>
              <a:t>Reine Rechenfehler sind eher selten, denn benötigt wird nur ‚Kleines </a:t>
            </a:r>
            <a:r>
              <a:rPr lang="de-DE" dirty="0" err="1"/>
              <a:t>Einspluseins</a:t>
            </a:r>
            <a:r>
              <a:rPr lang="de-DE" dirty="0"/>
              <a:t> &amp; Co‘.</a:t>
            </a:r>
          </a:p>
          <a:p>
            <a:pPr marL="0" indent="0">
              <a:buNone/>
            </a:pPr>
            <a:endParaRPr lang="de-DE" dirty="0"/>
          </a:p>
        </p:txBody>
      </p:sp>
      <p:sp>
        <p:nvSpPr>
          <p:cNvPr id="14" name="Titel 1">
            <a:extLst>
              <a:ext uri="{FF2B5EF4-FFF2-40B4-BE49-F238E27FC236}">
                <a16:creationId xmlns:a16="http://schemas.microsoft.com/office/drawing/2014/main" id="{2D8B56B4-869E-0543-B55F-6B237F0083DE}"/>
              </a:ext>
            </a:extLst>
          </p:cNvPr>
          <p:cNvSpPr>
            <a:spLocks noGrp="1"/>
          </p:cNvSpPr>
          <p:nvPr>
            <p:ph type="title"/>
          </p:nvPr>
        </p:nvSpPr>
        <p:spPr>
          <a:prstGeom prst="rect">
            <a:avLst/>
          </a:prstGeom>
        </p:spPr>
        <p:txBody>
          <a:bodyPr/>
          <a:lstStyle/>
          <a:p>
            <a:r>
              <a:rPr lang="de-DE" dirty="0"/>
              <a:t>Rechenfehler vs. Verständnisfehler</a:t>
            </a:r>
          </a:p>
        </p:txBody>
      </p:sp>
      <p:pic>
        <p:nvPicPr>
          <p:cNvPr id="15" name="Grafik 14">
            <a:extLst>
              <a:ext uri="{FF2B5EF4-FFF2-40B4-BE49-F238E27FC236}">
                <a16:creationId xmlns:a16="http://schemas.microsoft.com/office/drawing/2014/main" id="{64B2B2C8-24F9-D340-865D-A4E2A6FD8B32}"/>
              </a:ext>
            </a:extLst>
          </p:cNvPr>
          <p:cNvPicPr>
            <a:picLocks noChangeAspect="1"/>
          </p:cNvPicPr>
          <p:nvPr/>
        </p:nvPicPr>
        <p:blipFill>
          <a:blip r:embed="rId3"/>
          <a:stretch>
            <a:fillRect/>
          </a:stretch>
        </p:blipFill>
        <p:spPr>
          <a:xfrm>
            <a:off x="8412231" y="147151"/>
            <a:ext cx="731769" cy="649445"/>
          </a:xfrm>
          <a:prstGeom prst="rect">
            <a:avLst/>
          </a:prstGeom>
        </p:spPr>
      </p:pic>
      <p:pic>
        <p:nvPicPr>
          <p:cNvPr id="16" name="Grafik 15">
            <a:extLst>
              <a:ext uri="{FF2B5EF4-FFF2-40B4-BE49-F238E27FC236}">
                <a16:creationId xmlns:a16="http://schemas.microsoft.com/office/drawing/2014/main" id="{73B801D6-B9FF-7543-AE60-A355D4C0790E}"/>
              </a:ext>
            </a:extLst>
          </p:cNvPr>
          <p:cNvPicPr>
            <a:picLocks noChangeAspect="1"/>
          </p:cNvPicPr>
          <p:nvPr/>
        </p:nvPicPr>
        <p:blipFill>
          <a:blip r:embed="rId4"/>
          <a:stretch>
            <a:fillRect/>
          </a:stretch>
        </p:blipFill>
        <p:spPr>
          <a:xfrm>
            <a:off x="8551455" y="260692"/>
            <a:ext cx="395502" cy="395999"/>
          </a:xfrm>
          <a:prstGeom prst="rect">
            <a:avLst/>
          </a:prstGeom>
          <a:solidFill>
            <a:schemeClr val="bg1"/>
          </a:solidFill>
          <a:ln>
            <a:noFill/>
          </a:ln>
          <a:effectLst/>
        </p:spPr>
      </p:pic>
      <p:sp>
        <p:nvSpPr>
          <p:cNvPr id="26" name="Halbschriftliche Subtraktion">
            <a:extLst>
              <a:ext uri="{FF2B5EF4-FFF2-40B4-BE49-F238E27FC236}">
                <a16:creationId xmlns:a16="http://schemas.microsoft.com/office/drawing/2014/main" id="{DB66C810-55DE-4E81-A807-F4094D91CA6A}"/>
              </a:ext>
            </a:extLst>
          </p:cNvPr>
          <p:cNvSpPr txBox="1"/>
          <p:nvPr/>
        </p:nvSpPr>
        <p:spPr>
          <a:xfrm>
            <a:off x="3221791" y="1488506"/>
            <a:ext cx="2700417"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1800"/>
            </a:lvl1pPr>
          </a:lstStyle>
          <a:p>
            <a:pPr algn="ctr"/>
            <a:r>
              <a:rPr dirty="0" err="1"/>
              <a:t>Halbschriftliche</a:t>
            </a:r>
            <a:r>
              <a:rPr dirty="0"/>
              <a:t> </a:t>
            </a:r>
            <a:r>
              <a:rPr dirty="0" err="1"/>
              <a:t>Subtraktion</a:t>
            </a:r>
            <a:endParaRPr dirty="0"/>
          </a:p>
        </p:txBody>
      </p:sp>
      <p:sp>
        <p:nvSpPr>
          <p:cNvPr id="27" name="Halbschriftliche Multiplikation">
            <a:extLst>
              <a:ext uri="{FF2B5EF4-FFF2-40B4-BE49-F238E27FC236}">
                <a16:creationId xmlns:a16="http://schemas.microsoft.com/office/drawing/2014/main" id="{C3A5DCF2-1A36-4DE5-8D4C-178D451BE58C}"/>
              </a:ext>
            </a:extLst>
          </p:cNvPr>
          <p:cNvSpPr txBox="1"/>
          <p:nvPr/>
        </p:nvSpPr>
        <p:spPr>
          <a:xfrm>
            <a:off x="3110383" y="3606360"/>
            <a:ext cx="2923234"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1800"/>
            </a:lvl1pPr>
          </a:lstStyle>
          <a:p>
            <a:pPr algn="ctr"/>
            <a:r>
              <a:rPr dirty="0" err="1"/>
              <a:t>Halbschriftliche</a:t>
            </a:r>
            <a:r>
              <a:rPr dirty="0"/>
              <a:t> </a:t>
            </a:r>
            <a:r>
              <a:rPr dirty="0" err="1"/>
              <a:t>Multiplikation</a:t>
            </a:r>
            <a:endParaRPr dirty="0"/>
          </a:p>
        </p:txBody>
      </p:sp>
      <p:pic>
        <p:nvPicPr>
          <p:cNvPr id="34" name="Bild" descr="Bild">
            <a:extLst>
              <a:ext uri="{FF2B5EF4-FFF2-40B4-BE49-F238E27FC236}">
                <a16:creationId xmlns:a16="http://schemas.microsoft.com/office/drawing/2014/main" id="{2AC3910E-4F55-4FBD-AB1E-8C08E7D99441}"/>
              </a:ext>
            </a:extLst>
          </p:cNvPr>
          <p:cNvPicPr>
            <a:picLocks noChangeAspect="1"/>
          </p:cNvPicPr>
          <p:nvPr/>
        </p:nvPicPr>
        <p:blipFill rotWithShape="1">
          <a:blip r:embed="rId5"/>
          <a:srcRect b="4687"/>
          <a:stretch/>
        </p:blipFill>
        <p:spPr>
          <a:xfrm>
            <a:off x="6976696" y="1918525"/>
            <a:ext cx="1915304" cy="1424799"/>
          </a:xfrm>
          <a:prstGeom prst="rect">
            <a:avLst/>
          </a:prstGeom>
          <a:ln w="12700">
            <a:miter lim="400000"/>
          </a:ln>
        </p:spPr>
      </p:pic>
      <p:pic>
        <p:nvPicPr>
          <p:cNvPr id="35" name="Bild" descr="Bild">
            <a:extLst>
              <a:ext uri="{FF2B5EF4-FFF2-40B4-BE49-F238E27FC236}">
                <a16:creationId xmlns:a16="http://schemas.microsoft.com/office/drawing/2014/main" id="{4E7AC952-0715-49FA-818A-D8D7BB920628}"/>
              </a:ext>
            </a:extLst>
          </p:cNvPr>
          <p:cNvPicPr>
            <a:picLocks noChangeAspect="1"/>
          </p:cNvPicPr>
          <p:nvPr/>
        </p:nvPicPr>
        <p:blipFill>
          <a:blip r:embed="rId6"/>
          <a:stretch>
            <a:fillRect/>
          </a:stretch>
        </p:blipFill>
        <p:spPr>
          <a:xfrm>
            <a:off x="2951755" y="4029580"/>
            <a:ext cx="1936362" cy="1464079"/>
          </a:xfrm>
          <a:prstGeom prst="rect">
            <a:avLst/>
          </a:prstGeom>
          <a:ln w="12700">
            <a:miter lim="400000"/>
          </a:ln>
        </p:spPr>
      </p:pic>
      <p:pic>
        <p:nvPicPr>
          <p:cNvPr id="36" name="Bild" descr="Bild">
            <a:extLst>
              <a:ext uri="{FF2B5EF4-FFF2-40B4-BE49-F238E27FC236}">
                <a16:creationId xmlns:a16="http://schemas.microsoft.com/office/drawing/2014/main" id="{CCFA728F-D60B-4DC5-A9D8-51CE3EF093C5}"/>
              </a:ext>
            </a:extLst>
          </p:cNvPr>
          <p:cNvPicPr>
            <a:picLocks noChangeAspect="1"/>
          </p:cNvPicPr>
          <p:nvPr/>
        </p:nvPicPr>
        <p:blipFill rotWithShape="1">
          <a:blip r:embed="rId7"/>
          <a:srcRect l="2129" r="-1"/>
          <a:stretch/>
        </p:blipFill>
        <p:spPr>
          <a:xfrm>
            <a:off x="4989767" y="4025263"/>
            <a:ext cx="1921102" cy="1484136"/>
          </a:xfrm>
          <a:prstGeom prst="rect">
            <a:avLst/>
          </a:prstGeom>
          <a:ln w="12700">
            <a:miter lim="400000"/>
          </a:ln>
        </p:spPr>
      </p:pic>
      <p:pic>
        <p:nvPicPr>
          <p:cNvPr id="37" name="Bild" descr="Bild">
            <a:extLst>
              <a:ext uri="{FF2B5EF4-FFF2-40B4-BE49-F238E27FC236}">
                <a16:creationId xmlns:a16="http://schemas.microsoft.com/office/drawing/2014/main" id="{AC24F9C1-7666-4BB0-A343-6D6AD61B146A}"/>
              </a:ext>
            </a:extLst>
          </p:cNvPr>
          <p:cNvPicPr>
            <a:picLocks noChangeAspect="1"/>
          </p:cNvPicPr>
          <p:nvPr/>
        </p:nvPicPr>
        <p:blipFill rotWithShape="1">
          <a:blip r:embed="rId8"/>
          <a:srcRect l="1557" r="3952" b="5218"/>
          <a:stretch/>
        </p:blipFill>
        <p:spPr>
          <a:xfrm>
            <a:off x="7014130" y="4009246"/>
            <a:ext cx="1877870" cy="1447200"/>
          </a:xfrm>
          <a:prstGeom prst="rect">
            <a:avLst/>
          </a:prstGeom>
          <a:ln w="12700">
            <a:miter lim="400000"/>
          </a:ln>
        </p:spPr>
      </p:pic>
      <p:pic>
        <p:nvPicPr>
          <p:cNvPr id="38" name="Bild" descr="Bild">
            <a:extLst>
              <a:ext uri="{FF2B5EF4-FFF2-40B4-BE49-F238E27FC236}">
                <a16:creationId xmlns:a16="http://schemas.microsoft.com/office/drawing/2014/main" id="{2D500B52-C570-4D01-B445-34407CBFCA76}"/>
              </a:ext>
            </a:extLst>
          </p:cNvPr>
          <p:cNvPicPr>
            <a:picLocks noChangeAspect="1"/>
          </p:cNvPicPr>
          <p:nvPr/>
        </p:nvPicPr>
        <p:blipFill rotWithShape="1">
          <a:blip r:embed="rId9"/>
          <a:srcRect r="2537"/>
          <a:stretch/>
        </p:blipFill>
        <p:spPr>
          <a:xfrm>
            <a:off x="4966617" y="1926145"/>
            <a:ext cx="1888410" cy="1441366"/>
          </a:xfrm>
          <a:prstGeom prst="rect">
            <a:avLst/>
          </a:prstGeom>
          <a:ln w="12700">
            <a:miter lim="400000"/>
          </a:ln>
        </p:spPr>
      </p:pic>
      <p:pic>
        <p:nvPicPr>
          <p:cNvPr id="39" name="Bild" descr="Bild">
            <a:extLst>
              <a:ext uri="{FF2B5EF4-FFF2-40B4-BE49-F238E27FC236}">
                <a16:creationId xmlns:a16="http://schemas.microsoft.com/office/drawing/2014/main" id="{9DAD9BA6-9317-4827-B877-23B92E50B960}"/>
              </a:ext>
            </a:extLst>
          </p:cNvPr>
          <p:cNvPicPr>
            <a:picLocks noChangeAspect="1"/>
          </p:cNvPicPr>
          <p:nvPr/>
        </p:nvPicPr>
        <p:blipFill>
          <a:blip r:embed="rId10"/>
          <a:stretch>
            <a:fillRect/>
          </a:stretch>
        </p:blipFill>
        <p:spPr>
          <a:xfrm>
            <a:off x="252000" y="1935063"/>
            <a:ext cx="1915303" cy="1448157"/>
          </a:xfrm>
          <a:prstGeom prst="rect">
            <a:avLst/>
          </a:prstGeom>
          <a:ln w="12700">
            <a:miter lim="400000"/>
          </a:ln>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EC0961E6-B0F5-154F-B9FB-A884A807C0ED}"/>
              </a:ext>
            </a:extLst>
          </p:cNvPr>
          <p:cNvSpPr>
            <a:spLocks noGrp="1"/>
          </p:cNvSpPr>
          <p:nvPr>
            <p:ph type="title"/>
          </p:nvPr>
        </p:nvSpPr>
        <p:spPr>
          <a:prstGeom prst="rect">
            <a:avLst/>
          </a:prstGeom>
        </p:spPr>
        <p:txBody>
          <a:bodyPr/>
          <a:lstStyle/>
          <a:p>
            <a:r>
              <a:rPr lang="de-DE" dirty="0"/>
              <a:t>Zur Vertiefung </a:t>
            </a:r>
          </a:p>
        </p:txBody>
      </p:sp>
      <p:sp>
        <p:nvSpPr>
          <p:cNvPr id="534" name="Textplatzhalter 8"/>
          <p:cNvSpPr>
            <a:spLocks noGrp="1"/>
          </p:cNvSpPr>
          <p:nvPr>
            <p:ph type="body" sz="quarter" idx="10"/>
          </p:nvPr>
        </p:nvSpPr>
        <p:spPr>
          <a:xfrm>
            <a:off x="2851754" y="5089810"/>
            <a:ext cx="1915872" cy="216000"/>
          </a:xfrm>
          <a:prstGeom prst="rect">
            <a:avLst/>
          </a:prstGeom>
          <a:noFill/>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defTabSz="457200">
              <a:defRPr sz="1200">
                <a:solidFill>
                  <a:srgbClr val="000000"/>
                </a:solidFill>
              </a:defRPr>
            </a:lvl1pPr>
          </a:lstStyle>
          <a:p>
            <a:pPr algn="l"/>
            <a:r>
              <a:rPr dirty="0">
                <a:solidFill>
                  <a:schemeClr val="tx1">
                    <a:lumMod val="50000"/>
                    <a:lumOff val="50000"/>
                  </a:schemeClr>
                </a:solidFill>
              </a:rPr>
              <a:t>pikas.dzlm.de/node/1633</a:t>
            </a:r>
          </a:p>
        </p:txBody>
      </p:sp>
      <p:pic>
        <p:nvPicPr>
          <p:cNvPr id="535" name="Bild" descr="Bild"/>
          <p:cNvPicPr>
            <a:picLocks noChangeAspect="1"/>
          </p:cNvPicPr>
          <p:nvPr/>
        </p:nvPicPr>
        <p:blipFill rotWithShape="1">
          <a:blip r:embed="rId3"/>
          <a:srcRect l="7282" r="7217"/>
          <a:stretch/>
        </p:blipFill>
        <p:spPr>
          <a:xfrm>
            <a:off x="1915234" y="2212718"/>
            <a:ext cx="1915871" cy="2737498"/>
          </a:xfrm>
          <a:prstGeom prst="rect">
            <a:avLst/>
          </a:prstGeom>
          <a:ln w="12700">
            <a:miter lim="400000"/>
          </a:ln>
          <a:effectLst>
            <a:outerShdw blurRad="50800" dist="38100" dir="2700000" algn="tl" rotWithShape="0">
              <a:prstClr val="black">
                <a:alpha val="40000"/>
              </a:prstClr>
            </a:outerShdw>
          </a:effectLst>
        </p:spPr>
      </p:pic>
      <p:pic>
        <p:nvPicPr>
          <p:cNvPr id="536" name="Bildschirmfoto 2021-09-01 um 07.19.48.png" descr="Bildschirmfoto 2021-09-01 um 07.19.48.png"/>
          <p:cNvPicPr>
            <a:picLocks noChangeAspect="1"/>
          </p:cNvPicPr>
          <p:nvPr/>
        </p:nvPicPr>
        <p:blipFill>
          <a:blip r:embed="rId4"/>
          <a:stretch>
            <a:fillRect/>
          </a:stretch>
        </p:blipFill>
        <p:spPr>
          <a:xfrm>
            <a:off x="4122242" y="1152966"/>
            <a:ext cx="4769758" cy="2674058"/>
          </a:xfrm>
          <a:prstGeom prst="rect">
            <a:avLst/>
          </a:prstGeom>
          <a:ln w="12700">
            <a:miter lim="400000"/>
          </a:ln>
        </p:spPr>
      </p:pic>
      <p:pic>
        <p:nvPicPr>
          <p:cNvPr id="538" name="31352_Kira_Buch_Mathe_Cover.pdf" descr="31352_Kira_Buch_Mathe_Cover.pdf"/>
          <p:cNvPicPr>
            <a:picLocks noChangeAspect="1"/>
          </p:cNvPicPr>
          <p:nvPr/>
        </p:nvPicPr>
        <p:blipFill rotWithShape="1">
          <a:blip r:embed="rId5"/>
          <a:srcRect l="52538" t="1941" r="1272" b="2066"/>
          <a:stretch/>
        </p:blipFill>
        <p:spPr>
          <a:xfrm rot="20700000">
            <a:off x="522502" y="2960881"/>
            <a:ext cx="1771162" cy="2634062"/>
          </a:xfrm>
          <a:prstGeom prst="rect">
            <a:avLst/>
          </a:prstGeom>
          <a:ln w="12700" cap="flat">
            <a:noFill/>
            <a:miter lim="400000"/>
          </a:ln>
          <a:effectLst>
            <a:outerShdw blurRad="50800" dist="38100" dir="2700000" algn="tl" rotWithShape="0">
              <a:prstClr val="black">
                <a:alpha val="40000"/>
              </a:prstClr>
            </a:outerShdw>
          </a:effectLst>
        </p:spPr>
      </p:pic>
      <p:sp>
        <p:nvSpPr>
          <p:cNvPr id="13" name="Textplatzhalter 8">
            <a:extLst>
              <a:ext uri="{FF2B5EF4-FFF2-40B4-BE49-F238E27FC236}">
                <a16:creationId xmlns:a16="http://schemas.microsoft.com/office/drawing/2014/main" id="{794D3B55-FC2F-4638-9730-99AA6D80C4D1}"/>
              </a:ext>
            </a:extLst>
          </p:cNvPr>
          <p:cNvSpPr txBox="1">
            <a:spLocks/>
          </p:cNvSpPr>
          <p:nvPr/>
        </p:nvSpPr>
        <p:spPr>
          <a:xfrm>
            <a:off x="879608" y="5869424"/>
            <a:ext cx="1915872" cy="216000"/>
          </a:xfrm>
          <a:prstGeom prst="rect">
            <a:avLst/>
          </a:prstGeom>
          <a:noFill/>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r" defTabSz="457200" rtl="0" latinLnBrk="0">
              <a:lnSpc>
                <a:spcPct val="100000"/>
              </a:lnSpc>
              <a:spcBef>
                <a:spcPts val="0"/>
              </a:spcBef>
              <a:spcAft>
                <a:spcPts val="0"/>
              </a:spcAft>
              <a:buClr>
                <a:schemeClr val="accent1"/>
              </a:buClr>
              <a:buSzPct val="85000"/>
              <a:buFont typeface="Wingdings-Regular"/>
              <a:buNone/>
              <a:tabLst/>
              <a:defRPr sz="1200" b="0" i="0" u="none" strike="noStrike" cap="none" spc="0" baseline="0">
                <a:solidFill>
                  <a:srgbClr val="000000"/>
                </a:solidFill>
                <a:uFillTx/>
                <a:latin typeface="+mn-lt"/>
                <a:ea typeface="+mn-ea"/>
                <a:cs typeface="+mn-cs"/>
                <a:sym typeface="Calibri"/>
              </a:defRPr>
            </a:lvl1pPr>
            <a:lvl2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2pPr>
            <a:lvl3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3pPr>
            <a:lvl4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4pPr>
            <a:lvl5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5pPr>
            <a:lvl6pPr marL="2628900" marR="0" indent="-342900" algn="l" defTabSz="914400" rtl="0" latinLnBrk="0">
              <a:lnSpc>
                <a:spcPct val="100000"/>
              </a:lnSpc>
              <a:spcBef>
                <a:spcPts val="600"/>
              </a:spcBef>
              <a:spcAft>
                <a:spcPts val="0"/>
              </a:spcAft>
              <a:buClr>
                <a:schemeClr val="accent1"/>
              </a:buClr>
              <a:buSzPct val="100000"/>
              <a:buFont typeface="Wingdings-Regular"/>
              <a:buBlip>
                <a:blip r:embed="rId6"/>
              </a:buBlip>
              <a:tabLst/>
              <a:defRPr sz="1800" b="0" i="0" u="none" strike="noStrike" cap="none" spc="0" baseline="0">
                <a:solidFill>
                  <a:srgbClr val="000000"/>
                </a:solidFill>
                <a:uFillTx/>
                <a:latin typeface="+mn-lt"/>
                <a:ea typeface="+mn-ea"/>
                <a:cs typeface="+mn-cs"/>
                <a:sym typeface="Calibri"/>
              </a:defRPr>
            </a:lvl6pPr>
            <a:lvl7pPr marL="3086100" marR="0" indent="-342900" algn="l" defTabSz="914400" rtl="0" latinLnBrk="0">
              <a:lnSpc>
                <a:spcPct val="100000"/>
              </a:lnSpc>
              <a:spcBef>
                <a:spcPts val="600"/>
              </a:spcBef>
              <a:spcAft>
                <a:spcPts val="0"/>
              </a:spcAft>
              <a:buClr>
                <a:schemeClr val="accent1"/>
              </a:buClr>
              <a:buSzPct val="100000"/>
              <a:buFont typeface="Wingdings-Regular"/>
              <a:buBlip>
                <a:blip r:embed="rId7"/>
              </a:buBlip>
              <a:tabLst/>
              <a:defRPr sz="1800" b="0" i="0" u="none" strike="noStrike" cap="none" spc="0" baseline="0">
                <a:solidFill>
                  <a:srgbClr val="000000"/>
                </a:solidFill>
                <a:uFillTx/>
                <a:latin typeface="+mn-lt"/>
                <a:ea typeface="+mn-ea"/>
                <a:cs typeface="+mn-cs"/>
                <a:sym typeface="Calibri"/>
              </a:defRPr>
            </a:lvl7pPr>
            <a:lvl8pPr marL="3543300" marR="0" indent="-342900" algn="l" defTabSz="914400" rtl="0" latinLnBrk="0">
              <a:lnSpc>
                <a:spcPct val="100000"/>
              </a:lnSpc>
              <a:spcBef>
                <a:spcPts val="600"/>
              </a:spcBef>
              <a:spcAft>
                <a:spcPts val="0"/>
              </a:spcAft>
              <a:buClr>
                <a:schemeClr val="accent1"/>
              </a:buClr>
              <a:buSzPct val="100000"/>
              <a:buFont typeface="Wingdings-Regular"/>
              <a:buBlip>
                <a:blip r:embed="rId7"/>
              </a:buBlip>
              <a:tabLst/>
              <a:defRPr sz="1800" b="0" i="0" u="none" strike="noStrike" cap="none" spc="0" baseline="0">
                <a:solidFill>
                  <a:srgbClr val="000000"/>
                </a:solidFill>
                <a:uFillTx/>
                <a:latin typeface="+mn-lt"/>
                <a:ea typeface="+mn-ea"/>
                <a:cs typeface="+mn-cs"/>
                <a:sym typeface="Calibri"/>
              </a:defRPr>
            </a:lvl8pPr>
            <a:lvl9pPr marL="4000500" marR="0" indent="-342900" algn="l" defTabSz="914400" rtl="0" latinLnBrk="0">
              <a:lnSpc>
                <a:spcPct val="100000"/>
              </a:lnSpc>
              <a:spcBef>
                <a:spcPts val="600"/>
              </a:spcBef>
              <a:spcAft>
                <a:spcPts val="0"/>
              </a:spcAft>
              <a:buClr>
                <a:schemeClr val="accent1"/>
              </a:buClr>
              <a:buSzPct val="100000"/>
              <a:buFont typeface="Wingdings-Regular"/>
              <a:buBlip>
                <a:blip r:embed="rId7"/>
              </a:buBlip>
              <a:tabLst/>
              <a:defRPr sz="1800" b="0" i="0" u="none" strike="noStrike" cap="none" spc="0" baseline="0">
                <a:solidFill>
                  <a:srgbClr val="000000"/>
                </a:solidFill>
                <a:uFillTx/>
                <a:latin typeface="+mn-lt"/>
                <a:ea typeface="+mn-ea"/>
                <a:cs typeface="+mn-cs"/>
                <a:sym typeface="Calibri"/>
              </a:defRPr>
            </a:lvl9pPr>
          </a:lstStyle>
          <a:p>
            <a:pPr algn="l"/>
            <a:r>
              <a:rPr lang="it-IT" dirty="0">
                <a:solidFill>
                  <a:schemeClr val="tx1">
                    <a:lumMod val="50000"/>
                    <a:lumOff val="50000"/>
                  </a:schemeClr>
                </a:solidFill>
              </a:rPr>
              <a:t>proprima.dzlm.de/</a:t>
            </a:r>
            <a:r>
              <a:rPr lang="it-IT" dirty="0" err="1">
                <a:solidFill>
                  <a:schemeClr val="tx1">
                    <a:lumMod val="50000"/>
                    <a:lumOff val="50000"/>
                  </a:schemeClr>
                </a:solidFill>
              </a:rPr>
              <a:t>node</a:t>
            </a:r>
            <a:r>
              <a:rPr lang="it-IT" dirty="0">
                <a:solidFill>
                  <a:schemeClr val="tx1">
                    <a:lumMod val="50000"/>
                    <a:lumOff val="50000"/>
                  </a:schemeClr>
                </a:solidFill>
              </a:rPr>
              <a:t>/39</a:t>
            </a:r>
          </a:p>
        </p:txBody>
      </p:sp>
      <p:sp>
        <p:nvSpPr>
          <p:cNvPr id="14" name="Textplatzhalter 8">
            <a:extLst>
              <a:ext uri="{FF2B5EF4-FFF2-40B4-BE49-F238E27FC236}">
                <a16:creationId xmlns:a16="http://schemas.microsoft.com/office/drawing/2014/main" id="{8879CCDD-9F2D-4F0D-8031-CEF7362CA86B}"/>
              </a:ext>
            </a:extLst>
          </p:cNvPr>
          <p:cNvSpPr txBox="1">
            <a:spLocks/>
          </p:cNvSpPr>
          <p:nvPr/>
        </p:nvSpPr>
        <p:spPr>
          <a:xfrm>
            <a:off x="6976128" y="3913319"/>
            <a:ext cx="1915872" cy="216000"/>
          </a:xfrm>
          <a:prstGeom prst="rect">
            <a:avLst/>
          </a:prstGeom>
          <a:noFill/>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marL="0" marR="0" indent="0" algn="r" defTabSz="457200" rtl="0" latinLnBrk="0">
              <a:lnSpc>
                <a:spcPct val="100000"/>
              </a:lnSpc>
              <a:spcBef>
                <a:spcPts val="0"/>
              </a:spcBef>
              <a:spcAft>
                <a:spcPts val="0"/>
              </a:spcAft>
              <a:buClr>
                <a:schemeClr val="accent1"/>
              </a:buClr>
              <a:buSzPct val="85000"/>
              <a:buFont typeface="Wingdings-Regular"/>
              <a:buNone/>
              <a:tabLst/>
              <a:defRPr sz="1200" b="0" i="0" u="none" strike="noStrike" cap="none" spc="0" baseline="0">
                <a:solidFill>
                  <a:srgbClr val="000000"/>
                </a:solidFill>
                <a:uFillTx/>
                <a:latin typeface="+mn-lt"/>
                <a:ea typeface="+mn-ea"/>
                <a:cs typeface="+mn-cs"/>
                <a:sym typeface="Calibri"/>
              </a:defRPr>
            </a:lvl1pPr>
            <a:lvl2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2pPr>
            <a:lvl3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3pPr>
            <a:lvl4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4pPr>
            <a:lvl5pPr marL="458999" marR="0" indent="-242999" algn="l" defTabSz="914400" rtl="0" latinLnBrk="0">
              <a:lnSpc>
                <a:spcPct val="100000"/>
              </a:lnSpc>
              <a:spcBef>
                <a:spcPts val="600"/>
              </a:spcBef>
              <a:spcAft>
                <a:spcPts val="0"/>
              </a:spcAft>
              <a:buClr>
                <a:schemeClr val="accent1"/>
              </a:buClr>
              <a:buSzPct val="85000"/>
              <a:buFont typeface="Wingdings-Regular"/>
              <a:buChar char="▪"/>
              <a:tabLst/>
              <a:defRPr sz="1800" b="0" i="0" u="none" strike="noStrike" cap="none" spc="0" baseline="0">
                <a:solidFill>
                  <a:srgbClr val="000000"/>
                </a:solidFill>
                <a:uFillTx/>
                <a:latin typeface="+mn-lt"/>
                <a:ea typeface="+mn-ea"/>
                <a:cs typeface="+mn-cs"/>
                <a:sym typeface="Calibri"/>
              </a:defRPr>
            </a:lvl5pPr>
            <a:lvl6pPr marL="2628900" marR="0" indent="-342900" algn="l" defTabSz="914400" rtl="0" latinLnBrk="0">
              <a:lnSpc>
                <a:spcPct val="100000"/>
              </a:lnSpc>
              <a:spcBef>
                <a:spcPts val="600"/>
              </a:spcBef>
              <a:spcAft>
                <a:spcPts val="0"/>
              </a:spcAft>
              <a:buClr>
                <a:schemeClr val="accent1"/>
              </a:buClr>
              <a:buSzPct val="100000"/>
              <a:buFont typeface="Wingdings-Regular"/>
              <a:buBlip>
                <a:blip r:embed="rId6"/>
              </a:buBlip>
              <a:tabLst/>
              <a:defRPr sz="1800" b="0" i="0" u="none" strike="noStrike" cap="none" spc="0" baseline="0">
                <a:solidFill>
                  <a:srgbClr val="000000"/>
                </a:solidFill>
                <a:uFillTx/>
                <a:latin typeface="+mn-lt"/>
                <a:ea typeface="+mn-ea"/>
                <a:cs typeface="+mn-cs"/>
                <a:sym typeface="Calibri"/>
              </a:defRPr>
            </a:lvl6pPr>
            <a:lvl7pPr marL="3086100" marR="0" indent="-342900" algn="l" defTabSz="914400" rtl="0" latinLnBrk="0">
              <a:lnSpc>
                <a:spcPct val="100000"/>
              </a:lnSpc>
              <a:spcBef>
                <a:spcPts val="600"/>
              </a:spcBef>
              <a:spcAft>
                <a:spcPts val="0"/>
              </a:spcAft>
              <a:buClr>
                <a:schemeClr val="accent1"/>
              </a:buClr>
              <a:buSzPct val="100000"/>
              <a:buFont typeface="Wingdings-Regular"/>
              <a:buBlip>
                <a:blip r:embed="rId7"/>
              </a:buBlip>
              <a:tabLst/>
              <a:defRPr sz="1800" b="0" i="0" u="none" strike="noStrike" cap="none" spc="0" baseline="0">
                <a:solidFill>
                  <a:srgbClr val="000000"/>
                </a:solidFill>
                <a:uFillTx/>
                <a:latin typeface="+mn-lt"/>
                <a:ea typeface="+mn-ea"/>
                <a:cs typeface="+mn-cs"/>
                <a:sym typeface="Calibri"/>
              </a:defRPr>
            </a:lvl7pPr>
            <a:lvl8pPr marL="3543300" marR="0" indent="-342900" algn="l" defTabSz="914400" rtl="0" latinLnBrk="0">
              <a:lnSpc>
                <a:spcPct val="100000"/>
              </a:lnSpc>
              <a:spcBef>
                <a:spcPts val="600"/>
              </a:spcBef>
              <a:spcAft>
                <a:spcPts val="0"/>
              </a:spcAft>
              <a:buClr>
                <a:schemeClr val="accent1"/>
              </a:buClr>
              <a:buSzPct val="100000"/>
              <a:buFont typeface="Wingdings-Regular"/>
              <a:buBlip>
                <a:blip r:embed="rId7"/>
              </a:buBlip>
              <a:tabLst/>
              <a:defRPr sz="1800" b="0" i="0" u="none" strike="noStrike" cap="none" spc="0" baseline="0">
                <a:solidFill>
                  <a:srgbClr val="000000"/>
                </a:solidFill>
                <a:uFillTx/>
                <a:latin typeface="+mn-lt"/>
                <a:ea typeface="+mn-ea"/>
                <a:cs typeface="+mn-cs"/>
                <a:sym typeface="Calibri"/>
              </a:defRPr>
            </a:lvl8pPr>
            <a:lvl9pPr marL="4000500" marR="0" indent="-342900" algn="l" defTabSz="914400" rtl="0" latinLnBrk="0">
              <a:lnSpc>
                <a:spcPct val="100000"/>
              </a:lnSpc>
              <a:spcBef>
                <a:spcPts val="600"/>
              </a:spcBef>
              <a:spcAft>
                <a:spcPts val="0"/>
              </a:spcAft>
              <a:buClr>
                <a:schemeClr val="accent1"/>
              </a:buClr>
              <a:buSzPct val="100000"/>
              <a:buFont typeface="Wingdings-Regular"/>
              <a:buBlip>
                <a:blip r:embed="rId7"/>
              </a:buBlip>
              <a:tabLst/>
              <a:defRPr sz="1800" b="0" i="0" u="none" strike="noStrike" cap="none" spc="0" baseline="0">
                <a:solidFill>
                  <a:srgbClr val="000000"/>
                </a:solidFill>
                <a:uFillTx/>
                <a:latin typeface="+mn-lt"/>
                <a:ea typeface="+mn-ea"/>
                <a:cs typeface="+mn-cs"/>
                <a:sym typeface="Calibri"/>
              </a:defRPr>
            </a:lvl9pPr>
          </a:lstStyle>
          <a:p>
            <a:r>
              <a:rPr lang="de-DE" dirty="0">
                <a:solidFill>
                  <a:schemeClr val="tx1">
                    <a:lumMod val="50000"/>
                    <a:lumOff val="50000"/>
                  </a:schemeClr>
                </a:solidFill>
              </a:rPr>
              <a:t>mahiko.dzlm.de/</a:t>
            </a:r>
            <a:r>
              <a:rPr lang="de-DE" dirty="0" err="1">
                <a:solidFill>
                  <a:schemeClr val="tx1">
                    <a:lumMod val="50000"/>
                    <a:lumOff val="50000"/>
                  </a:schemeClr>
                </a:solidFill>
              </a:rPr>
              <a:t>node</a:t>
            </a:r>
            <a:r>
              <a:rPr lang="de-DE" dirty="0">
                <a:solidFill>
                  <a:schemeClr val="tx1">
                    <a:lumMod val="50000"/>
                    <a:lumOff val="50000"/>
                  </a:schemeClr>
                </a:solidFill>
              </a:rPr>
              <a:t>/55</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3" name="Titel 3"/>
          <p:cNvSpPr txBox="1">
            <a:spLocks noGrp="1"/>
          </p:cNvSpPr>
          <p:nvPr>
            <p:ph type="title"/>
          </p:nvPr>
        </p:nvSpPr>
        <p:spPr>
          <a:xfrm>
            <a:off x="252000" y="324000"/>
            <a:ext cx="8640000" cy="396000"/>
          </a:xfrm>
          <a:prstGeom prst="rect">
            <a:avLst/>
          </a:prstGeom>
        </p:spPr>
        <p:txBody>
          <a:bodyPr/>
          <a:lstStyle/>
          <a:p>
            <a:r>
              <a:t>Vorschlag für Zeitstruktur</a:t>
            </a:r>
          </a:p>
        </p:txBody>
      </p:sp>
      <p:sp>
        <p:nvSpPr>
          <p:cNvPr id="544" name="Rechteck 8"/>
          <p:cNvSpPr/>
          <p:nvPr/>
        </p:nvSpPr>
        <p:spPr>
          <a:xfrm>
            <a:off x="-388393" y="1304539"/>
            <a:ext cx="9920783" cy="787152"/>
          </a:xfrm>
          <a:prstGeom prst="rect">
            <a:avLst/>
          </a:prstGeom>
          <a:solidFill>
            <a:schemeClr val="tx2">
              <a:alpha val="30000"/>
            </a:schemeClr>
          </a:solidFill>
          <a:ln w="12700">
            <a:noFill/>
            <a:miter lim="400000"/>
          </a:ln>
        </p:spPr>
        <p:txBody>
          <a:bodyPr lIns="45719" rIns="45719"/>
          <a:lstStyle/>
          <a:p>
            <a:pPr>
              <a:defRPr sz="2000"/>
            </a:pPr>
            <a:endParaRPr/>
          </a:p>
        </p:txBody>
      </p:sp>
      <p:graphicFrame>
        <p:nvGraphicFramePr>
          <p:cNvPr id="7" name="Tabelle 6">
            <a:extLst>
              <a:ext uri="{FF2B5EF4-FFF2-40B4-BE49-F238E27FC236}">
                <a16:creationId xmlns:a16="http://schemas.microsoft.com/office/drawing/2014/main" id="{27731311-FCBA-44E0-8AC1-04A0999D5F62}"/>
              </a:ext>
            </a:extLst>
          </p:cNvPr>
          <p:cNvGraphicFramePr>
            <a:graphicFrameLocks noGrp="1"/>
          </p:cNvGraphicFramePr>
          <p:nvPr>
            <p:extLst>
              <p:ext uri="{D42A27DB-BD31-4B8C-83A1-F6EECF244321}">
                <p14:modId xmlns:p14="http://schemas.microsoft.com/office/powerpoint/2010/main" val="2947361203"/>
              </p:ext>
            </p:extLst>
          </p:nvPr>
        </p:nvGraphicFramePr>
        <p:xfrm>
          <a:off x="252000" y="851666"/>
          <a:ext cx="8640000" cy="167573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gn="just">
                        <a:lnSpc>
                          <a:spcPct val="100000"/>
                        </a:lnSpc>
                        <a:spcAft>
                          <a:spcPts val="0"/>
                        </a:spcAft>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4. Phase:</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Förderung am Beispiel Moritz (ca. 25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w="12700" cmpd="sng">
                      <a:noFill/>
                      <a:prstDash val="solid"/>
                    </a:lnL>
                    <a:lnR w="12700" cmpd="sng">
                      <a:noFill/>
                      <a:prstDash val="solid"/>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205639">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5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Vorstellung der Mahiko-Seite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0">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15 min </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Aktivität D: Sichtung des </a:t>
                      </a:r>
                      <a:r>
                        <a:rPr lang="de-DE" sz="1200" dirty="0" err="1">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Mahiko</a:t>
                      </a: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-Materials zur halbschriftlichen Multiplikation </a:t>
                      </a: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(Gruppenarbeit)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 AM2_Uebungen_hsMult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58968">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5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Plenum zur Passung von Diagnose und Förderung</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lang="de-DE" sz="1200" dirty="0">
                        <a:effectLst/>
                        <a:latin typeface="Calibri" panose="020F0502020204030204" pitchFamily="34" charset="0"/>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3984284"/>
                  </a:ext>
                </a:extLst>
              </a:tr>
              <a:tr h="0">
                <a:tc>
                  <a:txBody>
                    <a:bodyPr/>
                    <a:lstStyle/>
                    <a:p>
                      <a:pPr algn="just">
                        <a:lnSpc>
                          <a:spcPct val="100000"/>
                        </a:lnSpc>
                        <a:spcAft>
                          <a:spcPts val="0"/>
                        </a:spcAft>
                      </a:pPr>
                      <a:r>
                        <a:rPr lang="de-DE" sz="1200" b="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15’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PAUSE (ca. 15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99004469"/>
                  </a:ext>
                </a:extLst>
              </a:tr>
              <a:tr h="0">
                <a:tc>
                  <a:txBody>
                    <a:bodyPr/>
                    <a:lstStyle/>
                    <a:p>
                      <a:pPr>
                        <a:lnSpc>
                          <a:spcPct val="100000"/>
                        </a:lnSpc>
                        <a:spcAft>
                          <a:spcPts val="0"/>
                        </a:spcAft>
                      </a:pP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nSpc>
                          <a:spcPct val="100000"/>
                        </a:lnSpc>
                        <a:spcAft>
                          <a:spcPts val="0"/>
                        </a:spcAft>
                        <a:buClr>
                          <a:srgbClr val="327A86"/>
                        </a:buClr>
                        <a:buFont typeface="Wingdings" panose="05000000000000000000" pitchFamily="2" charset="2"/>
                        <a:buChar char=""/>
                        <a:tabLst>
                          <a:tab pos="4500880" algn="l"/>
                        </a:tabLst>
                      </a:pP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5543303"/>
                  </a:ext>
                </a:extLst>
              </a:tr>
            </a:tbl>
          </a:graphicData>
        </a:graphic>
      </p:graphicFrame>
    </p:spTree>
    <p:extLst>
      <p:ext uri="{BB962C8B-B14F-4D97-AF65-F5344CB8AC3E}">
        <p14:creationId xmlns:p14="http://schemas.microsoft.com/office/powerpoint/2010/main" val="933424994"/>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7" name="Ziele:…"/>
          <p:cNvSpPr txBox="1">
            <a:spLocks noGrp="1"/>
          </p:cNvSpPr>
          <p:nvPr>
            <p:ph idx="1"/>
          </p:nvPr>
        </p:nvSpPr>
        <p:spPr>
          <a:prstGeom prst="rect">
            <a:avLst/>
          </a:prstGeom>
        </p:spPr>
        <p:txBody>
          <a:bodyPr/>
          <a:lstStyle/>
          <a:p>
            <a:pPr marL="0" indent="0">
              <a:buClrTx/>
              <a:buSzTx/>
              <a:buFontTx/>
              <a:buNone/>
              <a:defRPr b="1"/>
            </a:pPr>
            <a:r>
              <a:rPr lang="de-DE" dirty="0"/>
              <a:t>Ziele</a:t>
            </a:r>
          </a:p>
          <a:p>
            <a:pPr marL="0" indent="0">
              <a:buClrTx/>
              <a:buSzTx/>
              <a:buFontTx/>
              <a:buNone/>
            </a:pPr>
            <a:r>
              <a:rPr lang="de-DE" dirty="0"/>
              <a:t>TN können auf der Grundlage von diagnosebasierten Erkenntnissen geeignete Förderaktivitäten aus den angebotenen </a:t>
            </a:r>
            <a:r>
              <a:rPr lang="de-DE" dirty="0" err="1"/>
              <a:t>Mahiko</a:t>
            </a:r>
            <a:r>
              <a:rPr lang="de-DE" dirty="0"/>
              <a:t>-Materialien einsetzen, modifizieren bzw. ergänzen.</a:t>
            </a:r>
          </a:p>
          <a:p>
            <a:r>
              <a:rPr lang="de-DE" dirty="0"/>
              <a:t>Folien 36 bis 40: Vorstellung des Aufbaus der </a:t>
            </a:r>
            <a:r>
              <a:rPr lang="de-DE" dirty="0" err="1"/>
              <a:t>Mahiko</a:t>
            </a:r>
            <a:r>
              <a:rPr lang="de-DE" dirty="0"/>
              <a:t>-Seite (mahiko.dzlm.de), wenn möglich, sollten die Folien durch eine Online-Vorstellung ersetzt werden.</a:t>
            </a:r>
          </a:p>
          <a:p>
            <a:r>
              <a:rPr lang="de-DE" dirty="0"/>
              <a:t>Folie 41: Wenn Online-Bearbeitung durch TN nicht möglich ist, kann das TN-Dokument 3 (Übungsmaterial </a:t>
            </a:r>
            <a:r>
              <a:rPr lang="de-DE" dirty="0" err="1"/>
              <a:t>Mahiko</a:t>
            </a:r>
            <a:r>
              <a:rPr lang="de-DE" dirty="0"/>
              <a:t> halbschriftliche Multiplikation) zum Einsatz kommen. Zielsetzung ist zum einen, dass die TN (erste) Erfahrungen mit dem </a:t>
            </a:r>
            <a:r>
              <a:rPr lang="de-DE" dirty="0" err="1"/>
              <a:t>Mahiko</a:t>
            </a:r>
            <a:r>
              <a:rPr lang="de-DE" dirty="0"/>
              <a:t>-Material machen, und zum anderen, dass sie gemeinsam darüber nachdenken, wie sie dieses Material beim Fallbeispiel Moritz verwenden würden.</a:t>
            </a:r>
          </a:p>
        </p:txBody>
      </p:sp>
      <p:sp>
        <p:nvSpPr>
          <p:cNvPr id="548" name="Hintergrundinformationen"/>
          <p:cNvSpPr txBox="1">
            <a:spLocks noGrp="1"/>
          </p:cNvSpPr>
          <p:nvPr>
            <p:ph type="title"/>
          </p:nvPr>
        </p:nvSpPr>
        <p:spPr>
          <a:xfrm>
            <a:off x="252000" y="324000"/>
            <a:ext cx="8640000" cy="396000"/>
          </a:xfrm>
          <a:prstGeom prst="rect">
            <a:avLst/>
          </a:prstGeom>
        </p:spPr>
        <p:txBody>
          <a:bodyPr/>
          <a:lstStyle/>
          <a:p>
            <a:r>
              <a:t>Hintergrundinformationen</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D3A2AB13-C71A-42FC-A324-4BFA5C5FCFB5}"/>
              </a:ext>
            </a:extLst>
          </p:cNvPr>
          <p:cNvSpPr/>
          <p:nvPr/>
        </p:nvSpPr>
        <p:spPr bwMode="auto">
          <a:xfrm>
            <a:off x="-226088" y="2299665"/>
            <a:ext cx="9596175" cy="1473682"/>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sp>
        <p:nvSpPr>
          <p:cNvPr id="9" name="Rechteck 8">
            <a:extLst>
              <a:ext uri="{FF2B5EF4-FFF2-40B4-BE49-F238E27FC236}">
                <a16:creationId xmlns:a16="http://schemas.microsoft.com/office/drawing/2014/main" id="{132E2B56-B33E-4C9A-A213-0A681556077A}"/>
              </a:ext>
            </a:extLst>
          </p:cNvPr>
          <p:cNvSpPr/>
          <p:nvPr/>
        </p:nvSpPr>
        <p:spPr bwMode="auto">
          <a:xfrm rot="16200000">
            <a:off x="-1892402" y="2918862"/>
            <a:ext cx="4448375" cy="663549"/>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sp>
        <p:nvSpPr>
          <p:cNvPr id="5" name="Textplatzhalter 4">
            <a:extLst>
              <a:ext uri="{FF2B5EF4-FFF2-40B4-BE49-F238E27FC236}">
                <a16:creationId xmlns:a16="http://schemas.microsoft.com/office/drawing/2014/main" id="{6BA0C07C-FE48-417E-81D7-C2CA40BC6B8F}"/>
              </a:ext>
            </a:extLst>
          </p:cNvPr>
          <p:cNvSpPr>
            <a:spLocks noGrp="1"/>
          </p:cNvSpPr>
          <p:nvPr>
            <p:ph type="body" sz="quarter" idx="10"/>
          </p:nvPr>
        </p:nvSpPr>
        <p:spPr/>
        <p:txBody>
          <a:bodyPr/>
          <a:lstStyle/>
          <a:p>
            <a:pPr hangingPunct="1"/>
            <a:r>
              <a:rPr lang="de-DE" dirty="0">
                <a:solidFill>
                  <a:schemeClr val="bg1">
                    <a:lumMod val="65000"/>
                  </a:schemeClr>
                </a:solidFill>
                <a:latin typeface="Calibri" panose="020F0502020204030204" pitchFamily="34" charset="0"/>
                <a:cs typeface="Calibri" panose="020F0502020204030204" pitchFamily="34" charset="0"/>
              </a:rPr>
              <a:t>Reflexion der Praxiserprobung</a:t>
            </a: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Charakteristika </a:t>
            </a:r>
            <a:r>
              <a:rPr lang="de-DE" dirty="0">
                <a:solidFill>
                  <a:schemeClr val="bg1">
                    <a:lumMod val="65000"/>
                  </a:schemeClr>
                </a:solidFill>
              </a:rPr>
              <a:t>des halbschriftlichen und des schriftlichen Rechnens</a:t>
            </a:r>
          </a:p>
          <a:p>
            <a:pPr defTabSz="720000" hangingPunct="1">
              <a:lnSpc>
                <a:spcPct val="150000"/>
              </a:lnSpc>
            </a:pPr>
            <a:r>
              <a:rPr lang="de-DE" dirty="0">
                <a:latin typeface="Calibri" panose="020F0502020204030204" pitchFamily="34" charset="0"/>
                <a:cs typeface="Calibri" panose="020F0502020204030204" pitchFamily="34" charset="0"/>
              </a:rPr>
              <a:t>H</a:t>
            </a:r>
            <a:r>
              <a:rPr lang="de-DE" dirty="0"/>
              <a:t>albschriftliches Rechnen</a:t>
            </a:r>
            <a:br>
              <a:rPr lang="de-DE" dirty="0"/>
            </a:br>
            <a:r>
              <a:rPr lang="de-DE" dirty="0"/>
              <a:t>		</a:t>
            </a:r>
            <a:r>
              <a:rPr lang="de-DE" b="0" dirty="0">
                <a:solidFill>
                  <a:schemeClr val="bg1">
                    <a:lumMod val="65000"/>
                  </a:schemeClr>
                </a:solidFill>
                <a:latin typeface="Calibri" panose="020F0502020204030204" pitchFamily="34" charset="0"/>
                <a:cs typeface="Calibri" panose="020F0502020204030204" pitchFamily="34" charset="0"/>
              </a:rPr>
              <a:t>Diagnose </a:t>
            </a:r>
            <a:r>
              <a:rPr lang="de-DE" b="0" dirty="0">
                <a:solidFill>
                  <a:schemeClr val="bg1">
                    <a:lumMod val="65000"/>
                  </a:schemeClr>
                </a:solidFill>
              </a:rPr>
              <a:t>von Lernständen </a:t>
            </a:r>
            <a:br>
              <a:rPr lang="de-DE" dirty="0"/>
            </a:br>
            <a:r>
              <a:rPr lang="de-DE" dirty="0"/>
              <a:t>		</a:t>
            </a:r>
            <a:r>
              <a:rPr lang="de-DE" dirty="0">
                <a:latin typeface="Calibri" panose="020F0502020204030204" pitchFamily="34" charset="0"/>
                <a:cs typeface="Calibri" panose="020F0502020204030204" pitchFamily="34" charset="0"/>
              </a:rPr>
              <a:t>Förderung </a:t>
            </a:r>
            <a:r>
              <a:rPr lang="de-DE" dirty="0"/>
              <a:t>halbschriftlichen Rechnens – das Beispiel Moritz</a:t>
            </a:r>
            <a:endParaRPr lang="de-DE" dirty="0">
              <a:latin typeface="Calibri" panose="020F0502020204030204" pitchFamily="34" charset="0"/>
              <a:cs typeface="Calibri" panose="020F0502020204030204" pitchFamily="34" charset="0"/>
            </a:endParaRP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S</a:t>
            </a:r>
            <a:r>
              <a:rPr lang="de-DE" dirty="0">
                <a:solidFill>
                  <a:schemeClr val="bg1">
                    <a:lumMod val="65000"/>
                  </a:schemeClr>
                </a:solidFill>
              </a:rPr>
              <a:t>chriftliches Rechnen</a:t>
            </a: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Rückblick und Ausblick</a:t>
            </a:r>
          </a:p>
          <a:p>
            <a:endParaRPr lang="de-DE" dirty="0"/>
          </a:p>
        </p:txBody>
      </p:sp>
      <p:pic>
        <p:nvPicPr>
          <p:cNvPr id="10" name="Grafik 9">
            <a:extLst>
              <a:ext uri="{FF2B5EF4-FFF2-40B4-BE49-F238E27FC236}">
                <a16:creationId xmlns:a16="http://schemas.microsoft.com/office/drawing/2014/main" id="{3E4E5014-C105-4DE2-A8E6-55F95953405A}"/>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990327" y="2770011"/>
            <a:ext cx="396000" cy="396000"/>
          </a:xfrm>
          <a:prstGeom prst="rect">
            <a:avLst/>
          </a:prstGeom>
          <a:ln>
            <a:noFill/>
          </a:ln>
          <a:effectLst/>
        </p:spPr>
      </p:pic>
      <p:pic>
        <p:nvPicPr>
          <p:cNvPr id="11" name="Grafik 10">
            <a:extLst>
              <a:ext uri="{FF2B5EF4-FFF2-40B4-BE49-F238E27FC236}">
                <a16:creationId xmlns:a16="http://schemas.microsoft.com/office/drawing/2014/main" id="{9E4FA766-A49B-4D0C-9630-A0C85B9256B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90327" y="3270084"/>
            <a:ext cx="396000" cy="396000"/>
          </a:xfrm>
          <a:prstGeom prst="rect">
            <a:avLst/>
          </a:prstGeom>
          <a:ln>
            <a:noFill/>
          </a:ln>
          <a:effectLst/>
        </p:spPr>
      </p:pic>
    </p:spTree>
    <p:extLst>
      <p:ext uri="{BB962C8B-B14F-4D97-AF65-F5344CB8AC3E}">
        <p14:creationId xmlns:p14="http://schemas.microsoft.com/office/powerpoint/2010/main" val="980483425"/>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nhaltsplatzhalter 8">
            <a:extLst>
              <a:ext uri="{FF2B5EF4-FFF2-40B4-BE49-F238E27FC236}">
                <a16:creationId xmlns:a16="http://schemas.microsoft.com/office/drawing/2014/main" id="{2E8F40D8-293B-8141-B692-6DF20E9AD14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39850" y="978693"/>
            <a:ext cx="6572338" cy="5203639"/>
          </a:xfrm>
          <a:ln>
            <a:solidFill>
              <a:schemeClr val="bg1">
                <a:lumMod val="95000"/>
              </a:schemeClr>
            </a:solidFill>
          </a:ln>
          <a:effectLst>
            <a:outerShdw blurRad="50800" dist="38100" dir="2700000" algn="tl" rotWithShape="0">
              <a:prstClr val="black">
                <a:alpha val="40000"/>
              </a:prstClr>
            </a:outerShdw>
          </a:effectLst>
        </p:spPr>
      </p:pic>
      <p:sp>
        <p:nvSpPr>
          <p:cNvPr id="3" name="Titel 2">
            <a:extLst>
              <a:ext uri="{FF2B5EF4-FFF2-40B4-BE49-F238E27FC236}">
                <a16:creationId xmlns:a16="http://schemas.microsoft.com/office/drawing/2014/main" id="{5F63AA0D-3F18-2D46-AF8D-4A53F0E3E482}"/>
              </a:ext>
            </a:extLst>
          </p:cNvPr>
          <p:cNvSpPr>
            <a:spLocks noGrp="1"/>
          </p:cNvSpPr>
          <p:nvPr>
            <p:ph type="title"/>
          </p:nvPr>
        </p:nvSpPr>
        <p:spPr/>
        <p:txBody>
          <a:bodyPr/>
          <a:lstStyle/>
          <a:p>
            <a:r>
              <a:rPr lang="de-DE" dirty="0" err="1"/>
              <a:t>Mahiko</a:t>
            </a:r>
            <a:r>
              <a:rPr lang="de-DE" dirty="0"/>
              <a:t> – Mathehilfe kompakt</a:t>
            </a:r>
          </a:p>
        </p:txBody>
      </p:sp>
      <p:sp>
        <p:nvSpPr>
          <p:cNvPr id="4" name="Textplatzhalter 3">
            <a:extLst>
              <a:ext uri="{FF2B5EF4-FFF2-40B4-BE49-F238E27FC236}">
                <a16:creationId xmlns:a16="http://schemas.microsoft.com/office/drawing/2014/main" id="{0A254AA3-74DC-F74C-850F-16925FF58250}"/>
              </a:ext>
            </a:extLst>
          </p:cNvPr>
          <p:cNvSpPr>
            <a:spLocks noGrp="1"/>
          </p:cNvSpPr>
          <p:nvPr>
            <p:ph type="body" sz="quarter" idx="10"/>
          </p:nvPr>
        </p:nvSpPr>
        <p:spPr>
          <a:xfrm>
            <a:off x="108000" y="6622950"/>
            <a:ext cx="8928000" cy="216000"/>
          </a:xfrm>
        </p:spPr>
        <p:txBody>
          <a:bodyPr/>
          <a:lstStyle/>
          <a:p>
            <a:r>
              <a:rPr lang="de-DE" dirty="0">
                <a:solidFill>
                  <a:schemeClr val="tx1">
                    <a:lumMod val="50000"/>
                    <a:lumOff val="50000"/>
                  </a:schemeClr>
                </a:solidFill>
                <a:hlinkClick r:id="rId4">
                  <a:extLst>
                    <a:ext uri="{A12FA001-AC4F-418D-AE19-62706E023703}">
                      <ahyp:hlinkClr xmlns:ahyp="http://schemas.microsoft.com/office/drawing/2018/hyperlinkcolor" val="tx"/>
                    </a:ext>
                  </a:extLst>
                </a:hlinkClick>
              </a:rPr>
              <a:t>(mahiko.dzlm.de)</a:t>
            </a:r>
          </a:p>
        </p:txBody>
      </p:sp>
      <p:pic>
        <p:nvPicPr>
          <p:cNvPr id="10" name="Grafik 9">
            <a:extLst>
              <a:ext uri="{FF2B5EF4-FFF2-40B4-BE49-F238E27FC236}">
                <a16:creationId xmlns:a16="http://schemas.microsoft.com/office/drawing/2014/main" id="{5D6F91DC-4BC4-C740-98CB-E2B8B964A319}"/>
              </a:ext>
            </a:extLst>
          </p:cNvPr>
          <p:cNvPicPr>
            <a:picLocks noChangeAspect="1"/>
          </p:cNvPicPr>
          <p:nvPr/>
        </p:nvPicPr>
        <p:blipFill>
          <a:blip r:embed="rId5"/>
          <a:stretch>
            <a:fillRect/>
          </a:stretch>
        </p:blipFill>
        <p:spPr>
          <a:xfrm>
            <a:off x="7912188" y="165416"/>
            <a:ext cx="1231812" cy="649445"/>
          </a:xfrm>
          <a:prstGeom prst="rect">
            <a:avLst/>
          </a:prstGeom>
        </p:spPr>
      </p:pic>
      <p:pic>
        <p:nvPicPr>
          <p:cNvPr id="11" name="Grafik 10">
            <a:extLst>
              <a:ext uri="{FF2B5EF4-FFF2-40B4-BE49-F238E27FC236}">
                <a16:creationId xmlns:a16="http://schemas.microsoft.com/office/drawing/2014/main" id="{593E5A14-1376-AD4C-B889-9BFBF1D03C17}"/>
              </a:ext>
            </a:extLst>
          </p:cNvPr>
          <p:cNvPicPr>
            <a:picLocks noChangeAspect="1"/>
          </p:cNvPicPr>
          <p:nvPr/>
        </p:nvPicPr>
        <p:blipFill>
          <a:blip r:embed="rId6"/>
          <a:stretch>
            <a:fillRect/>
          </a:stretch>
        </p:blipFill>
        <p:spPr>
          <a:xfrm>
            <a:off x="8038162" y="281647"/>
            <a:ext cx="395503" cy="396000"/>
          </a:xfrm>
          <a:prstGeom prst="rect">
            <a:avLst/>
          </a:prstGeom>
          <a:solidFill>
            <a:schemeClr val="bg1"/>
          </a:solidFill>
          <a:ln>
            <a:noFill/>
          </a:ln>
          <a:effectLst/>
        </p:spPr>
      </p:pic>
      <p:pic>
        <p:nvPicPr>
          <p:cNvPr id="12" name="Grafik 11">
            <a:extLst>
              <a:ext uri="{FF2B5EF4-FFF2-40B4-BE49-F238E27FC236}">
                <a16:creationId xmlns:a16="http://schemas.microsoft.com/office/drawing/2014/main" id="{1DBD4889-8E4D-BE4D-90F9-88DB2053A315}"/>
              </a:ext>
            </a:extLst>
          </p:cNvPr>
          <p:cNvPicPr>
            <a:picLocks noChangeAspect="1"/>
          </p:cNvPicPr>
          <p:nvPr/>
        </p:nvPicPr>
        <p:blipFill>
          <a:blip r:embed="rId7"/>
          <a:stretch>
            <a:fillRect/>
          </a:stretch>
        </p:blipFill>
        <p:spPr>
          <a:xfrm>
            <a:off x="8559639" y="292339"/>
            <a:ext cx="395502" cy="395998"/>
          </a:xfrm>
          <a:prstGeom prst="rect">
            <a:avLst/>
          </a:prstGeom>
          <a:solidFill>
            <a:schemeClr val="bg1"/>
          </a:solidFill>
          <a:ln>
            <a:noFill/>
          </a:ln>
          <a:effectLst/>
        </p:spPr>
      </p:pic>
    </p:spTree>
    <p:extLst>
      <p:ext uri="{BB962C8B-B14F-4D97-AF65-F5344CB8AC3E}">
        <p14:creationId xmlns:p14="http://schemas.microsoft.com/office/powerpoint/2010/main" val="3471759281"/>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nhaltsplatzhalter 4">
            <a:extLst>
              <a:ext uri="{FF2B5EF4-FFF2-40B4-BE49-F238E27FC236}">
                <a16:creationId xmlns:a16="http://schemas.microsoft.com/office/drawing/2014/main" id="{EE2F6390-4A27-4D51-941D-A75CE529F71F}"/>
              </a:ext>
            </a:extLst>
          </p:cNvPr>
          <p:cNvPicPr>
            <a:picLocks noChangeAspect="1"/>
          </p:cNvPicPr>
          <p:nvPr/>
        </p:nvPicPr>
        <p:blipFill>
          <a:blip r:embed="rId3"/>
          <a:stretch>
            <a:fillRect/>
          </a:stretch>
        </p:blipFill>
        <p:spPr>
          <a:xfrm>
            <a:off x="3457212" y="949375"/>
            <a:ext cx="2867110" cy="2277741"/>
          </a:xfrm>
          <a:prstGeom prst="rect">
            <a:avLst/>
          </a:prstGeom>
          <a:ln>
            <a:solidFill>
              <a:schemeClr val="bg1">
                <a:lumMod val="95000"/>
              </a:schemeClr>
            </a:solidFill>
          </a:ln>
          <a:effectLst>
            <a:outerShdw blurRad="50800" dist="38100" dir="2700000" algn="tl" rotWithShape="0">
              <a:prstClr val="black">
                <a:alpha val="40000"/>
              </a:prstClr>
            </a:outerShdw>
          </a:effectLst>
        </p:spPr>
      </p:pic>
      <p:sp>
        <p:nvSpPr>
          <p:cNvPr id="16" name="Titel 2">
            <a:extLst>
              <a:ext uri="{FF2B5EF4-FFF2-40B4-BE49-F238E27FC236}">
                <a16:creationId xmlns:a16="http://schemas.microsoft.com/office/drawing/2014/main" id="{2904E276-34A1-DA4C-B6AA-6287A637F326}"/>
              </a:ext>
            </a:extLst>
          </p:cNvPr>
          <p:cNvSpPr>
            <a:spLocks noGrp="1"/>
          </p:cNvSpPr>
          <p:nvPr>
            <p:ph type="title"/>
          </p:nvPr>
        </p:nvSpPr>
        <p:spPr/>
        <p:txBody>
          <a:bodyPr/>
          <a:lstStyle/>
          <a:p>
            <a:r>
              <a:rPr lang="de-DE" dirty="0" err="1"/>
              <a:t>Mahiko</a:t>
            </a:r>
            <a:r>
              <a:rPr lang="de-DE" dirty="0"/>
              <a:t> – Mathehilfe kompakt</a:t>
            </a:r>
          </a:p>
        </p:txBody>
      </p:sp>
      <p:pic>
        <p:nvPicPr>
          <p:cNvPr id="10" name="Grafik 9">
            <a:extLst>
              <a:ext uri="{FF2B5EF4-FFF2-40B4-BE49-F238E27FC236}">
                <a16:creationId xmlns:a16="http://schemas.microsoft.com/office/drawing/2014/main" id="{DBA915F6-0E0F-5744-B3FA-3296D2F9EDF6}"/>
              </a:ext>
            </a:extLst>
          </p:cNvPr>
          <p:cNvPicPr>
            <a:picLocks noChangeAspect="1"/>
          </p:cNvPicPr>
          <p:nvPr/>
        </p:nvPicPr>
        <p:blipFill rotWithShape="1">
          <a:blip r:embed="rId4"/>
          <a:srcRect t="2342" b="6445"/>
          <a:stretch/>
        </p:blipFill>
        <p:spPr>
          <a:xfrm>
            <a:off x="4414357" y="4884302"/>
            <a:ext cx="1507274" cy="1559500"/>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11" name="Grafik 10">
            <a:extLst>
              <a:ext uri="{FF2B5EF4-FFF2-40B4-BE49-F238E27FC236}">
                <a16:creationId xmlns:a16="http://schemas.microsoft.com/office/drawing/2014/main" id="{B609E441-E230-0F43-8C27-7E6AF682EC6D}"/>
              </a:ext>
            </a:extLst>
          </p:cNvPr>
          <p:cNvPicPr>
            <a:picLocks noChangeAspect="1"/>
          </p:cNvPicPr>
          <p:nvPr/>
        </p:nvPicPr>
        <p:blipFill rotWithShape="1">
          <a:blip r:embed="rId5"/>
          <a:srcRect t="1204" b="3599"/>
          <a:stretch/>
        </p:blipFill>
        <p:spPr>
          <a:xfrm>
            <a:off x="4923584" y="3966082"/>
            <a:ext cx="1507274" cy="1917901"/>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12" name="Grafik 11">
            <a:extLst>
              <a:ext uri="{FF2B5EF4-FFF2-40B4-BE49-F238E27FC236}">
                <a16:creationId xmlns:a16="http://schemas.microsoft.com/office/drawing/2014/main" id="{7D7D1431-3190-0D44-A3E8-9DF82563E4C7}"/>
              </a:ext>
            </a:extLst>
          </p:cNvPr>
          <p:cNvPicPr>
            <a:picLocks noChangeAspect="1"/>
          </p:cNvPicPr>
          <p:nvPr/>
        </p:nvPicPr>
        <p:blipFill rotWithShape="1">
          <a:blip r:embed="rId6"/>
          <a:srcRect b="3999"/>
          <a:stretch/>
        </p:blipFill>
        <p:spPr>
          <a:xfrm>
            <a:off x="5684597" y="3397622"/>
            <a:ext cx="1625198" cy="2069967"/>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13" name="Grafik 12">
            <a:extLst>
              <a:ext uri="{FF2B5EF4-FFF2-40B4-BE49-F238E27FC236}">
                <a16:creationId xmlns:a16="http://schemas.microsoft.com/office/drawing/2014/main" id="{F7F32C71-B621-E540-9C64-F9F731310452}"/>
              </a:ext>
            </a:extLst>
          </p:cNvPr>
          <p:cNvPicPr>
            <a:picLocks noChangeAspect="1"/>
          </p:cNvPicPr>
          <p:nvPr/>
        </p:nvPicPr>
        <p:blipFill rotWithShape="1">
          <a:blip r:embed="rId7"/>
          <a:srcRect t="1809" b="3100"/>
          <a:stretch/>
        </p:blipFill>
        <p:spPr>
          <a:xfrm>
            <a:off x="6513948" y="2832449"/>
            <a:ext cx="1625199" cy="2221042"/>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14" name="Grafik 13">
            <a:extLst>
              <a:ext uri="{FF2B5EF4-FFF2-40B4-BE49-F238E27FC236}">
                <a16:creationId xmlns:a16="http://schemas.microsoft.com/office/drawing/2014/main" id="{051EC6F4-FAAB-7943-8018-CBEED4C6D382}"/>
              </a:ext>
            </a:extLst>
          </p:cNvPr>
          <p:cNvPicPr>
            <a:picLocks noChangeAspect="1"/>
          </p:cNvPicPr>
          <p:nvPr/>
        </p:nvPicPr>
        <p:blipFill rotWithShape="1">
          <a:blip r:embed="rId8"/>
          <a:srcRect t="631"/>
          <a:stretch/>
        </p:blipFill>
        <p:spPr>
          <a:xfrm>
            <a:off x="7249393" y="2358273"/>
            <a:ext cx="1644400" cy="2277742"/>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20" name="Grafik 19">
            <a:extLst>
              <a:ext uri="{FF2B5EF4-FFF2-40B4-BE49-F238E27FC236}">
                <a16:creationId xmlns:a16="http://schemas.microsoft.com/office/drawing/2014/main" id="{C403F0E5-7AA4-3341-82CC-2A9AEB517691}"/>
              </a:ext>
            </a:extLst>
          </p:cNvPr>
          <p:cNvPicPr>
            <a:picLocks noChangeAspect="1"/>
          </p:cNvPicPr>
          <p:nvPr/>
        </p:nvPicPr>
        <p:blipFill>
          <a:blip r:embed="rId9"/>
          <a:stretch>
            <a:fillRect/>
          </a:stretch>
        </p:blipFill>
        <p:spPr>
          <a:xfrm>
            <a:off x="7912188" y="165416"/>
            <a:ext cx="1231812" cy="649445"/>
          </a:xfrm>
          <a:prstGeom prst="rect">
            <a:avLst/>
          </a:prstGeom>
          <a:solidFill>
            <a:schemeClr val="accent6">
              <a:lumOff val="44000"/>
            </a:schemeClr>
          </a:solidFill>
        </p:spPr>
      </p:pic>
      <p:pic>
        <p:nvPicPr>
          <p:cNvPr id="21" name="Grafik 20">
            <a:extLst>
              <a:ext uri="{FF2B5EF4-FFF2-40B4-BE49-F238E27FC236}">
                <a16:creationId xmlns:a16="http://schemas.microsoft.com/office/drawing/2014/main" id="{1B992C20-2E4D-D545-A347-A81570D62FF1}"/>
              </a:ext>
            </a:extLst>
          </p:cNvPr>
          <p:cNvPicPr>
            <a:picLocks noChangeAspect="1"/>
          </p:cNvPicPr>
          <p:nvPr/>
        </p:nvPicPr>
        <p:blipFill>
          <a:blip r:embed="rId10"/>
          <a:stretch>
            <a:fillRect/>
          </a:stretch>
        </p:blipFill>
        <p:spPr>
          <a:xfrm>
            <a:off x="8038162" y="281647"/>
            <a:ext cx="395503" cy="396000"/>
          </a:xfrm>
          <a:prstGeom prst="rect">
            <a:avLst/>
          </a:prstGeom>
          <a:solidFill>
            <a:schemeClr val="bg1"/>
          </a:solidFill>
          <a:ln>
            <a:noFill/>
          </a:ln>
          <a:effectLst/>
        </p:spPr>
      </p:pic>
      <p:pic>
        <p:nvPicPr>
          <p:cNvPr id="22" name="Grafik 21">
            <a:extLst>
              <a:ext uri="{FF2B5EF4-FFF2-40B4-BE49-F238E27FC236}">
                <a16:creationId xmlns:a16="http://schemas.microsoft.com/office/drawing/2014/main" id="{10FD3738-3E19-E146-81C1-DDB1C9DB5741}"/>
              </a:ext>
            </a:extLst>
          </p:cNvPr>
          <p:cNvPicPr>
            <a:picLocks noChangeAspect="1"/>
          </p:cNvPicPr>
          <p:nvPr/>
        </p:nvPicPr>
        <p:blipFill>
          <a:blip r:embed="rId11"/>
          <a:stretch>
            <a:fillRect/>
          </a:stretch>
        </p:blipFill>
        <p:spPr>
          <a:xfrm>
            <a:off x="8559639" y="292339"/>
            <a:ext cx="395502" cy="395998"/>
          </a:xfrm>
          <a:prstGeom prst="rect">
            <a:avLst/>
          </a:prstGeom>
          <a:solidFill>
            <a:schemeClr val="bg1"/>
          </a:solidFill>
          <a:ln>
            <a:noFill/>
          </a:ln>
          <a:effectLst/>
        </p:spPr>
      </p:pic>
      <p:sp>
        <p:nvSpPr>
          <p:cNvPr id="4" name="Inhaltsplatzhalter 3">
            <a:extLst>
              <a:ext uri="{FF2B5EF4-FFF2-40B4-BE49-F238E27FC236}">
                <a16:creationId xmlns:a16="http://schemas.microsoft.com/office/drawing/2014/main" id="{0F579BAC-39A5-433B-9045-F5CCF886463E}"/>
              </a:ext>
            </a:extLst>
          </p:cNvPr>
          <p:cNvSpPr>
            <a:spLocks noGrp="1"/>
          </p:cNvSpPr>
          <p:nvPr>
            <p:ph idx="1"/>
          </p:nvPr>
        </p:nvSpPr>
        <p:spPr>
          <a:xfrm>
            <a:off x="252000" y="899999"/>
            <a:ext cx="3147692" cy="5543803"/>
          </a:xfrm>
        </p:spPr>
        <p:txBody>
          <a:bodyPr/>
          <a:lstStyle/>
          <a:p>
            <a:pPr marL="0" indent="0">
              <a:buNone/>
            </a:pPr>
            <a:r>
              <a:rPr lang="de-DE" b="1" dirty="0"/>
              <a:t>Intention </a:t>
            </a:r>
            <a:r>
              <a:rPr lang="de-DE" b="1" dirty="0" err="1"/>
              <a:t>Mahiko</a:t>
            </a:r>
            <a:endParaRPr lang="de-DE" b="1" dirty="0"/>
          </a:p>
          <a:p>
            <a:r>
              <a:rPr lang="de-DE" dirty="0"/>
              <a:t>Zielgruppe „Mathehelfer“ </a:t>
            </a:r>
          </a:p>
          <a:p>
            <a:r>
              <a:rPr lang="de-DE" dirty="0">
                <a:sym typeface="Wingdings" pitchFamily="2" charset="2"/>
              </a:rPr>
              <a:t>deutlich reduziertere, einfach gehaltene Ausführungen</a:t>
            </a:r>
          </a:p>
          <a:p>
            <a:r>
              <a:rPr lang="de-DE" dirty="0">
                <a:sym typeface="Wingdings" pitchFamily="2" charset="2"/>
              </a:rPr>
              <a:t>Grundlagen und Übungen</a:t>
            </a:r>
            <a:br>
              <a:rPr lang="de-DE" dirty="0">
                <a:sym typeface="Wingdings" pitchFamily="2" charset="2"/>
              </a:rPr>
            </a:br>
            <a:r>
              <a:rPr lang="de-DE" dirty="0">
                <a:sym typeface="Wingdings" pitchFamily="2" charset="2"/>
              </a:rPr>
              <a:t>zu einem Inhalt werden videobasiert erklärt/ vorgestellt</a:t>
            </a:r>
          </a:p>
          <a:p>
            <a:r>
              <a:rPr lang="de-DE" dirty="0">
                <a:sym typeface="Wingdings" pitchFamily="2" charset="2"/>
              </a:rPr>
              <a:t>Notwendige Materialien werden bereitgestellt und deren Einsatz erläutert</a:t>
            </a:r>
            <a:br>
              <a:rPr lang="de-DE" dirty="0">
                <a:sym typeface="Wingdings" pitchFamily="2" charset="2"/>
              </a:rPr>
            </a:br>
            <a:endParaRPr lang="de-DE" dirty="0">
              <a:sym typeface="Wingdings" pitchFamily="2" charset="2"/>
            </a:endParaRPr>
          </a:p>
          <a:p>
            <a:pPr marL="0" indent="0">
              <a:buNone/>
            </a:pPr>
            <a:r>
              <a:rPr lang="de-DE" b="1" dirty="0"/>
              <a:t>Inhalte </a:t>
            </a:r>
            <a:r>
              <a:rPr lang="de-DE" b="1" dirty="0" err="1"/>
              <a:t>Mahiko</a:t>
            </a:r>
            <a:endParaRPr lang="de-DE" sz="1000" b="1" dirty="0"/>
          </a:p>
          <a:p>
            <a:r>
              <a:rPr lang="de-DE" dirty="0"/>
              <a:t>Übergreifende „Basics“</a:t>
            </a:r>
          </a:p>
          <a:p>
            <a:r>
              <a:rPr lang="de-DE" dirty="0"/>
              <a:t>Zentrale arithmetische Themen (schulstufenspezifisch 1.-4. </a:t>
            </a:r>
            <a:r>
              <a:rPr lang="de-DE" dirty="0" err="1"/>
              <a:t>Sj</a:t>
            </a:r>
            <a:r>
              <a:rPr lang="de-DE" dirty="0"/>
              <a:t>.)</a:t>
            </a:r>
          </a:p>
          <a:p>
            <a:endParaRPr lang="de-DE" dirty="0"/>
          </a:p>
        </p:txBody>
      </p:sp>
      <p:grpSp>
        <p:nvGrpSpPr>
          <p:cNvPr id="25" name="Gruppieren 24">
            <a:extLst>
              <a:ext uri="{FF2B5EF4-FFF2-40B4-BE49-F238E27FC236}">
                <a16:creationId xmlns:a16="http://schemas.microsoft.com/office/drawing/2014/main" id="{B082BF6C-68E6-4B11-A117-2C70A0CF4525}"/>
              </a:ext>
            </a:extLst>
          </p:cNvPr>
          <p:cNvGrpSpPr/>
          <p:nvPr/>
        </p:nvGrpSpPr>
        <p:grpSpPr>
          <a:xfrm>
            <a:off x="6535620" y="5873342"/>
            <a:ext cx="2356380" cy="594000"/>
            <a:chOff x="6292320" y="6163938"/>
            <a:chExt cx="2356380" cy="594000"/>
          </a:xfrm>
        </p:grpSpPr>
        <p:sp>
          <p:nvSpPr>
            <p:cNvPr id="26" name="Abgerundetes Rechteck 56">
              <a:extLst>
                <a:ext uri="{FF2B5EF4-FFF2-40B4-BE49-F238E27FC236}">
                  <a16:creationId xmlns:a16="http://schemas.microsoft.com/office/drawing/2014/main" id="{C574CB20-5C0D-4681-A8F3-D4662A7F9938}"/>
                </a:ext>
              </a:extLst>
            </p:cNvPr>
            <p:cNvSpPr/>
            <p:nvPr/>
          </p:nvSpPr>
          <p:spPr bwMode="auto">
            <a:xfrm>
              <a:off x="6597270" y="6194398"/>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lvl="0" indent="-11113">
                <a:lnSpc>
                  <a:spcPts val="1700"/>
                </a:lnSpc>
                <a:spcBef>
                  <a:spcPts val="400"/>
                </a:spcBef>
              </a:pPr>
              <a:r>
                <a:rPr lang="de-DE" sz="1400" dirty="0">
                  <a:solidFill>
                    <a:srgbClr val="327A86"/>
                  </a:solidFill>
                  <a:latin typeface="Calibri"/>
                  <a:cs typeface="Calibri"/>
                </a:rPr>
                <a:t>Kommunikations-</a:t>
              </a:r>
              <a:br>
                <a:rPr lang="de-DE" sz="1400" dirty="0">
                  <a:solidFill>
                    <a:srgbClr val="327A86"/>
                  </a:solidFill>
                  <a:latin typeface="Calibri"/>
                  <a:cs typeface="Calibri"/>
                </a:rPr>
              </a:br>
              <a:r>
                <a:rPr lang="de-DE" sz="1400" dirty="0" err="1">
                  <a:solidFill>
                    <a:srgbClr val="327A86"/>
                  </a:solidFill>
                  <a:latin typeface="Calibri"/>
                  <a:cs typeface="Calibri"/>
                </a:rPr>
                <a:t>förderung</a:t>
              </a:r>
              <a:endParaRPr lang="de-DE" sz="1400" dirty="0">
                <a:solidFill>
                  <a:srgbClr val="327A86"/>
                </a:solidFill>
                <a:latin typeface="Calibri"/>
                <a:cs typeface="Calibri"/>
              </a:endParaRPr>
            </a:p>
          </p:txBody>
        </p:sp>
        <p:pic>
          <p:nvPicPr>
            <p:cNvPr id="27" name="Grafik 26">
              <a:extLst>
                <a:ext uri="{FF2B5EF4-FFF2-40B4-BE49-F238E27FC236}">
                  <a16:creationId xmlns:a16="http://schemas.microsoft.com/office/drawing/2014/main" id="{E7581CFA-B300-4AAF-8697-F36A455A43FD}"/>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292320" y="6163938"/>
              <a:ext cx="594000" cy="594000"/>
            </a:xfrm>
            <a:prstGeom prst="rect">
              <a:avLst/>
            </a:prstGeom>
            <a:effectLst/>
          </p:spPr>
        </p:pic>
      </p:grpSp>
      <p:sp>
        <p:nvSpPr>
          <p:cNvPr id="24" name="Textplatzhalter 3">
            <a:extLst>
              <a:ext uri="{FF2B5EF4-FFF2-40B4-BE49-F238E27FC236}">
                <a16:creationId xmlns:a16="http://schemas.microsoft.com/office/drawing/2014/main" id="{0899D3BC-FF9F-4473-8770-C30D9E6D7411}"/>
              </a:ext>
            </a:extLst>
          </p:cNvPr>
          <p:cNvSpPr>
            <a:spLocks noGrp="1"/>
          </p:cNvSpPr>
          <p:nvPr>
            <p:ph type="body" sz="quarter" idx="10"/>
          </p:nvPr>
        </p:nvSpPr>
        <p:spPr>
          <a:xfrm>
            <a:off x="108000" y="6622950"/>
            <a:ext cx="8928000" cy="216000"/>
          </a:xfrm>
        </p:spPr>
        <p:txBody>
          <a:bodyPr/>
          <a:lstStyle/>
          <a:p>
            <a:r>
              <a:rPr lang="de-DE" dirty="0">
                <a:solidFill>
                  <a:schemeClr val="tx1">
                    <a:lumMod val="50000"/>
                    <a:lumOff val="50000"/>
                  </a:schemeClr>
                </a:solidFill>
                <a:hlinkClick r:id="rId13">
                  <a:extLst>
                    <a:ext uri="{A12FA001-AC4F-418D-AE19-62706E023703}">
                      <ahyp:hlinkClr xmlns:ahyp="http://schemas.microsoft.com/office/drawing/2018/hyperlinkcolor" val="tx"/>
                    </a:ext>
                  </a:extLst>
                </a:hlinkClick>
              </a:rPr>
              <a:t>(mahiko.dzlm.de)</a:t>
            </a:r>
          </a:p>
        </p:txBody>
      </p:sp>
    </p:spTree>
    <p:extLst>
      <p:ext uri="{BB962C8B-B14F-4D97-AF65-F5344CB8AC3E}">
        <p14:creationId xmlns:p14="http://schemas.microsoft.com/office/powerpoint/2010/main" val="1723379733"/>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0653BD05-6069-B648-B85B-C1FD3CDDAA04}"/>
              </a:ext>
            </a:extLst>
          </p:cNvPr>
          <p:cNvSpPr>
            <a:spLocks noGrp="1"/>
          </p:cNvSpPr>
          <p:nvPr>
            <p:ph idx="1"/>
          </p:nvPr>
        </p:nvSpPr>
        <p:spPr/>
        <p:txBody>
          <a:bodyPr/>
          <a:lstStyle/>
          <a:p>
            <a:pPr marL="0" indent="0">
              <a:buNone/>
            </a:pPr>
            <a:r>
              <a:rPr lang="de-DE" dirty="0">
                <a:sym typeface="Wingdings" pitchFamily="2" charset="2"/>
              </a:rPr>
              <a:t>Inhaltliche Aufbereitung arithmetischer Schwerpunkte / Teilschwerpunkte</a:t>
            </a:r>
            <a:endParaRPr lang="de-DE" dirty="0"/>
          </a:p>
          <a:p>
            <a:endParaRPr lang="de-DE" dirty="0"/>
          </a:p>
        </p:txBody>
      </p:sp>
      <p:sp>
        <p:nvSpPr>
          <p:cNvPr id="3" name="Titel 2">
            <a:extLst>
              <a:ext uri="{FF2B5EF4-FFF2-40B4-BE49-F238E27FC236}">
                <a16:creationId xmlns:a16="http://schemas.microsoft.com/office/drawing/2014/main" id="{13D304B6-09B9-AB4C-8B99-B6EE59F74F9A}"/>
              </a:ext>
            </a:extLst>
          </p:cNvPr>
          <p:cNvSpPr>
            <a:spLocks noGrp="1"/>
          </p:cNvSpPr>
          <p:nvPr>
            <p:ph type="title"/>
          </p:nvPr>
        </p:nvSpPr>
        <p:spPr/>
        <p:txBody>
          <a:bodyPr/>
          <a:lstStyle/>
          <a:p>
            <a:r>
              <a:rPr lang="de-DE" dirty="0"/>
              <a:t>Struktur der </a:t>
            </a:r>
            <a:r>
              <a:rPr lang="de-DE" dirty="0" err="1"/>
              <a:t>Mahiko</a:t>
            </a:r>
            <a:r>
              <a:rPr lang="de-DE" dirty="0"/>
              <a:t>-Module</a:t>
            </a:r>
          </a:p>
        </p:txBody>
      </p:sp>
      <p:sp>
        <p:nvSpPr>
          <p:cNvPr id="5" name="Inhaltsplatzhalter 1">
            <a:extLst>
              <a:ext uri="{FF2B5EF4-FFF2-40B4-BE49-F238E27FC236}">
                <a16:creationId xmlns:a16="http://schemas.microsoft.com/office/drawing/2014/main" id="{0F307F38-B0F2-2542-A210-C2D2FDAFE4F8}"/>
              </a:ext>
            </a:extLst>
          </p:cNvPr>
          <p:cNvSpPr txBox="1">
            <a:spLocks/>
          </p:cNvSpPr>
          <p:nvPr/>
        </p:nvSpPr>
        <p:spPr>
          <a:xfrm>
            <a:off x="252000" y="1438351"/>
            <a:ext cx="4036971" cy="5184599"/>
          </a:xfrm>
          <a:prstGeom prst="rect">
            <a:avLst/>
          </a:prstGeom>
        </p:spPr>
        <p:txBody>
          <a:bodyPr vert="horz" wrap="square" lIns="0" tIns="0" rIns="0" bIns="0" rtlCol="0">
            <a:noAutofit/>
          </a:bodyPr>
          <a:lstStyle>
            <a:lvl1pPr marL="215900" marR="0" indent="-215900" algn="l" defTabSz="914400" rtl="0" latinLnBrk="0">
              <a:lnSpc>
                <a:spcPct val="100000"/>
              </a:lnSpc>
              <a:spcBef>
                <a:spcPts val="600"/>
              </a:spcBef>
              <a:spcAft>
                <a:spcPts val="600"/>
              </a:spcAft>
              <a:buClr>
                <a:schemeClr val="accent1"/>
              </a:buClr>
              <a:buSzPct val="85000"/>
              <a:buFont typeface="Wingdings" panose="05000000000000000000" pitchFamily="2" charset="2"/>
              <a:buChar char="§"/>
              <a:tabLst/>
              <a:defRPr sz="1800" b="0" i="0" u="none" strike="noStrike" cap="none" spc="0" baseline="0">
                <a:solidFill>
                  <a:srgbClr val="000000"/>
                </a:solidFill>
                <a:uFillTx/>
                <a:latin typeface="+mn-lt"/>
                <a:ea typeface="+mn-ea"/>
                <a:cs typeface="+mn-cs"/>
                <a:sym typeface="Calibri"/>
              </a:defRPr>
            </a:lvl1pPr>
            <a:lvl2pPr marL="432000" marR="0" indent="-216000" algn="l" defTabSz="914400" rtl="0" latinLnBrk="0">
              <a:lnSpc>
                <a:spcPct val="100000"/>
              </a:lnSpc>
              <a:spcBef>
                <a:spcPts val="600"/>
              </a:spcBef>
              <a:spcAft>
                <a:spcPts val="600"/>
              </a:spcAft>
              <a:buClr>
                <a:schemeClr val="accent1"/>
              </a:buClr>
              <a:buSzPct val="85000"/>
              <a:buFont typeface="Wingdings" panose="05000000000000000000" pitchFamily="2" charset="2"/>
              <a:buChar char="§"/>
              <a:tabLst/>
              <a:defRPr sz="1600" b="0" i="0" u="none" strike="noStrike" cap="none" spc="0" baseline="0">
                <a:solidFill>
                  <a:srgbClr val="000000"/>
                </a:solidFill>
                <a:uFillTx/>
                <a:latin typeface="+mn-lt"/>
                <a:ea typeface="+mn-ea"/>
                <a:cs typeface="+mn-cs"/>
                <a:sym typeface="Calibri"/>
              </a:defRPr>
            </a:lvl2pPr>
            <a:lvl3pPr marL="432000" marR="0" indent="-216000" algn="l" defTabSz="914400" rtl="0" latinLnBrk="0">
              <a:lnSpc>
                <a:spcPct val="100000"/>
              </a:lnSpc>
              <a:spcBef>
                <a:spcPts val="600"/>
              </a:spcBef>
              <a:spcAft>
                <a:spcPts val="600"/>
              </a:spcAft>
              <a:buClr>
                <a:schemeClr val="accent1"/>
              </a:buClr>
              <a:buSzPct val="85000"/>
              <a:buFont typeface="Wingdings" panose="05000000000000000000" pitchFamily="2" charset="2"/>
              <a:buChar char="§"/>
              <a:tabLst/>
              <a:defRPr sz="1600" b="0" i="0" u="none" strike="noStrike" cap="none" spc="0" baseline="0">
                <a:solidFill>
                  <a:srgbClr val="000000"/>
                </a:solidFill>
                <a:uFillTx/>
                <a:latin typeface="+mn-lt"/>
                <a:ea typeface="+mn-ea"/>
                <a:cs typeface="+mn-cs"/>
                <a:sym typeface="Calibri"/>
              </a:defRPr>
            </a:lvl3pPr>
            <a:lvl4pPr marL="432000" marR="0" indent="-216000" algn="l" defTabSz="914400" rtl="0" latinLnBrk="0">
              <a:lnSpc>
                <a:spcPct val="100000"/>
              </a:lnSpc>
              <a:spcBef>
                <a:spcPts val="600"/>
              </a:spcBef>
              <a:spcAft>
                <a:spcPts val="600"/>
              </a:spcAft>
              <a:buClr>
                <a:schemeClr val="accent1"/>
              </a:buClr>
              <a:buSzPct val="85000"/>
              <a:buFont typeface="Wingdings" panose="05000000000000000000" pitchFamily="2" charset="2"/>
              <a:buChar char="§"/>
              <a:tabLst/>
              <a:defRPr sz="1600" b="0" i="0" u="none" strike="noStrike" cap="none" spc="0" baseline="0">
                <a:solidFill>
                  <a:srgbClr val="000000"/>
                </a:solidFill>
                <a:uFillTx/>
                <a:latin typeface="+mn-lt"/>
                <a:ea typeface="+mn-ea"/>
                <a:cs typeface="+mn-cs"/>
                <a:sym typeface="Calibri"/>
              </a:defRPr>
            </a:lvl4pPr>
            <a:lvl5pPr marL="432000" marR="0" indent="-216000" algn="l" defTabSz="914400" rtl="0" latinLnBrk="0">
              <a:lnSpc>
                <a:spcPct val="100000"/>
              </a:lnSpc>
              <a:spcBef>
                <a:spcPts val="600"/>
              </a:spcBef>
              <a:spcAft>
                <a:spcPts val="0"/>
              </a:spcAft>
              <a:buClr>
                <a:schemeClr val="accent1"/>
              </a:buClr>
              <a:buSzPct val="85000"/>
              <a:buFont typeface="Wingdings" panose="05000000000000000000" pitchFamily="2" charset="2"/>
              <a:buChar char="§"/>
              <a:tabLst/>
              <a:defRPr sz="1600" b="0" i="0" u="none" strike="noStrike" cap="none" spc="0" baseline="0">
                <a:solidFill>
                  <a:srgbClr val="000000"/>
                </a:solidFill>
                <a:uFillTx/>
                <a:latin typeface="+mn-lt"/>
                <a:ea typeface="+mn-ea"/>
                <a:cs typeface="+mn-cs"/>
                <a:sym typeface="Calibri"/>
              </a:defRPr>
            </a:lvl5pPr>
            <a:lvl6pPr marL="2628900" marR="0" indent="-342900" algn="l" defTabSz="914400" rtl="0" latinLnBrk="0">
              <a:lnSpc>
                <a:spcPct val="100000"/>
              </a:lnSpc>
              <a:spcBef>
                <a:spcPts val="600"/>
              </a:spcBef>
              <a:spcAft>
                <a:spcPts val="0"/>
              </a:spcAft>
              <a:buClr>
                <a:schemeClr val="accent1"/>
              </a:buClr>
              <a:buSzPct val="100000"/>
              <a:buFont typeface="Wingdings-Regular"/>
              <a:buBlip>
                <a:blip r:embed="rId3"/>
              </a:buBlip>
              <a:tabLst/>
              <a:defRPr sz="1800" b="0" i="0" u="none" strike="noStrike" cap="none" spc="0" baseline="0">
                <a:solidFill>
                  <a:srgbClr val="000000"/>
                </a:solidFill>
                <a:uFillTx/>
                <a:latin typeface="+mn-lt"/>
                <a:ea typeface="+mn-ea"/>
                <a:cs typeface="+mn-cs"/>
                <a:sym typeface="Calibri"/>
              </a:defRPr>
            </a:lvl6pPr>
            <a:lvl7pPr marL="3086100" marR="0" indent="-342900" algn="l" defTabSz="914400" rtl="0" latinLnBrk="0">
              <a:lnSpc>
                <a:spcPct val="100000"/>
              </a:lnSpc>
              <a:spcBef>
                <a:spcPts val="600"/>
              </a:spcBef>
              <a:spcAft>
                <a:spcPts val="0"/>
              </a:spcAft>
              <a:buClr>
                <a:schemeClr val="accent1"/>
              </a:buClr>
              <a:buSzPct val="100000"/>
              <a:buFont typeface="Wingdings-Regular"/>
              <a:buBlip>
                <a:blip r:embed="rId4"/>
              </a:buBlip>
              <a:tabLst/>
              <a:defRPr sz="1800" b="0" i="0" u="none" strike="noStrike" cap="none" spc="0" baseline="0">
                <a:solidFill>
                  <a:srgbClr val="000000"/>
                </a:solidFill>
                <a:uFillTx/>
                <a:latin typeface="+mn-lt"/>
                <a:ea typeface="+mn-ea"/>
                <a:cs typeface="+mn-cs"/>
                <a:sym typeface="Calibri"/>
              </a:defRPr>
            </a:lvl7pPr>
            <a:lvl8pPr marL="3543300" marR="0" indent="-342900" algn="l" defTabSz="914400" rtl="0" latinLnBrk="0">
              <a:lnSpc>
                <a:spcPct val="100000"/>
              </a:lnSpc>
              <a:spcBef>
                <a:spcPts val="600"/>
              </a:spcBef>
              <a:spcAft>
                <a:spcPts val="0"/>
              </a:spcAft>
              <a:buClr>
                <a:schemeClr val="accent1"/>
              </a:buClr>
              <a:buSzPct val="100000"/>
              <a:buFont typeface="Wingdings-Regular"/>
              <a:buBlip>
                <a:blip r:embed="rId4"/>
              </a:buBlip>
              <a:tabLst/>
              <a:defRPr sz="1800" b="0" i="0" u="none" strike="noStrike" cap="none" spc="0" baseline="0">
                <a:solidFill>
                  <a:srgbClr val="000000"/>
                </a:solidFill>
                <a:uFillTx/>
                <a:latin typeface="+mn-lt"/>
                <a:ea typeface="+mn-ea"/>
                <a:cs typeface="+mn-cs"/>
                <a:sym typeface="Calibri"/>
              </a:defRPr>
            </a:lvl8pPr>
            <a:lvl9pPr marL="4000500" marR="0" indent="-342900" algn="l" defTabSz="914400" rtl="0" latinLnBrk="0">
              <a:lnSpc>
                <a:spcPct val="100000"/>
              </a:lnSpc>
              <a:spcBef>
                <a:spcPts val="600"/>
              </a:spcBef>
              <a:spcAft>
                <a:spcPts val="0"/>
              </a:spcAft>
              <a:buClr>
                <a:schemeClr val="accent1"/>
              </a:buClr>
              <a:buSzPct val="100000"/>
              <a:buFont typeface="Wingdings-Regular"/>
              <a:buBlip>
                <a:blip r:embed="rId4"/>
              </a:buBlip>
              <a:tabLst/>
              <a:defRPr sz="1800" b="0" i="0" u="none" strike="noStrike" cap="none" spc="0" baseline="0">
                <a:solidFill>
                  <a:srgbClr val="000000"/>
                </a:solidFill>
                <a:uFillTx/>
                <a:latin typeface="+mn-lt"/>
                <a:ea typeface="+mn-ea"/>
                <a:cs typeface="+mn-cs"/>
                <a:sym typeface="Calibri"/>
              </a:defRPr>
            </a:lvl9pPr>
          </a:lstStyle>
          <a:p>
            <a:pPr marL="0" indent="0">
              <a:spcBef>
                <a:spcPts val="576"/>
              </a:spcBef>
              <a:buFont typeface="Arial" pitchFamily="34" charset="0"/>
              <a:buNone/>
            </a:pPr>
            <a:r>
              <a:rPr lang="de-DE" b="1" dirty="0"/>
              <a:t>Grundlagen</a:t>
            </a:r>
          </a:p>
          <a:p>
            <a:pPr>
              <a:spcBef>
                <a:spcPts val="576"/>
              </a:spcBef>
            </a:pPr>
            <a:r>
              <a:rPr lang="de-DE" dirty="0"/>
              <a:t>Was heißt…?</a:t>
            </a:r>
          </a:p>
          <a:p>
            <a:pPr>
              <a:spcBef>
                <a:spcPts val="576"/>
              </a:spcBef>
            </a:pPr>
            <a:r>
              <a:rPr lang="de-DE" dirty="0"/>
              <a:t>Warum ist es wichtig…?</a:t>
            </a:r>
          </a:p>
          <a:p>
            <a:pPr>
              <a:spcBef>
                <a:spcPts val="576"/>
              </a:spcBef>
            </a:pPr>
            <a:r>
              <a:rPr lang="de-DE" dirty="0"/>
              <a:t>Welche Schwierigkeiten können auftreten…?</a:t>
            </a:r>
          </a:p>
          <a:p>
            <a:pPr hangingPunct="1">
              <a:spcBef>
                <a:spcPts val="576"/>
              </a:spcBef>
            </a:pPr>
            <a:endParaRPr lang="de-DE" dirty="0"/>
          </a:p>
        </p:txBody>
      </p:sp>
      <p:sp>
        <p:nvSpPr>
          <p:cNvPr id="6" name="Inhaltsplatzhalter 1">
            <a:extLst>
              <a:ext uri="{FF2B5EF4-FFF2-40B4-BE49-F238E27FC236}">
                <a16:creationId xmlns:a16="http://schemas.microsoft.com/office/drawing/2014/main" id="{C1569EEB-930E-434B-9FFE-01FCD533D8E5}"/>
              </a:ext>
            </a:extLst>
          </p:cNvPr>
          <p:cNvSpPr txBox="1">
            <a:spLocks/>
          </p:cNvSpPr>
          <p:nvPr/>
        </p:nvSpPr>
        <p:spPr>
          <a:xfrm>
            <a:off x="4900182" y="1438350"/>
            <a:ext cx="3991818" cy="5184599"/>
          </a:xfrm>
          <a:prstGeom prst="rect">
            <a:avLst/>
          </a:prstGeom>
        </p:spPr>
        <p:txBody>
          <a:bodyPr vert="horz" wrap="square" lIns="0" tIns="0" rIns="0" bIns="0" rtlCol="0">
            <a:noAutofit/>
          </a:bodyPr>
          <a:lstStyle>
            <a:lvl1pPr marL="215900" marR="0" indent="-215900" algn="l" defTabSz="914400" rtl="0" latinLnBrk="0">
              <a:lnSpc>
                <a:spcPct val="100000"/>
              </a:lnSpc>
              <a:spcBef>
                <a:spcPts val="600"/>
              </a:spcBef>
              <a:spcAft>
                <a:spcPts val="600"/>
              </a:spcAft>
              <a:buClr>
                <a:schemeClr val="accent1"/>
              </a:buClr>
              <a:buSzPct val="85000"/>
              <a:buFont typeface="Wingdings" panose="05000000000000000000" pitchFamily="2" charset="2"/>
              <a:buChar char="§"/>
              <a:tabLst/>
              <a:defRPr sz="1800" b="0" i="0" u="none" strike="noStrike" cap="none" spc="0" baseline="0">
                <a:solidFill>
                  <a:srgbClr val="000000"/>
                </a:solidFill>
                <a:uFillTx/>
                <a:latin typeface="+mn-lt"/>
                <a:ea typeface="+mn-ea"/>
                <a:cs typeface="+mn-cs"/>
                <a:sym typeface="Calibri"/>
              </a:defRPr>
            </a:lvl1pPr>
            <a:lvl2pPr marL="432000" marR="0" indent="-216000" algn="l" defTabSz="914400" rtl="0" latinLnBrk="0">
              <a:lnSpc>
                <a:spcPct val="100000"/>
              </a:lnSpc>
              <a:spcBef>
                <a:spcPts val="600"/>
              </a:spcBef>
              <a:spcAft>
                <a:spcPts val="600"/>
              </a:spcAft>
              <a:buClr>
                <a:schemeClr val="accent1"/>
              </a:buClr>
              <a:buSzPct val="85000"/>
              <a:buFont typeface="Wingdings" panose="05000000000000000000" pitchFamily="2" charset="2"/>
              <a:buChar char="§"/>
              <a:tabLst/>
              <a:defRPr sz="1600" b="0" i="0" u="none" strike="noStrike" cap="none" spc="0" baseline="0">
                <a:solidFill>
                  <a:srgbClr val="000000"/>
                </a:solidFill>
                <a:uFillTx/>
                <a:latin typeface="+mn-lt"/>
                <a:ea typeface="+mn-ea"/>
                <a:cs typeface="+mn-cs"/>
                <a:sym typeface="Calibri"/>
              </a:defRPr>
            </a:lvl2pPr>
            <a:lvl3pPr marL="432000" marR="0" indent="-216000" algn="l" defTabSz="914400" rtl="0" latinLnBrk="0">
              <a:lnSpc>
                <a:spcPct val="100000"/>
              </a:lnSpc>
              <a:spcBef>
                <a:spcPts val="600"/>
              </a:spcBef>
              <a:spcAft>
                <a:spcPts val="600"/>
              </a:spcAft>
              <a:buClr>
                <a:schemeClr val="accent1"/>
              </a:buClr>
              <a:buSzPct val="85000"/>
              <a:buFont typeface="Wingdings" panose="05000000000000000000" pitchFamily="2" charset="2"/>
              <a:buChar char="§"/>
              <a:tabLst/>
              <a:defRPr sz="1600" b="0" i="0" u="none" strike="noStrike" cap="none" spc="0" baseline="0">
                <a:solidFill>
                  <a:srgbClr val="000000"/>
                </a:solidFill>
                <a:uFillTx/>
                <a:latin typeface="+mn-lt"/>
                <a:ea typeface="+mn-ea"/>
                <a:cs typeface="+mn-cs"/>
                <a:sym typeface="Calibri"/>
              </a:defRPr>
            </a:lvl3pPr>
            <a:lvl4pPr marL="432000" marR="0" indent="-216000" algn="l" defTabSz="914400" rtl="0" latinLnBrk="0">
              <a:lnSpc>
                <a:spcPct val="100000"/>
              </a:lnSpc>
              <a:spcBef>
                <a:spcPts val="600"/>
              </a:spcBef>
              <a:spcAft>
                <a:spcPts val="600"/>
              </a:spcAft>
              <a:buClr>
                <a:schemeClr val="accent1"/>
              </a:buClr>
              <a:buSzPct val="85000"/>
              <a:buFont typeface="Wingdings" panose="05000000000000000000" pitchFamily="2" charset="2"/>
              <a:buChar char="§"/>
              <a:tabLst/>
              <a:defRPr sz="1600" b="0" i="0" u="none" strike="noStrike" cap="none" spc="0" baseline="0">
                <a:solidFill>
                  <a:srgbClr val="000000"/>
                </a:solidFill>
                <a:uFillTx/>
                <a:latin typeface="+mn-lt"/>
                <a:ea typeface="+mn-ea"/>
                <a:cs typeface="+mn-cs"/>
                <a:sym typeface="Calibri"/>
              </a:defRPr>
            </a:lvl4pPr>
            <a:lvl5pPr marL="432000" marR="0" indent="-216000" algn="l" defTabSz="914400" rtl="0" latinLnBrk="0">
              <a:lnSpc>
                <a:spcPct val="100000"/>
              </a:lnSpc>
              <a:spcBef>
                <a:spcPts val="600"/>
              </a:spcBef>
              <a:spcAft>
                <a:spcPts val="0"/>
              </a:spcAft>
              <a:buClr>
                <a:schemeClr val="accent1"/>
              </a:buClr>
              <a:buSzPct val="85000"/>
              <a:buFont typeface="Wingdings" panose="05000000000000000000" pitchFamily="2" charset="2"/>
              <a:buChar char="§"/>
              <a:tabLst/>
              <a:defRPr sz="1600" b="0" i="0" u="none" strike="noStrike" cap="none" spc="0" baseline="0">
                <a:solidFill>
                  <a:srgbClr val="000000"/>
                </a:solidFill>
                <a:uFillTx/>
                <a:latin typeface="+mn-lt"/>
                <a:ea typeface="+mn-ea"/>
                <a:cs typeface="+mn-cs"/>
                <a:sym typeface="Calibri"/>
              </a:defRPr>
            </a:lvl5pPr>
            <a:lvl6pPr marL="2628900" marR="0" indent="-342900" algn="l" defTabSz="914400" rtl="0" latinLnBrk="0">
              <a:lnSpc>
                <a:spcPct val="100000"/>
              </a:lnSpc>
              <a:spcBef>
                <a:spcPts val="600"/>
              </a:spcBef>
              <a:spcAft>
                <a:spcPts val="0"/>
              </a:spcAft>
              <a:buClr>
                <a:schemeClr val="accent1"/>
              </a:buClr>
              <a:buSzPct val="100000"/>
              <a:buFont typeface="Wingdings-Regular"/>
              <a:buBlip>
                <a:blip r:embed="rId3"/>
              </a:buBlip>
              <a:tabLst/>
              <a:defRPr sz="1800" b="0" i="0" u="none" strike="noStrike" cap="none" spc="0" baseline="0">
                <a:solidFill>
                  <a:srgbClr val="000000"/>
                </a:solidFill>
                <a:uFillTx/>
                <a:latin typeface="+mn-lt"/>
                <a:ea typeface="+mn-ea"/>
                <a:cs typeface="+mn-cs"/>
                <a:sym typeface="Calibri"/>
              </a:defRPr>
            </a:lvl6pPr>
            <a:lvl7pPr marL="3086100" marR="0" indent="-342900" algn="l" defTabSz="914400" rtl="0" latinLnBrk="0">
              <a:lnSpc>
                <a:spcPct val="100000"/>
              </a:lnSpc>
              <a:spcBef>
                <a:spcPts val="600"/>
              </a:spcBef>
              <a:spcAft>
                <a:spcPts val="0"/>
              </a:spcAft>
              <a:buClr>
                <a:schemeClr val="accent1"/>
              </a:buClr>
              <a:buSzPct val="100000"/>
              <a:buFont typeface="Wingdings-Regular"/>
              <a:buBlip>
                <a:blip r:embed="rId4"/>
              </a:buBlip>
              <a:tabLst/>
              <a:defRPr sz="1800" b="0" i="0" u="none" strike="noStrike" cap="none" spc="0" baseline="0">
                <a:solidFill>
                  <a:srgbClr val="000000"/>
                </a:solidFill>
                <a:uFillTx/>
                <a:latin typeface="+mn-lt"/>
                <a:ea typeface="+mn-ea"/>
                <a:cs typeface="+mn-cs"/>
                <a:sym typeface="Calibri"/>
              </a:defRPr>
            </a:lvl7pPr>
            <a:lvl8pPr marL="3543300" marR="0" indent="-342900" algn="l" defTabSz="914400" rtl="0" latinLnBrk="0">
              <a:lnSpc>
                <a:spcPct val="100000"/>
              </a:lnSpc>
              <a:spcBef>
                <a:spcPts val="600"/>
              </a:spcBef>
              <a:spcAft>
                <a:spcPts val="0"/>
              </a:spcAft>
              <a:buClr>
                <a:schemeClr val="accent1"/>
              </a:buClr>
              <a:buSzPct val="100000"/>
              <a:buFont typeface="Wingdings-Regular"/>
              <a:buBlip>
                <a:blip r:embed="rId4"/>
              </a:buBlip>
              <a:tabLst/>
              <a:defRPr sz="1800" b="0" i="0" u="none" strike="noStrike" cap="none" spc="0" baseline="0">
                <a:solidFill>
                  <a:srgbClr val="000000"/>
                </a:solidFill>
                <a:uFillTx/>
                <a:latin typeface="+mn-lt"/>
                <a:ea typeface="+mn-ea"/>
                <a:cs typeface="+mn-cs"/>
                <a:sym typeface="Calibri"/>
              </a:defRPr>
            </a:lvl8pPr>
            <a:lvl9pPr marL="4000500" marR="0" indent="-342900" algn="l" defTabSz="914400" rtl="0" latinLnBrk="0">
              <a:lnSpc>
                <a:spcPct val="100000"/>
              </a:lnSpc>
              <a:spcBef>
                <a:spcPts val="600"/>
              </a:spcBef>
              <a:spcAft>
                <a:spcPts val="0"/>
              </a:spcAft>
              <a:buClr>
                <a:schemeClr val="accent1"/>
              </a:buClr>
              <a:buSzPct val="100000"/>
              <a:buFont typeface="Wingdings-Regular"/>
              <a:buBlip>
                <a:blip r:embed="rId4"/>
              </a:buBlip>
              <a:tabLst/>
              <a:defRPr sz="1800" b="0" i="0" u="none" strike="noStrike" cap="none" spc="0" baseline="0">
                <a:solidFill>
                  <a:srgbClr val="000000"/>
                </a:solidFill>
                <a:uFillTx/>
                <a:latin typeface="+mn-lt"/>
                <a:ea typeface="+mn-ea"/>
                <a:cs typeface="+mn-cs"/>
                <a:sym typeface="Calibri"/>
              </a:defRPr>
            </a:lvl9pPr>
          </a:lstStyle>
          <a:p>
            <a:pPr marL="0" indent="0">
              <a:spcBef>
                <a:spcPts val="576"/>
              </a:spcBef>
              <a:buFont typeface="Arial" pitchFamily="34" charset="0"/>
              <a:buNone/>
            </a:pPr>
            <a:r>
              <a:rPr lang="de-DE" b="1" dirty="0"/>
              <a:t>Übungen</a:t>
            </a:r>
          </a:p>
          <a:p>
            <a:pPr>
              <a:spcBef>
                <a:spcPts val="576"/>
              </a:spcBef>
            </a:pPr>
            <a:r>
              <a:rPr lang="de-DE" dirty="0"/>
              <a:t>Fokus</a:t>
            </a:r>
          </a:p>
          <a:p>
            <a:pPr>
              <a:spcBef>
                <a:spcPts val="576"/>
              </a:spcBef>
            </a:pPr>
            <a:r>
              <a:rPr lang="de-DE" dirty="0"/>
              <a:t>So geht es</a:t>
            </a:r>
          </a:p>
          <a:p>
            <a:pPr>
              <a:spcBef>
                <a:spcPts val="576"/>
              </a:spcBef>
            </a:pPr>
            <a:r>
              <a:rPr lang="de-DE" dirty="0"/>
              <a:t>Tipps</a:t>
            </a:r>
          </a:p>
          <a:p>
            <a:pPr>
              <a:spcBef>
                <a:spcPts val="576"/>
              </a:spcBef>
            </a:pPr>
            <a:r>
              <a:rPr lang="de-DE" dirty="0"/>
              <a:t>Material</a:t>
            </a:r>
          </a:p>
          <a:p>
            <a:pPr hangingPunct="1">
              <a:spcBef>
                <a:spcPts val="576"/>
              </a:spcBef>
            </a:pPr>
            <a:endParaRPr lang="de-DE" dirty="0"/>
          </a:p>
        </p:txBody>
      </p:sp>
      <p:pic>
        <p:nvPicPr>
          <p:cNvPr id="9" name="Grafik 8">
            <a:extLst>
              <a:ext uri="{FF2B5EF4-FFF2-40B4-BE49-F238E27FC236}">
                <a16:creationId xmlns:a16="http://schemas.microsoft.com/office/drawing/2014/main" id="{6851BDDD-BE8F-A24F-9309-C13C5E3E25B7}"/>
              </a:ext>
            </a:extLst>
          </p:cNvPr>
          <p:cNvPicPr>
            <a:picLocks noChangeAspect="1"/>
          </p:cNvPicPr>
          <p:nvPr/>
        </p:nvPicPr>
        <p:blipFill>
          <a:blip r:embed="rId5"/>
          <a:stretch>
            <a:fillRect/>
          </a:stretch>
        </p:blipFill>
        <p:spPr>
          <a:xfrm>
            <a:off x="7912188" y="165416"/>
            <a:ext cx="1231812" cy="649445"/>
          </a:xfrm>
          <a:prstGeom prst="rect">
            <a:avLst/>
          </a:prstGeom>
        </p:spPr>
      </p:pic>
      <p:pic>
        <p:nvPicPr>
          <p:cNvPr id="10" name="Grafik 9">
            <a:extLst>
              <a:ext uri="{FF2B5EF4-FFF2-40B4-BE49-F238E27FC236}">
                <a16:creationId xmlns:a16="http://schemas.microsoft.com/office/drawing/2014/main" id="{F6765C91-1571-A542-A7CA-EA89F695E0B9}"/>
              </a:ext>
            </a:extLst>
          </p:cNvPr>
          <p:cNvPicPr>
            <a:picLocks noChangeAspect="1"/>
          </p:cNvPicPr>
          <p:nvPr/>
        </p:nvPicPr>
        <p:blipFill>
          <a:blip r:embed="rId6"/>
          <a:stretch>
            <a:fillRect/>
          </a:stretch>
        </p:blipFill>
        <p:spPr>
          <a:xfrm>
            <a:off x="8038162" y="281647"/>
            <a:ext cx="395503" cy="396000"/>
          </a:xfrm>
          <a:prstGeom prst="rect">
            <a:avLst/>
          </a:prstGeom>
          <a:solidFill>
            <a:schemeClr val="bg1"/>
          </a:solidFill>
          <a:ln>
            <a:noFill/>
          </a:ln>
          <a:effectLst/>
        </p:spPr>
      </p:pic>
      <p:pic>
        <p:nvPicPr>
          <p:cNvPr id="11" name="Grafik 10">
            <a:extLst>
              <a:ext uri="{FF2B5EF4-FFF2-40B4-BE49-F238E27FC236}">
                <a16:creationId xmlns:a16="http://schemas.microsoft.com/office/drawing/2014/main" id="{09A60639-5309-E546-9145-F5221FC5B94F}"/>
              </a:ext>
            </a:extLst>
          </p:cNvPr>
          <p:cNvPicPr>
            <a:picLocks noChangeAspect="1"/>
          </p:cNvPicPr>
          <p:nvPr/>
        </p:nvPicPr>
        <p:blipFill>
          <a:blip r:embed="rId7"/>
          <a:stretch>
            <a:fillRect/>
          </a:stretch>
        </p:blipFill>
        <p:spPr>
          <a:xfrm>
            <a:off x="8559639" y="292339"/>
            <a:ext cx="395502" cy="395998"/>
          </a:xfrm>
          <a:prstGeom prst="rect">
            <a:avLst/>
          </a:prstGeom>
          <a:solidFill>
            <a:schemeClr val="bg1"/>
          </a:solidFill>
          <a:ln>
            <a:noFill/>
          </a:ln>
          <a:effectLst/>
        </p:spPr>
      </p:pic>
      <p:pic>
        <p:nvPicPr>
          <p:cNvPr id="15" name="Grafik 14">
            <a:extLst>
              <a:ext uri="{FF2B5EF4-FFF2-40B4-BE49-F238E27FC236}">
                <a16:creationId xmlns:a16="http://schemas.microsoft.com/office/drawing/2014/main" id="{5252380E-063D-CC45-B7EF-01D8D6F4620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2001" y="3662783"/>
            <a:ext cx="4003422" cy="2433218"/>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17" name="Grafik 16">
            <a:extLst>
              <a:ext uri="{FF2B5EF4-FFF2-40B4-BE49-F238E27FC236}">
                <a16:creationId xmlns:a16="http://schemas.microsoft.com/office/drawing/2014/main" id="{315B7043-14C0-9E48-B06A-E8936F5DFF7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00182" y="3662783"/>
            <a:ext cx="3929666" cy="2433218"/>
          </a:xfrm>
          <a:prstGeom prst="rect">
            <a:avLst/>
          </a:prstGeom>
          <a:ln>
            <a:solidFill>
              <a:schemeClr val="bg1">
                <a:lumMod val="95000"/>
              </a:schemeClr>
            </a:solidFill>
          </a:ln>
          <a:effectLst>
            <a:outerShdw blurRad="50800" dist="38100" dir="2700000" algn="tl" rotWithShape="0">
              <a:prstClr val="black">
                <a:alpha val="40000"/>
              </a:prstClr>
            </a:outerShdw>
          </a:effectLst>
        </p:spPr>
      </p:pic>
      <p:sp>
        <p:nvSpPr>
          <p:cNvPr id="13" name="Textplatzhalter 3">
            <a:extLst>
              <a:ext uri="{FF2B5EF4-FFF2-40B4-BE49-F238E27FC236}">
                <a16:creationId xmlns:a16="http://schemas.microsoft.com/office/drawing/2014/main" id="{5FE29981-63FC-4BB1-B40F-F64AE0AFC4E5}"/>
              </a:ext>
            </a:extLst>
          </p:cNvPr>
          <p:cNvSpPr>
            <a:spLocks noGrp="1"/>
          </p:cNvSpPr>
          <p:nvPr>
            <p:ph type="body" sz="quarter" idx="10"/>
          </p:nvPr>
        </p:nvSpPr>
        <p:spPr>
          <a:xfrm>
            <a:off x="108000" y="6622950"/>
            <a:ext cx="8928000" cy="216000"/>
          </a:xfrm>
        </p:spPr>
        <p:txBody>
          <a:bodyPr/>
          <a:lstStyle/>
          <a:p>
            <a:r>
              <a:rPr lang="de-DE" dirty="0">
                <a:solidFill>
                  <a:schemeClr val="tx1">
                    <a:lumMod val="50000"/>
                    <a:lumOff val="50000"/>
                  </a:schemeClr>
                </a:solidFill>
                <a:hlinkClick r:id="rId10">
                  <a:extLst>
                    <a:ext uri="{A12FA001-AC4F-418D-AE19-62706E023703}">
                      <ahyp:hlinkClr xmlns:ahyp="http://schemas.microsoft.com/office/drawing/2018/hyperlinkcolor" val="tx"/>
                    </a:ext>
                  </a:extLst>
                </a:hlinkClick>
              </a:rPr>
              <a:t>(mahiko.dzlm.de)</a:t>
            </a:r>
          </a:p>
        </p:txBody>
      </p:sp>
    </p:spTree>
    <p:extLst>
      <p:ext uri="{BB962C8B-B14F-4D97-AF65-F5344CB8AC3E}">
        <p14:creationId xmlns:p14="http://schemas.microsoft.com/office/powerpoint/2010/main" val="2996324807"/>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70B78134-9FEF-0445-BB51-E54A09ABAC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4438" y="847854"/>
            <a:ext cx="2702952" cy="5101208"/>
          </a:xfrm>
          <a:prstGeom prst="rect">
            <a:avLst/>
          </a:prstGeom>
        </p:spPr>
      </p:pic>
      <p:sp>
        <p:nvSpPr>
          <p:cNvPr id="2" name="Titel 1">
            <a:extLst>
              <a:ext uri="{FF2B5EF4-FFF2-40B4-BE49-F238E27FC236}">
                <a16:creationId xmlns:a16="http://schemas.microsoft.com/office/drawing/2014/main" id="{AC7621EC-6168-FD44-8240-ACDDA00EE3D6}"/>
              </a:ext>
            </a:extLst>
          </p:cNvPr>
          <p:cNvSpPr>
            <a:spLocks noGrp="1"/>
          </p:cNvSpPr>
          <p:nvPr>
            <p:ph type="title"/>
          </p:nvPr>
        </p:nvSpPr>
        <p:spPr/>
        <p:txBody>
          <a:bodyPr/>
          <a:lstStyle/>
          <a:p>
            <a:r>
              <a:rPr lang="de-DE" dirty="0"/>
              <a:t>Integration von </a:t>
            </a:r>
            <a:r>
              <a:rPr lang="de-DE" dirty="0" err="1"/>
              <a:t>LeVis</a:t>
            </a:r>
            <a:r>
              <a:rPr lang="de-DE" dirty="0"/>
              <a:t> auf </a:t>
            </a:r>
            <a:r>
              <a:rPr lang="de-DE" dirty="0" err="1"/>
              <a:t>Mahiko</a:t>
            </a:r>
            <a:endParaRPr lang="de-DE" dirty="0"/>
          </a:p>
        </p:txBody>
      </p:sp>
      <p:pic>
        <p:nvPicPr>
          <p:cNvPr id="16" name="Grafik 15">
            <a:extLst>
              <a:ext uri="{FF2B5EF4-FFF2-40B4-BE49-F238E27FC236}">
                <a16:creationId xmlns:a16="http://schemas.microsoft.com/office/drawing/2014/main" id="{815FC3ED-DAA9-7546-B84E-9599D6CBA72A}"/>
              </a:ext>
            </a:extLst>
          </p:cNvPr>
          <p:cNvPicPr>
            <a:picLocks noChangeAspect="1"/>
          </p:cNvPicPr>
          <p:nvPr/>
        </p:nvPicPr>
        <p:blipFill>
          <a:blip r:embed="rId4"/>
          <a:stretch>
            <a:fillRect/>
          </a:stretch>
        </p:blipFill>
        <p:spPr>
          <a:xfrm>
            <a:off x="7912188" y="165416"/>
            <a:ext cx="1231812" cy="649445"/>
          </a:xfrm>
          <a:prstGeom prst="rect">
            <a:avLst/>
          </a:prstGeom>
        </p:spPr>
      </p:pic>
      <p:pic>
        <p:nvPicPr>
          <p:cNvPr id="17" name="Grafik 16">
            <a:extLst>
              <a:ext uri="{FF2B5EF4-FFF2-40B4-BE49-F238E27FC236}">
                <a16:creationId xmlns:a16="http://schemas.microsoft.com/office/drawing/2014/main" id="{1197DD16-370D-AD4C-A742-45897A5AFFF9}"/>
              </a:ext>
            </a:extLst>
          </p:cNvPr>
          <p:cNvPicPr>
            <a:picLocks noChangeAspect="1"/>
          </p:cNvPicPr>
          <p:nvPr/>
        </p:nvPicPr>
        <p:blipFill>
          <a:blip r:embed="rId5"/>
          <a:stretch>
            <a:fillRect/>
          </a:stretch>
        </p:blipFill>
        <p:spPr>
          <a:xfrm>
            <a:off x="8038162" y="281647"/>
            <a:ext cx="395503" cy="396000"/>
          </a:xfrm>
          <a:prstGeom prst="rect">
            <a:avLst/>
          </a:prstGeom>
          <a:solidFill>
            <a:schemeClr val="bg1"/>
          </a:solidFill>
          <a:ln>
            <a:noFill/>
          </a:ln>
          <a:effectLst/>
        </p:spPr>
      </p:pic>
      <p:pic>
        <p:nvPicPr>
          <p:cNvPr id="18" name="Grafik 17">
            <a:extLst>
              <a:ext uri="{FF2B5EF4-FFF2-40B4-BE49-F238E27FC236}">
                <a16:creationId xmlns:a16="http://schemas.microsoft.com/office/drawing/2014/main" id="{A3B0E38A-6BFB-9442-B1C7-A4553F2A7D35}"/>
              </a:ext>
            </a:extLst>
          </p:cNvPr>
          <p:cNvPicPr>
            <a:picLocks noChangeAspect="1"/>
          </p:cNvPicPr>
          <p:nvPr/>
        </p:nvPicPr>
        <p:blipFill>
          <a:blip r:embed="rId6"/>
          <a:stretch>
            <a:fillRect/>
          </a:stretch>
        </p:blipFill>
        <p:spPr>
          <a:xfrm>
            <a:off x="8559639" y="292339"/>
            <a:ext cx="395502" cy="395998"/>
          </a:xfrm>
          <a:prstGeom prst="rect">
            <a:avLst/>
          </a:prstGeom>
          <a:solidFill>
            <a:schemeClr val="bg1"/>
          </a:solidFill>
          <a:ln>
            <a:noFill/>
          </a:ln>
          <a:effectLst/>
        </p:spPr>
      </p:pic>
      <p:grpSp>
        <p:nvGrpSpPr>
          <p:cNvPr id="19" name="Gruppieren 18">
            <a:extLst>
              <a:ext uri="{FF2B5EF4-FFF2-40B4-BE49-F238E27FC236}">
                <a16:creationId xmlns:a16="http://schemas.microsoft.com/office/drawing/2014/main" id="{B5C0C7BA-F001-4F8B-AAD9-81C5471490A7}"/>
              </a:ext>
            </a:extLst>
          </p:cNvPr>
          <p:cNvGrpSpPr/>
          <p:nvPr/>
        </p:nvGrpSpPr>
        <p:grpSpPr>
          <a:xfrm>
            <a:off x="6535620" y="5885999"/>
            <a:ext cx="2353851" cy="594000"/>
            <a:chOff x="6294849" y="5413022"/>
            <a:chExt cx="2353851" cy="594000"/>
          </a:xfrm>
        </p:grpSpPr>
        <p:sp>
          <p:nvSpPr>
            <p:cNvPr id="20" name="Abgerundetes Rechteck 59">
              <a:extLst>
                <a:ext uri="{FF2B5EF4-FFF2-40B4-BE49-F238E27FC236}">
                  <a16:creationId xmlns:a16="http://schemas.microsoft.com/office/drawing/2014/main" id="{5234AFFA-CD4D-4D75-9484-C99040BD5BE0}"/>
                </a:ext>
              </a:extLst>
            </p:cNvPr>
            <p:cNvSpPr/>
            <p:nvPr/>
          </p:nvSpPr>
          <p:spPr bwMode="auto">
            <a:xfrm>
              <a:off x="6597270" y="5443482"/>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lvl="0" indent="-11113">
                <a:lnSpc>
                  <a:spcPts val="1700"/>
                </a:lnSpc>
                <a:spcBef>
                  <a:spcPts val="400"/>
                </a:spcBef>
              </a:pPr>
              <a:r>
                <a:rPr lang="de-DE" sz="1400" dirty="0">
                  <a:solidFill>
                    <a:srgbClr val="327A86"/>
                  </a:solidFill>
                  <a:latin typeface="Calibri"/>
                  <a:cs typeface="Calibri"/>
                </a:rPr>
                <a:t>Verstehens-</a:t>
              </a:r>
              <a:br>
                <a:rPr lang="de-DE" sz="1400" dirty="0">
                  <a:solidFill>
                    <a:srgbClr val="327A86"/>
                  </a:solidFill>
                  <a:latin typeface="Calibri"/>
                  <a:cs typeface="Calibri"/>
                </a:rPr>
              </a:br>
              <a:r>
                <a:rPr lang="de-DE" sz="1400" dirty="0" err="1">
                  <a:solidFill>
                    <a:srgbClr val="327A86"/>
                  </a:solidFill>
                  <a:latin typeface="Calibri"/>
                  <a:cs typeface="Calibri"/>
                </a:rPr>
                <a:t>orientierung</a:t>
              </a:r>
              <a:endParaRPr lang="de-DE" sz="1400" dirty="0">
                <a:solidFill>
                  <a:srgbClr val="327A86"/>
                </a:solidFill>
                <a:latin typeface="Calibri"/>
                <a:cs typeface="Calibri"/>
              </a:endParaRPr>
            </a:p>
          </p:txBody>
        </p:sp>
        <p:pic>
          <p:nvPicPr>
            <p:cNvPr id="21" name="Grafik 20">
              <a:extLst>
                <a:ext uri="{FF2B5EF4-FFF2-40B4-BE49-F238E27FC236}">
                  <a16:creationId xmlns:a16="http://schemas.microsoft.com/office/drawing/2014/main" id="{36FFA257-FBD4-40D9-B7D1-43F4D5B06E0A}"/>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294849" y="5413022"/>
              <a:ext cx="594000" cy="594000"/>
            </a:xfrm>
            <a:prstGeom prst="rect">
              <a:avLst/>
            </a:prstGeom>
            <a:effectLst/>
          </p:spPr>
        </p:pic>
      </p:grpSp>
      <p:sp>
        <p:nvSpPr>
          <p:cNvPr id="7" name="Inhaltsplatzhalter 6">
            <a:extLst>
              <a:ext uri="{FF2B5EF4-FFF2-40B4-BE49-F238E27FC236}">
                <a16:creationId xmlns:a16="http://schemas.microsoft.com/office/drawing/2014/main" id="{AEF56C67-B4C8-4EFF-9AAD-9BE7AA8EDDD2}"/>
              </a:ext>
            </a:extLst>
          </p:cNvPr>
          <p:cNvSpPr>
            <a:spLocks noGrp="1"/>
          </p:cNvSpPr>
          <p:nvPr>
            <p:ph idx="1"/>
          </p:nvPr>
        </p:nvSpPr>
        <p:spPr>
          <a:xfrm>
            <a:off x="252000" y="899999"/>
            <a:ext cx="4902349" cy="5580000"/>
          </a:xfrm>
        </p:spPr>
        <p:txBody>
          <a:bodyPr/>
          <a:lstStyle/>
          <a:p>
            <a:pPr>
              <a:spcBef>
                <a:spcPts val="576"/>
              </a:spcBef>
              <a:buFont typeface="Wingdings" pitchFamily="2" charset="2"/>
              <a:buChar char="à"/>
            </a:pPr>
            <a:r>
              <a:rPr lang="de-DE" dirty="0">
                <a:sym typeface="Wingdings" pitchFamily="2" charset="2"/>
              </a:rPr>
              <a:t>Als weitere Unterkategorie zu jedem Modul (ausgenommen Basics)</a:t>
            </a:r>
          </a:p>
          <a:p>
            <a:pPr>
              <a:spcBef>
                <a:spcPts val="576"/>
              </a:spcBef>
              <a:buFont typeface="Wingdings" pitchFamily="2" charset="2"/>
              <a:buChar char="à"/>
            </a:pPr>
            <a:endParaRPr lang="de-DE" dirty="0">
              <a:sym typeface="Wingdings" pitchFamily="2" charset="2"/>
            </a:endParaRPr>
          </a:p>
          <a:p>
            <a:pPr marL="0" indent="0">
              <a:spcBef>
                <a:spcPts val="576"/>
              </a:spcBef>
              <a:buNone/>
            </a:pPr>
            <a:r>
              <a:rPr lang="de-DE" dirty="0">
                <a:sym typeface="Wingdings" pitchFamily="2" charset="2"/>
              </a:rPr>
              <a:t>Bezug zu den Unterkategorien der Module</a:t>
            </a:r>
          </a:p>
          <a:p>
            <a:pPr>
              <a:spcBef>
                <a:spcPts val="576"/>
              </a:spcBef>
            </a:pPr>
            <a:r>
              <a:rPr lang="de-DE" dirty="0">
                <a:sym typeface="Wingdings" pitchFamily="2" charset="2"/>
              </a:rPr>
              <a:t>Grundlagen-</a:t>
            </a:r>
            <a:r>
              <a:rPr lang="de-DE" dirty="0" err="1">
                <a:sym typeface="Wingdings" pitchFamily="2" charset="2"/>
              </a:rPr>
              <a:t>LeVi</a:t>
            </a:r>
            <a:r>
              <a:rPr lang="de-DE" dirty="0">
                <a:sym typeface="Wingdings" pitchFamily="2" charset="2"/>
              </a:rPr>
              <a:t> (wenn sinnvoll)</a:t>
            </a:r>
          </a:p>
          <a:p>
            <a:pPr>
              <a:spcBef>
                <a:spcPts val="576"/>
              </a:spcBef>
            </a:pPr>
            <a:r>
              <a:rPr lang="de-DE" dirty="0">
                <a:sym typeface="Wingdings" pitchFamily="2" charset="2"/>
              </a:rPr>
              <a:t>Übungs-</a:t>
            </a:r>
            <a:r>
              <a:rPr lang="de-DE" dirty="0" err="1">
                <a:sym typeface="Wingdings" pitchFamily="2" charset="2"/>
              </a:rPr>
              <a:t>LeVis</a:t>
            </a:r>
            <a:endParaRPr lang="de-DE" dirty="0">
              <a:sym typeface="Wingdings" pitchFamily="2" charset="2"/>
            </a:endParaRPr>
          </a:p>
          <a:p>
            <a:pPr lvl="1">
              <a:spcBef>
                <a:spcPts val="576"/>
              </a:spcBef>
              <a:buFont typeface="Wingdings" pitchFamily="2" charset="2"/>
              <a:buChar char="à"/>
            </a:pPr>
            <a:r>
              <a:rPr lang="de-DE" sz="1800" dirty="0">
                <a:sym typeface="Wingdings" pitchFamily="2" charset="2"/>
              </a:rPr>
              <a:t>Teilaspekte werden in mehreren Videos</a:t>
            </a:r>
            <a:br>
              <a:rPr lang="de-DE" sz="1800" dirty="0">
                <a:sym typeface="Wingdings" pitchFamily="2" charset="2"/>
              </a:rPr>
            </a:br>
            <a:r>
              <a:rPr lang="de-DE" sz="1800" dirty="0">
                <a:sym typeface="Wingdings" pitchFamily="2" charset="2"/>
              </a:rPr>
              <a:t>einzeln angesprochen/ thematisiert</a:t>
            </a:r>
          </a:p>
          <a:p>
            <a:pPr lvl="1">
              <a:spcBef>
                <a:spcPts val="576"/>
              </a:spcBef>
              <a:buFont typeface="Wingdings" pitchFamily="2" charset="2"/>
              <a:buChar char="à"/>
            </a:pPr>
            <a:r>
              <a:rPr lang="de-DE" sz="1800" dirty="0">
                <a:sym typeface="Wingdings" pitchFamily="2" charset="2"/>
              </a:rPr>
              <a:t>Ergänzungen/ weitere Fokussetzung</a:t>
            </a:r>
            <a:endParaRPr lang="de-DE" sz="1800" dirty="0"/>
          </a:p>
          <a:p>
            <a:pPr>
              <a:spcBef>
                <a:spcPts val="576"/>
              </a:spcBef>
            </a:pPr>
            <a:endParaRPr lang="de-DE" dirty="0"/>
          </a:p>
        </p:txBody>
      </p:sp>
      <p:cxnSp>
        <p:nvCxnSpPr>
          <p:cNvPr id="15" name="Gerade Verbindung mit Pfeil 14">
            <a:extLst>
              <a:ext uri="{FF2B5EF4-FFF2-40B4-BE49-F238E27FC236}">
                <a16:creationId xmlns:a16="http://schemas.microsoft.com/office/drawing/2014/main" id="{6AEAE84C-93B9-7348-A2F7-609E9C58632C}"/>
              </a:ext>
            </a:extLst>
          </p:cNvPr>
          <p:cNvCxnSpPr>
            <a:cxnSpLocks/>
          </p:cNvCxnSpPr>
          <p:nvPr/>
        </p:nvCxnSpPr>
        <p:spPr>
          <a:xfrm flipV="1">
            <a:off x="5431284" y="4204657"/>
            <a:ext cx="827401" cy="1"/>
          </a:xfrm>
          <a:prstGeom prst="straightConnector1">
            <a:avLst/>
          </a:prstGeom>
          <a:ln w="635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2" name="Textplatzhalter 3">
            <a:extLst>
              <a:ext uri="{FF2B5EF4-FFF2-40B4-BE49-F238E27FC236}">
                <a16:creationId xmlns:a16="http://schemas.microsoft.com/office/drawing/2014/main" id="{44DFF931-033D-4CF2-AB3C-BBB2465B204F}"/>
              </a:ext>
            </a:extLst>
          </p:cNvPr>
          <p:cNvSpPr>
            <a:spLocks noGrp="1"/>
          </p:cNvSpPr>
          <p:nvPr>
            <p:ph type="body" sz="quarter" idx="10"/>
          </p:nvPr>
        </p:nvSpPr>
        <p:spPr>
          <a:xfrm>
            <a:off x="108000" y="6622950"/>
            <a:ext cx="8928000" cy="216000"/>
          </a:xfrm>
        </p:spPr>
        <p:txBody>
          <a:bodyPr/>
          <a:lstStyle/>
          <a:p>
            <a:r>
              <a:rPr lang="de-DE" dirty="0">
                <a:solidFill>
                  <a:schemeClr val="tx1">
                    <a:lumMod val="50000"/>
                    <a:lumOff val="50000"/>
                  </a:schemeClr>
                </a:solidFill>
                <a:hlinkClick r:id="rId8">
                  <a:extLst>
                    <a:ext uri="{A12FA001-AC4F-418D-AE19-62706E023703}">
                      <ahyp:hlinkClr xmlns:ahyp="http://schemas.microsoft.com/office/drawing/2018/hyperlinkcolor" val="tx"/>
                    </a:ext>
                  </a:extLst>
                </a:hlinkClick>
              </a:rPr>
              <a:t>(mahiko.dzlm.de)</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8" name="Inhaltsplatzhalter 5"/>
          <p:cNvSpPr txBox="1">
            <a:spLocks noGrp="1"/>
          </p:cNvSpPr>
          <p:nvPr>
            <p:ph idx="1"/>
          </p:nvPr>
        </p:nvSpPr>
        <p:spPr>
          <a:prstGeom prst="rect">
            <a:avLst/>
          </a:prstGeom>
        </p:spPr>
        <p:txBody>
          <a:bodyPr/>
          <a:lstStyle/>
          <a:p>
            <a:pPr>
              <a:buSzTx/>
              <a:buNone/>
            </a:pPr>
            <a:r>
              <a:rPr dirty="0" err="1"/>
              <a:t>Diese</a:t>
            </a:r>
            <a:r>
              <a:rPr dirty="0"/>
              <a:t> </a:t>
            </a:r>
            <a:r>
              <a:rPr dirty="0" err="1"/>
              <a:t>Folie</a:t>
            </a:r>
            <a:r>
              <a:rPr dirty="0"/>
              <a:t> </a:t>
            </a:r>
            <a:r>
              <a:rPr dirty="0" err="1"/>
              <a:t>gehört</a:t>
            </a:r>
            <a:r>
              <a:rPr dirty="0"/>
              <a:t> </a:t>
            </a:r>
            <a:r>
              <a:rPr dirty="0" err="1"/>
              <a:t>mit</a:t>
            </a:r>
            <a:r>
              <a:rPr dirty="0"/>
              <a:t> </a:t>
            </a:r>
            <a:r>
              <a:rPr dirty="0" err="1"/>
              <a:t>zum</a:t>
            </a:r>
            <a:r>
              <a:rPr dirty="0"/>
              <a:t> Material und </a:t>
            </a:r>
            <a:r>
              <a:rPr dirty="0" err="1"/>
              <a:t>darf</a:t>
            </a:r>
            <a:r>
              <a:rPr dirty="0"/>
              <a:t> </a:t>
            </a:r>
            <a:r>
              <a:rPr dirty="0" err="1"/>
              <a:t>nicht</a:t>
            </a:r>
            <a:r>
              <a:rPr dirty="0"/>
              <a:t> </a:t>
            </a:r>
            <a:r>
              <a:rPr dirty="0" err="1"/>
              <a:t>entfernt</a:t>
            </a:r>
            <a:r>
              <a:rPr dirty="0"/>
              <a:t> </a:t>
            </a:r>
            <a:r>
              <a:rPr dirty="0" err="1"/>
              <a:t>werden</a:t>
            </a:r>
            <a:r>
              <a:rPr dirty="0"/>
              <a:t>.</a:t>
            </a:r>
          </a:p>
          <a:p>
            <a:pPr marL="216000" indent="-216000"/>
            <a:r>
              <a:rPr dirty="0" err="1"/>
              <a:t>Bildnachweise</a:t>
            </a:r>
            <a:r>
              <a:rPr dirty="0"/>
              <a:t> und </a:t>
            </a:r>
            <a:r>
              <a:rPr dirty="0" err="1"/>
              <a:t>Zitatquellen</a:t>
            </a:r>
            <a:r>
              <a:rPr dirty="0"/>
              <a:t> </a:t>
            </a:r>
            <a:r>
              <a:rPr dirty="0" err="1"/>
              <a:t>finden</a:t>
            </a:r>
            <a:r>
              <a:rPr dirty="0"/>
              <a:t> </a:t>
            </a:r>
            <a:r>
              <a:rPr dirty="0" err="1"/>
              <a:t>sich</a:t>
            </a:r>
            <a:r>
              <a:rPr dirty="0"/>
              <a:t> auf den </a:t>
            </a:r>
            <a:r>
              <a:rPr dirty="0" err="1"/>
              <a:t>jeweiligen</a:t>
            </a:r>
            <a:r>
              <a:rPr dirty="0"/>
              <a:t> </a:t>
            </a:r>
            <a:r>
              <a:rPr dirty="0" err="1"/>
              <a:t>Folien</a:t>
            </a:r>
            <a:r>
              <a:rPr dirty="0"/>
              <a:t> </a:t>
            </a:r>
            <a:r>
              <a:rPr dirty="0" err="1"/>
              <a:t>bzw</a:t>
            </a:r>
            <a:r>
              <a:rPr dirty="0"/>
              <a:t>. </a:t>
            </a:r>
            <a:r>
              <a:rPr dirty="0" err="1"/>
              <a:t>Zusatzmaterialien</a:t>
            </a:r>
            <a:r>
              <a:rPr dirty="0"/>
              <a:t>.</a:t>
            </a:r>
          </a:p>
          <a:p>
            <a:pPr marL="216000" indent="-216000"/>
            <a:r>
              <a:rPr dirty="0" err="1"/>
              <a:t>Mit</a:t>
            </a:r>
            <a:r>
              <a:rPr dirty="0"/>
              <a:t> dem Download der </a:t>
            </a:r>
            <a:r>
              <a:rPr dirty="0" err="1"/>
              <a:t>Materialien</a:t>
            </a:r>
            <a:r>
              <a:rPr dirty="0"/>
              <a:t> </a:t>
            </a:r>
            <a:r>
              <a:rPr dirty="0" err="1"/>
              <a:t>wird</a:t>
            </a:r>
            <a:r>
              <a:rPr dirty="0"/>
              <a:t> </a:t>
            </a:r>
            <a:r>
              <a:rPr dirty="0" err="1"/>
              <a:t>kein</a:t>
            </a:r>
            <a:r>
              <a:rPr dirty="0"/>
              <a:t> </a:t>
            </a:r>
            <a:r>
              <a:rPr dirty="0" err="1"/>
              <a:t>Eigentum</a:t>
            </a:r>
            <a:r>
              <a:rPr dirty="0"/>
              <a:t> an den </a:t>
            </a:r>
            <a:r>
              <a:rPr dirty="0" err="1"/>
              <a:t>Fotos</a:t>
            </a:r>
            <a:r>
              <a:rPr dirty="0"/>
              <a:t> </a:t>
            </a:r>
            <a:r>
              <a:rPr dirty="0" err="1"/>
              <a:t>erworben</a:t>
            </a:r>
            <a:r>
              <a:rPr dirty="0"/>
              <a:t>, </a:t>
            </a:r>
            <a:r>
              <a:rPr dirty="0" err="1"/>
              <a:t>sondern</a:t>
            </a:r>
            <a:r>
              <a:rPr dirty="0"/>
              <a:t> </a:t>
            </a:r>
            <a:r>
              <a:rPr dirty="0" err="1"/>
              <a:t>nur</a:t>
            </a:r>
            <a:r>
              <a:rPr dirty="0"/>
              <a:t> die </a:t>
            </a:r>
            <a:r>
              <a:rPr dirty="0" err="1"/>
              <a:t>Nutzungsmöglichkeit</a:t>
            </a:r>
            <a:r>
              <a:rPr dirty="0"/>
              <a:t> </a:t>
            </a:r>
            <a:r>
              <a:rPr dirty="0" err="1"/>
              <a:t>wie</a:t>
            </a:r>
            <a:r>
              <a:rPr dirty="0"/>
              <a:t> </a:t>
            </a:r>
            <a:r>
              <a:rPr dirty="0" err="1"/>
              <a:t>folgt</a:t>
            </a:r>
            <a:r>
              <a:rPr dirty="0"/>
              <a:t>: Die </a:t>
            </a:r>
            <a:r>
              <a:rPr dirty="0" err="1"/>
              <a:t>Nutzung</a:t>
            </a:r>
            <a:r>
              <a:rPr dirty="0"/>
              <a:t> </a:t>
            </a:r>
            <a:r>
              <a:rPr dirty="0" err="1"/>
              <a:t>ist</a:t>
            </a:r>
            <a:r>
              <a:rPr dirty="0"/>
              <a:t> </a:t>
            </a:r>
            <a:r>
              <a:rPr dirty="0" err="1"/>
              <a:t>im</a:t>
            </a:r>
            <a:r>
              <a:rPr dirty="0"/>
              <a:t> </a:t>
            </a:r>
            <a:r>
              <a:rPr dirty="0" err="1"/>
              <a:t>Rahmen</a:t>
            </a:r>
            <a:r>
              <a:rPr dirty="0"/>
              <a:t> der </a:t>
            </a:r>
            <a:r>
              <a:rPr dirty="0" err="1"/>
              <a:t>Aus</a:t>
            </a:r>
            <a:r>
              <a:rPr dirty="0"/>
              <a:t>- und </a:t>
            </a:r>
            <a:r>
              <a:rPr dirty="0" err="1"/>
              <a:t>Fortbildung</a:t>
            </a:r>
            <a:r>
              <a:rPr dirty="0"/>
              <a:t> von </a:t>
            </a:r>
            <a:r>
              <a:rPr dirty="0" err="1"/>
              <a:t>Lehrkräften</a:t>
            </a:r>
            <a:r>
              <a:rPr dirty="0"/>
              <a:t> </a:t>
            </a:r>
            <a:r>
              <a:rPr dirty="0" err="1"/>
              <a:t>zulässig</a:t>
            </a:r>
            <a:r>
              <a:rPr dirty="0"/>
              <a:t>, die </a:t>
            </a:r>
            <a:r>
              <a:rPr dirty="0" err="1"/>
              <a:t>Fotos</a:t>
            </a:r>
            <a:r>
              <a:rPr dirty="0"/>
              <a:t> </a:t>
            </a:r>
            <a:r>
              <a:rPr dirty="0" err="1"/>
              <a:t>sollen</a:t>
            </a:r>
            <a:r>
              <a:rPr dirty="0"/>
              <a:t> </a:t>
            </a:r>
            <a:r>
              <a:rPr dirty="0" err="1"/>
              <a:t>nur</a:t>
            </a:r>
            <a:r>
              <a:rPr dirty="0"/>
              <a:t> auf </a:t>
            </a:r>
            <a:r>
              <a:rPr dirty="0" err="1"/>
              <a:t>Plattformen</a:t>
            </a:r>
            <a:r>
              <a:rPr dirty="0"/>
              <a:t> </a:t>
            </a:r>
            <a:r>
              <a:rPr dirty="0" err="1"/>
              <a:t>mit</a:t>
            </a:r>
            <a:r>
              <a:rPr dirty="0"/>
              <a:t> </a:t>
            </a:r>
            <a:r>
              <a:rPr dirty="0" err="1"/>
              <a:t>Registrierung</a:t>
            </a:r>
            <a:r>
              <a:rPr dirty="0"/>
              <a:t> </a:t>
            </a:r>
            <a:r>
              <a:rPr dirty="0" err="1"/>
              <a:t>verbreitet</a:t>
            </a:r>
            <a:r>
              <a:rPr dirty="0"/>
              <a:t> </a:t>
            </a:r>
            <a:r>
              <a:rPr dirty="0" err="1"/>
              <a:t>werden</a:t>
            </a:r>
            <a:r>
              <a:rPr dirty="0"/>
              <a:t>, </a:t>
            </a:r>
            <a:r>
              <a:rPr dirty="0" err="1"/>
              <a:t>nicht</a:t>
            </a:r>
            <a:r>
              <a:rPr dirty="0"/>
              <a:t> </a:t>
            </a:r>
            <a:r>
              <a:rPr dirty="0" err="1"/>
              <a:t>frei</a:t>
            </a:r>
            <a:r>
              <a:rPr dirty="0"/>
              <a:t> </a:t>
            </a:r>
            <a:r>
              <a:rPr dirty="0" err="1"/>
              <a:t>im</a:t>
            </a:r>
            <a:r>
              <a:rPr dirty="0"/>
              <a:t> Internet </a:t>
            </a:r>
            <a:r>
              <a:rPr dirty="0" err="1"/>
              <a:t>wie</a:t>
            </a:r>
            <a:r>
              <a:rPr dirty="0"/>
              <a:t> z.</a:t>
            </a:r>
            <a:r>
              <a:rPr lang="de-DE"/>
              <a:t> </a:t>
            </a:r>
            <a:r>
              <a:t>B</a:t>
            </a:r>
            <a:r>
              <a:rPr dirty="0"/>
              <a:t>. </a:t>
            </a:r>
            <a:r>
              <a:rPr dirty="0" err="1"/>
              <a:t>öffentlich</a:t>
            </a:r>
            <a:r>
              <a:rPr dirty="0"/>
              <a:t> </a:t>
            </a:r>
            <a:r>
              <a:rPr dirty="0" err="1"/>
              <a:t>zugänglichen</a:t>
            </a:r>
            <a:r>
              <a:rPr dirty="0"/>
              <a:t> </a:t>
            </a:r>
            <a:r>
              <a:rPr dirty="0" err="1"/>
              <a:t>Videoplattformen</a:t>
            </a:r>
            <a:r>
              <a:rPr dirty="0"/>
              <a:t> </a:t>
            </a:r>
            <a:r>
              <a:rPr dirty="0" err="1"/>
              <a:t>wie</a:t>
            </a:r>
            <a:r>
              <a:rPr dirty="0"/>
              <a:t> YouTube.</a:t>
            </a:r>
          </a:p>
          <a:p>
            <a:pPr marL="216000" indent="-216000"/>
            <a:r>
              <a:rPr dirty="0"/>
              <a:t>Eine </a:t>
            </a:r>
            <a:r>
              <a:rPr dirty="0" err="1"/>
              <a:t>andere</a:t>
            </a:r>
            <a:r>
              <a:rPr dirty="0"/>
              <a:t> </a:t>
            </a:r>
            <a:r>
              <a:rPr dirty="0" err="1"/>
              <a:t>Nutzung</a:t>
            </a:r>
            <a:r>
              <a:rPr dirty="0"/>
              <a:t> der </a:t>
            </a:r>
            <a:r>
              <a:rPr dirty="0" err="1"/>
              <a:t>Fotos</a:t>
            </a:r>
            <a:r>
              <a:rPr dirty="0"/>
              <a:t> </a:t>
            </a:r>
            <a:r>
              <a:rPr dirty="0" err="1"/>
              <a:t>als</a:t>
            </a:r>
            <a:r>
              <a:rPr dirty="0"/>
              <a:t> in </a:t>
            </a:r>
            <a:r>
              <a:rPr dirty="0" err="1"/>
              <a:t>Lehrkräfteaus</a:t>
            </a:r>
            <a:r>
              <a:rPr dirty="0"/>
              <a:t>- und -</a:t>
            </a:r>
            <a:r>
              <a:rPr dirty="0" err="1"/>
              <a:t>fortbildung</a:t>
            </a:r>
            <a:r>
              <a:rPr dirty="0"/>
              <a:t> </a:t>
            </a:r>
            <a:r>
              <a:rPr dirty="0" err="1"/>
              <a:t>ist</a:t>
            </a:r>
            <a:r>
              <a:rPr dirty="0"/>
              <a:t> </a:t>
            </a:r>
            <a:r>
              <a:rPr dirty="0" err="1"/>
              <a:t>nicht</a:t>
            </a:r>
            <a:r>
              <a:rPr dirty="0"/>
              <a:t> </a:t>
            </a:r>
            <a:r>
              <a:rPr dirty="0" err="1"/>
              <a:t>erlaubt</a:t>
            </a:r>
            <a:r>
              <a:rPr dirty="0"/>
              <a:t>.</a:t>
            </a:r>
          </a:p>
        </p:txBody>
      </p:sp>
      <p:sp>
        <p:nvSpPr>
          <p:cNvPr id="379" name="Titel 4"/>
          <p:cNvSpPr txBox="1">
            <a:spLocks noGrp="1"/>
          </p:cNvSpPr>
          <p:nvPr>
            <p:ph type="title"/>
          </p:nvPr>
        </p:nvSpPr>
        <p:spPr>
          <a:xfrm>
            <a:off x="252000" y="324000"/>
            <a:ext cx="8640000" cy="396000"/>
          </a:xfrm>
          <a:prstGeom prst="rect">
            <a:avLst/>
          </a:prstGeom>
        </p:spPr>
        <p:txBody>
          <a:bodyPr/>
          <a:lstStyle/>
          <a:p>
            <a:r>
              <a:rPr dirty="0" err="1"/>
              <a:t>Hinweis</a:t>
            </a:r>
            <a:r>
              <a:rPr dirty="0"/>
              <a:t> </a:t>
            </a:r>
            <a:r>
              <a:rPr dirty="0" err="1"/>
              <a:t>zur</a:t>
            </a:r>
            <a:r>
              <a:rPr dirty="0"/>
              <a:t> </a:t>
            </a:r>
            <a:r>
              <a:rPr dirty="0" err="1"/>
              <a:t>Nutzung</a:t>
            </a:r>
            <a:r>
              <a:rPr dirty="0"/>
              <a:t> der </a:t>
            </a:r>
            <a:r>
              <a:rPr dirty="0" err="1"/>
              <a:t>urheberrechtlich</a:t>
            </a:r>
            <a:r>
              <a:rPr dirty="0"/>
              <a:t> </a:t>
            </a:r>
            <a:r>
              <a:rPr dirty="0" err="1"/>
              <a:t>geschützten</a:t>
            </a:r>
            <a:r>
              <a:rPr dirty="0"/>
              <a:t> </a:t>
            </a:r>
            <a:r>
              <a:rPr dirty="0" err="1"/>
              <a:t>Bilder</a:t>
            </a:r>
            <a:r>
              <a:rPr dirty="0"/>
              <a:t> und Videos</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671C21CB-631E-EC4D-9E7C-B5114CDAD63F}"/>
              </a:ext>
            </a:extLst>
          </p:cNvPr>
          <p:cNvSpPr>
            <a:spLocks noGrp="1"/>
          </p:cNvSpPr>
          <p:nvPr>
            <p:ph idx="1"/>
          </p:nvPr>
        </p:nvSpPr>
        <p:spPr>
          <a:xfrm>
            <a:off x="252000" y="899999"/>
            <a:ext cx="3656476" cy="5580000"/>
          </a:xfrm>
        </p:spPr>
        <p:txBody>
          <a:bodyPr/>
          <a:lstStyle/>
          <a:p>
            <a:pPr marL="0" indent="0">
              <a:buNone/>
            </a:pPr>
            <a:r>
              <a:rPr lang="de-DE" b="1" dirty="0">
                <a:sym typeface="Wingdings" pitchFamily="2" charset="2"/>
              </a:rPr>
              <a:t>Masterlayout</a:t>
            </a:r>
            <a:endParaRPr lang="de-DE" dirty="0">
              <a:sym typeface="Wingdings" pitchFamily="2" charset="2"/>
            </a:endParaRPr>
          </a:p>
          <a:p>
            <a:r>
              <a:rPr lang="de-DE" dirty="0"/>
              <a:t>Titel des Videos</a:t>
            </a:r>
          </a:p>
          <a:p>
            <a:r>
              <a:rPr lang="de-DE" dirty="0"/>
              <a:t>Separate </a:t>
            </a:r>
            <a:r>
              <a:rPr lang="de-DE" dirty="0" err="1"/>
              <a:t>Node</a:t>
            </a:r>
            <a:r>
              <a:rPr lang="de-DE" dirty="0"/>
              <a:t> ID zu jedem Video</a:t>
            </a:r>
            <a:br>
              <a:rPr lang="de-DE" dirty="0"/>
            </a:br>
            <a:r>
              <a:rPr lang="de-DE" dirty="0"/>
              <a:t>(</a:t>
            </a:r>
            <a:r>
              <a:rPr lang="de-DE" sz="1800" dirty="0">
                <a:sym typeface="Wingdings" pitchFamily="2" charset="2"/>
              </a:rPr>
              <a:t>Zur Weitergabe an die Kinder)</a:t>
            </a:r>
          </a:p>
          <a:p>
            <a:r>
              <a:rPr lang="de-DE" dirty="0">
                <a:sym typeface="Wingdings" pitchFamily="2" charset="2"/>
              </a:rPr>
              <a:t>Video</a:t>
            </a:r>
            <a:br>
              <a:rPr lang="de-DE" dirty="0">
                <a:sym typeface="Wingdings" pitchFamily="2" charset="2"/>
              </a:rPr>
            </a:br>
            <a:r>
              <a:rPr lang="de-DE" dirty="0">
                <a:sym typeface="Wingdings" pitchFamily="2" charset="2"/>
              </a:rPr>
              <a:t>(Thumbnail als Vorschaubild)</a:t>
            </a:r>
          </a:p>
          <a:p>
            <a:r>
              <a:rPr lang="de-DE" dirty="0">
                <a:sym typeface="Wingdings" pitchFamily="2" charset="2"/>
              </a:rPr>
              <a:t>Darum geht es</a:t>
            </a:r>
            <a:br>
              <a:rPr lang="de-DE" dirty="0">
                <a:sym typeface="Wingdings" pitchFamily="2" charset="2"/>
              </a:rPr>
            </a:br>
            <a:r>
              <a:rPr lang="de-DE" dirty="0">
                <a:sym typeface="Wingdings" pitchFamily="2" charset="2"/>
              </a:rPr>
              <a:t>(</a:t>
            </a:r>
            <a:r>
              <a:rPr lang="de-DE" sz="1800" dirty="0">
                <a:sym typeface="Wingdings" pitchFamily="2" charset="2"/>
              </a:rPr>
              <a:t>Inhaltliche Einordnung und </a:t>
            </a:r>
            <a:br>
              <a:rPr lang="de-DE" sz="1800" dirty="0">
                <a:sym typeface="Wingdings" pitchFamily="2" charset="2"/>
              </a:rPr>
            </a:br>
            <a:r>
              <a:rPr lang="de-DE" sz="1800" dirty="0">
                <a:sym typeface="Wingdings" pitchFamily="2" charset="2"/>
              </a:rPr>
              <a:t>Transparenz für die LK)</a:t>
            </a:r>
          </a:p>
          <a:p>
            <a:r>
              <a:rPr lang="de-DE" dirty="0">
                <a:sym typeface="Wingdings" pitchFamily="2" charset="2"/>
              </a:rPr>
              <a:t>Das brauchen die Kinder</a:t>
            </a:r>
            <a:br>
              <a:rPr lang="de-DE" dirty="0">
                <a:sym typeface="Wingdings" pitchFamily="2" charset="2"/>
              </a:rPr>
            </a:br>
            <a:r>
              <a:rPr lang="de-DE" dirty="0">
                <a:sym typeface="Wingdings" pitchFamily="2" charset="2"/>
              </a:rPr>
              <a:t>(</a:t>
            </a:r>
            <a:r>
              <a:rPr lang="de-DE" sz="1800" dirty="0">
                <a:sym typeface="Wingdings" pitchFamily="2" charset="2"/>
              </a:rPr>
              <a:t>notwendige Materialien)</a:t>
            </a:r>
          </a:p>
          <a:p>
            <a:r>
              <a:rPr lang="de-DE" dirty="0">
                <a:sym typeface="Wingdings" pitchFamily="2" charset="2"/>
              </a:rPr>
              <a:t>Voraussetzungen</a:t>
            </a:r>
            <a:br>
              <a:rPr lang="de-DE" dirty="0">
                <a:sym typeface="Wingdings" pitchFamily="2" charset="2"/>
              </a:rPr>
            </a:br>
            <a:r>
              <a:rPr lang="de-DE" dirty="0">
                <a:sym typeface="Wingdings" pitchFamily="2" charset="2"/>
              </a:rPr>
              <a:t>(</a:t>
            </a:r>
            <a:r>
              <a:rPr lang="de-DE" sz="1800" dirty="0" err="1">
                <a:sym typeface="Wingdings" pitchFamily="2" charset="2"/>
              </a:rPr>
              <a:t>evt.</a:t>
            </a:r>
            <a:r>
              <a:rPr lang="de-DE" sz="1800" dirty="0">
                <a:sym typeface="Wingdings" pitchFamily="2" charset="2"/>
              </a:rPr>
              <a:t> die Reihenfolge</a:t>
            </a:r>
            <a:br>
              <a:rPr lang="de-DE" sz="1800" dirty="0">
                <a:sym typeface="Wingdings" pitchFamily="2" charset="2"/>
              </a:rPr>
            </a:br>
            <a:r>
              <a:rPr lang="de-DE" sz="1800" dirty="0">
                <a:sym typeface="Wingdings" pitchFamily="2" charset="2"/>
              </a:rPr>
              <a:t>der Bearbeitung deutlich machen)</a:t>
            </a:r>
            <a:endParaRPr lang="de-DE" sz="1800" dirty="0"/>
          </a:p>
        </p:txBody>
      </p:sp>
      <p:sp>
        <p:nvSpPr>
          <p:cNvPr id="2" name="Titel 1">
            <a:extLst>
              <a:ext uri="{FF2B5EF4-FFF2-40B4-BE49-F238E27FC236}">
                <a16:creationId xmlns:a16="http://schemas.microsoft.com/office/drawing/2014/main" id="{6601578A-CCAC-C245-9000-180BBB050731}"/>
              </a:ext>
            </a:extLst>
          </p:cNvPr>
          <p:cNvSpPr>
            <a:spLocks noGrp="1"/>
          </p:cNvSpPr>
          <p:nvPr>
            <p:ph type="title"/>
          </p:nvPr>
        </p:nvSpPr>
        <p:spPr/>
        <p:txBody>
          <a:bodyPr/>
          <a:lstStyle/>
          <a:p>
            <a:r>
              <a:rPr lang="de-DE" dirty="0"/>
              <a:t>Einbindung der Videos in den Unterseiten </a:t>
            </a:r>
          </a:p>
        </p:txBody>
      </p:sp>
      <p:sp>
        <p:nvSpPr>
          <p:cNvPr id="4" name="Textplatzhalter 3">
            <a:extLst>
              <a:ext uri="{FF2B5EF4-FFF2-40B4-BE49-F238E27FC236}">
                <a16:creationId xmlns:a16="http://schemas.microsoft.com/office/drawing/2014/main" id="{7049CC75-86A0-F54D-B042-75E313170EB3}"/>
              </a:ext>
            </a:extLst>
          </p:cNvPr>
          <p:cNvSpPr>
            <a:spLocks noGrp="1"/>
          </p:cNvSpPr>
          <p:nvPr>
            <p:ph type="body" sz="quarter" idx="10"/>
          </p:nvPr>
        </p:nvSpPr>
        <p:spPr/>
        <p:txBody>
          <a:bodyPr/>
          <a:lstStyle/>
          <a:p>
            <a:r>
              <a:rPr lang="de-DE" dirty="0">
                <a:solidFill>
                  <a:schemeClr val="tx1">
                    <a:lumMod val="50000"/>
                    <a:lumOff val="50000"/>
                  </a:schemeClr>
                </a:solidFill>
                <a:hlinkClick r:id="rId3">
                  <a:extLst>
                    <a:ext uri="{A12FA001-AC4F-418D-AE19-62706E023703}">
                      <ahyp:hlinkClr xmlns:ahyp="http://schemas.microsoft.com/office/drawing/2018/hyperlinkcolor" val="tx"/>
                    </a:ext>
                  </a:extLst>
                </a:hlinkClick>
              </a:rPr>
              <a:t>(mahiko.dzlm.de/node/185)</a:t>
            </a:r>
          </a:p>
        </p:txBody>
      </p:sp>
      <p:pic>
        <p:nvPicPr>
          <p:cNvPr id="8" name="Grafik 7">
            <a:extLst>
              <a:ext uri="{FF2B5EF4-FFF2-40B4-BE49-F238E27FC236}">
                <a16:creationId xmlns:a16="http://schemas.microsoft.com/office/drawing/2014/main" id="{9836561E-455C-9F49-BFB2-34A6E8DA6FA9}"/>
              </a:ext>
            </a:extLst>
          </p:cNvPr>
          <p:cNvPicPr>
            <a:picLocks noChangeAspect="1"/>
          </p:cNvPicPr>
          <p:nvPr/>
        </p:nvPicPr>
        <p:blipFill>
          <a:blip r:embed="rId4"/>
          <a:stretch>
            <a:fillRect/>
          </a:stretch>
        </p:blipFill>
        <p:spPr>
          <a:xfrm>
            <a:off x="7912188" y="165416"/>
            <a:ext cx="1231812" cy="649445"/>
          </a:xfrm>
          <a:prstGeom prst="rect">
            <a:avLst/>
          </a:prstGeom>
        </p:spPr>
      </p:pic>
      <p:pic>
        <p:nvPicPr>
          <p:cNvPr id="9" name="Grafik 8">
            <a:extLst>
              <a:ext uri="{FF2B5EF4-FFF2-40B4-BE49-F238E27FC236}">
                <a16:creationId xmlns:a16="http://schemas.microsoft.com/office/drawing/2014/main" id="{B15FA789-9A69-9440-BDA3-F3A901E89333}"/>
              </a:ext>
            </a:extLst>
          </p:cNvPr>
          <p:cNvPicPr>
            <a:picLocks noChangeAspect="1"/>
          </p:cNvPicPr>
          <p:nvPr/>
        </p:nvPicPr>
        <p:blipFill>
          <a:blip r:embed="rId5"/>
          <a:stretch>
            <a:fillRect/>
          </a:stretch>
        </p:blipFill>
        <p:spPr>
          <a:xfrm>
            <a:off x="8038162" y="281647"/>
            <a:ext cx="395503" cy="396000"/>
          </a:xfrm>
          <a:prstGeom prst="rect">
            <a:avLst/>
          </a:prstGeom>
          <a:solidFill>
            <a:schemeClr val="bg1"/>
          </a:solidFill>
          <a:ln>
            <a:noFill/>
          </a:ln>
          <a:effectLst/>
        </p:spPr>
      </p:pic>
      <p:pic>
        <p:nvPicPr>
          <p:cNvPr id="10" name="Grafik 9">
            <a:extLst>
              <a:ext uri="{FF2B5EF4-FFF2-40B4-BE49-F238E27FC236}">
                <a16:creationId xmlns:a16="http://schemas.microsoft.com/office/drawing/2014/main" id="{868FDB4F-ECEB-854F-A357-0BF4B756C35C}"/>
              </a:ext>
            </a:extLst>
          </p:cNvPr>
          <p:cNvPicPr>
            <a:picLocks noChangeAspect="1"/>
          </p:cNvPicPr>
          <p:nvPr/>
        </p:nvPicPr>
        <p:blipFill>
          <a:blip r:embed="rId6"/>
          <a:stretch>
            <a:fillRect/>
          </a:stretch>
        </p:blipFill>
        <p:spPr>
          <a:xfrm>
            <a:off x="8559639" y="292339"/>
            <a:ext cx="395502" cy="395998"/>
          </a:xfrm>
          <a:prstGeom prst="rect">
            <a:avLst/>
          </a:prstGeom>
          <a:solidFill>
            <a:schemeClr val="bg1"/>
          </a:solidFill>
          <a:ln>
            <a:noFill/>
          </a:ln>
          <a:effectLst/>
        </p:spPr>
      </p:pic>
      <p:pic>
        <p:nvPicPr>
          <p:cNvPr id="11" name="Grafik 10">
            <a:extLst>
              <a:ext uri="{FF2B5EF4-FFF2-40B4-BE49-F238E27FC236}">
                <a16:creationId xmlns:a16="http://schemas.microsoft.com/office/drawing/2014/main" id="{0EB436D2-3CD1-F34B-845D-6BD8379FA5D0}"/>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4300533" y="972535"/>
            <a:ext cx="4654607" cy="3434951"/>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12" name="Grafik 11">
            <a:extLst>
              <a:ext uri="{FF2B5EF4-FFF2-40B4-BE49-F238E27FC236}">
                <a16:creationId xmlns:a16="http://schemas.microsoft.com/office/drawing/2014/main" id="{3DFE19EB-47F4-0E43-A450-3D4602A1DACD}"/>
              </a:ext>
            </a:extLst>
          </p:cNvPr>
          <p:cNvPicPr>
            <a:picLocks noChangeAspect="1"/>
          </p:cNvPicPr>
          <p:nvPr/>
        </p:nvPicPr>
        <p:blipFill>
          <a:blip r:embed="rId8" cstate="print">
            <a:extLst>
              <a:ext uri="{28A0092B-C50C-407E-A947-70E740481C1C}">
                <a14:useLocalDpi xmlns:a14="http://schemas.microsoft.com/office/drawing/2010/main" val="0"/>
              </a:ext>
            </a:extLst>
          </a:blip>
          <a:srcRect l="1172" r="1172"/>
          <a:stretch/>
        </p:blipFill>
        <p:spPr>
          <a:xfrm>
            <a:off x="5292904" y="4660021"/>
            <a:ext cx="2669864" cy="1697963"/>
          </a:xfrm>
          <a:prstGeom prst="rect">
            <a:avLst/>
          </a:prstGeom>
          <a:ln>
            <a:solidFill>
              <a:schemeClr val="bg1">
                <a:lumMod val="95000"/>
              </a:schemeClr>
            </a:solidFill>
          </a:ln>
          <a:effectLst>
            <a:outerShdw blurRad="50800" dist="38100" dir="2700000" algn="tl" rotWithShape="0">
              <a:prstClr val="black">
                <a:alpha val="40000"/>
              </a:prstClr>
            </a:outerShdw>
          </a:effec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 name="Bildschirmfoto 2021-12-29 um 13.17.24.png" descr="Bildschirmfoto 2021-12-29 um 13.17.24.png"/>
          <p:cNvPicPr>
            <a:picLocks noChangeAspect="1"/>
          </p:cNvPicPr>
          <p:nvPr/>
        </p:nvPicPr>
        <p:blipFill>
          <a:blip r:embed="rId3"/>
          <a:stretch>
            <a:fillRect/>
          </a:stretch>
        </p:blipFill>
        <p:spPr>
          <a:xfrm>
            <a:off x="217522" y="1056031"/>
            <a:ext cx="8708956" cy="2238743"/>
          </a:xfrm>
          <a:prstGeom prst="rect">
            <a:avLst/>
          </a:prstGeom>
          <a:ln w="12700">
            <a:miter lim="400000"/>
          </a:ln>
        </p:spPr>
      </p:pic>
      <p:sp>
        <p:nvSpPr>
          <p:cNvPr id="5" name="Textplatzhalter 4">
            <a:extLst>
              <a:ext uri="{FF2B5EF4-FFF2-40B4-BE49-F238E27FC236}">
                <a16:creationId xmlns:a16="http://schemas.microsoft.com/office/drawing/2014/main" id="{7AADA1FB-2804-4252-B35C-E6394D4BFA20}"/>
              </a:ext>
            </a:extLst>
          </p:cNvPr>
          <p:cNvSpPr>
            <a:spLocks noGrp="1"/>
          </p:cNvSpPr>
          <p:nvPr>
            <p:ph type="body" sz="quarter" idx="10"/>
          </p:nvPr>
        </p:nvSpPr>
        <p:spPr/>
        <p:txBody>
          <a:bodyPr/>
          <a:lstStyle/>
          <a:p>
            <a:r>
              <a:rPr lang="de-DE" dirty="0">
                <a:solidFill>
                  <a:schemeClr val="tx1">
                    <a:lumMod val="50000"/>
                    <a:lumOff val="50000"/>
                  </a:schemeClr>
                </a:solidFill>
                <a:hlinkClick r:id="rId4">
                  <a:extLst>
                    <a:ext uri="{A12FA001-AC4F-418D-AE19-62706E023703}">
                      <ahyp:hlinkClr xmlns:ahyp="http://schemas.microsoft.com/office/drawing/2018/hyperlinkcolor" val="tx"/>
                    </a:ext>
                  </a:extLst>
                </a:hlinkClick>
              </a:rPr>
              <a:t>(mahiko.dzlm.de)</a:t>
            </a:r>
          </a:p>
        </p:txBody>
      </p:sp>
      <p:pic>
        <p:nvPicPr>
          <p:cNvPr id="6" name="Grafik 5">
            <a:extLst>
              <a:ext uri="{FF2B5EF4-FFF2-40B4-BE49-F238E27FC236}">
                <a16:creationId xmlns:a16="http://schemas.microsoft.com/office/drawing/2014/main" id="{87982190-A0AB-304A-B0F5-5D572286672E}"/>
              </a:ext>
            </a:extLst>
          </p:cNvPr>
          <p:cNvPicPr>
            <a:picLocks noChangeAspect="1"/>
          </p:cNvPicPr>
          <p:nvPr/>
        </p:nvPicPr>
        <p:blipFill>
          <a:blip r:embed="rId5"/>
          <a:stretch>
            <a:fillRect/>
          </a:stretch>
        </p:blipFill>
        <p:spPr>
          <a:xfrm>
            <a:off x="7912188" y="165416"/>
            <a:ext cx="1231812" cy="649445"/>
          </a:xfrm>
          <a:prstGeom prst="rect">
            <a:avLst/>
          </a:prstGeom>
        </p:spPr>
      </p:pic>
      <p:pic>
        <p:nvPicPr>
          <p:cNvPr id="7" name="Grafik 6">
            <a:extLst>
              <a:ext uri="{FF2B5EF4-FFF2-40B4-BE49-F238E27FC236}">
                <a16:creationId xmlns:a16="http://schemas.microsoft.com/office/drawing/2014/main" id="{4C8CCC14-BBC8-CF45-8903-317B1C67E2B6}"/>
              </a:ext>
            </a:extLst>
          </p:cNvPr>
          <p:cNvPicPr>
            <a:picLocks noChangeAspect="1"/>
          </p:cNvPicPr>
          <p:nvPr/>
        </p:nvPicPr>
        <p:blipFill>
          <a:blip r:embed="rId6"/>
          <a:stretch>
            <a:fillRect/>
          </a:stretch>
        </p:blipFill>
        <p:spPr>
          <a:xfrm>
            <a:off x="8038162" y="281647"/>
            <a:ext cx="395503" cy="396000"/>
          </a:xfrm>
          <a:prstGeom prst="rect">
            <a:avLst/>
          </a:prstGeom>
          <a:solidFill>
            <a:schemeClr val="bg1"/>
          </a:solidFill>
          <a:ln>
            <a:noFill/>
          </a:ln>
          <a:effectLst/>
        </p:spPr>
      </p:pic>
      <p:pic>
        <p:nvPicPr>
          <p:cNvPr id="8" name="Grafik 7">
            <a:extLst>
              <a:ext uri="{FF2B5EF4-FFF2-40B4-BE49-F238E27FC236}">
                <a16:creationId xmlns:a16="http://schemas.microsoft.com/office/drawing/2014/main" id="{B22E8707-DCE9-F640-810E-D1D48F98B79D}"/>
              </a:ext>
            </a:extLst>
          </p:cNvPr>
          <p:cNvPicPr>
            <a:picLocks noChangeAspect="1"/>
          </p:cNvPicPr>
          <p:nvPr/>
        </p:nvPicPr>
        <p:blipFill>
          <a:blip r:embed="rId7"/>
          <a:stretch>
            <a:fillRect/>
          </a:stretch>
        </p:blipFill>
        <p:spPr>
          <a:xfrm>
            <a:off x="8559639" y="292339"/>
            <a:ext cx="395502" cy="395998"/>
          </a:xfrm>
          <a:prstGeom prst="rect">
            <a:avLst/>
          </a:prstGeom>
          <a:solidFill>
            <a:schemeClr val="bg1"/>
          </a:solidFill>
          <a:ln>
            <a:noFill/>
          </a:ln>
          <a:effectLst/>
        </p:spPr>
      </p:pic>
      <p:sp>
        <p:nvSpPr>
          <p:cNvPr id="9" name="Inhaltsplatzhalter 3">
            <a:extLst>
              <a:ext uri="{FF2B5EF4-FFF2-40B4-BE49-F238E27FC236}">
                <a16:creationId xmlns:a16="http://schemas.microsoft.com/office/drawing/2014/main" id="{5536D56C-49B7-466A-997D-FF9FEA5A9D48}"/>
              </a:ext>
            </a:extLst>
          </p:cNvPr>
          <p:cNvSpPr txBox="1">
            <a:spLocks/>
          </p:cNvSpPr>
          <p:nvPr/>
        </p:nvSpPr>
        <p:spPr>
          <a:xfrm>
            <a:off x="246185" y="3786555"/>
            <a:ext cx="7268308" cy="2321168"/>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8"/>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9"/>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9"/>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9"/>
              </a:buBlip>
              <a:defRPr sz="1200">
                <a:solidFill>
                  <a:schemeClr val="tx1"/>
                </a:solidFill>
                <a:latin typeface="+mn-lt"/>
                <a:ea typeface="+mn-ea"/>
              </a:defRPr>
            </a:lvl9pPr>
          </a:lstStyle>
          <a:p>
            <a:pPr indent="0">
              <a:spcBef>
                <a:spcPts val="600"/>
              </a:spcBef>
              <a:buNone/>
              <a:defRPr sz="1800" b="1"/>
            </a:pPr>
            <a:r>
              <a:rPr lang="de-DE" dirty="0"/>
              <a:t>Aktivität D: Förderung von Moritz (Gruppenarbeit)</a:t>
            </a:r>
          </a:p>
          <a:p>
            <a:pPr marL="288000" indent="-288000">
              <a:spcBef>
                <a:spcPts val="600"/>
              </a:spcBef>
              <a:buClr>
                <a:schemeClr val="tx1"/>
              </a:buClr>
              <a:buSzPct val="100000"/>
              <a:buAutoNum type="alphaLcParenR"/>
              <a:defRPr sz="1800"/>
            </a:pPr>
            <a:r>
              <a:rPr lang="de-DE" dirty="0"/>
              <a:t>Sichten Sie das Übungsmaterial auf </a:t>
            </a:r>
            <a:r>
              <a:rPr lang="de-DE" dirty="0">
                <a:solidFill>
                  <a:schemeClr val="tx2"/>
                </a:solidFill>
                <a:hlinkClick r:id="rId10"/>
              </a:rPr>
              <a:t>mahiko.dzlm.de/</a:t>
            </a:r>
            <a:r>
              <a:rPr lang="de-DE" dirty="0" err="1">
                <a:solidFill>
                  <a:schemeClr val="tx2"/>
                </a:solidFill>
                <a:hlinkClick r:id="rId10"/>
              </a:rPr>
              <a:t>node</a:t>
            </a:r>
            <a:r>
              <a:rPr lang="de-DE" dirty="0">
                <a:solidFill>
                  <a:schemeClr val="tx2"/>
                </a:solidFill>
                <a:hlinkClick r:id="rId10"/>
              </a:rPr>
              <a:t>/165</a:t>
            </a:r>
            <a:r>
              <a:rPr lang="de-DE" dirty="0"/>
              <a:t>.</a:t>
            </a:r>
          </a:p>
          <a:p>
            <a:pPr marL="288000" indent="-288000">
              <a:spcBef>
                <a:spcPts val="600"/>
              </a:spcBef>
              <a:buClr>
                <a:schemeClr val="tx1"/>
              </a:buClr>
              <a:buSzPct val="100000"/>
              <a:buAutoNum type="alphaLcParenR"/>
              <a:defRPr sz="1800"/>
            </a:pPr>
            <a:r>
              <a:rPr lang="de-DE" dirty="0"/>
              <a:t>Wie würden Sie es für Ihre Förderung von Moritz (und anderen Lernenden) übernehmen, modifizieren, ergänzen?</a:t>
            </a:r>
          </a:p>
          <a:p>
            <a:pPr marL="288000" indent="-288000">
              <a:spcBef>
                <a:spcPts val="600"/>
              </a:spcBef>
              <a:buClr>
                <a:schemeClr val="tx1"/>
              </a:buClr>
              <a:buSzPct val="100000"/>
              <a:buAutoNum type="alphaLcParenR"/>
              <a:defRPr sz="1800"/>
            </a:pPr>
            <a:r>
              <a:rPr lang="de-DE" dirty="0"/>
              <a:t>*Sofern Internet vorhanden: Ziehen Sie die textbasierten oder die videobasierten Informationen vor? Begründen Sie.</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75" name="Titel 3"/>
          <p:cNvSpPr txBox="1">
            <a:spLocks noGrp="1"/>
          </p:cNvSpPr>
          <p:nvPr>
            <p:ph type="title"/>
          </p:nvPr>
        </p:nvSpPr>
        <p:spPr>
          <a:xfrm>
            <a:off x="252000" y="324000"/>
            <a:ext cx="8640000" cy="396000"/>
          </a:xfrm>
          <a:prstGeom prst="rect">
            <a:avLst/>
          </a:prstGeom>
        </p:spPr>
        <p:txBody>
          <a:bodyPr/>
          <a:lstStyle/>
          <a:p>
            <a:r>
              <a:t>Vorschlag für Zeitstruktur</a:t>
            </a:r>
          </a:p>
        </p:txBody>
      </p:sp>
      <p:sp>
        <p:nvSpPr>
          <p:cNvPr id="576" name="Rechteck 8"/>
          <p:cNvSpPr/>
          <p:nvPr/>
        </p:nvSpPr>
        <p:spPr>
          <a:xfrm>
            <a:off x="-169970" y="1295416"/>
            <a:ext cx="9898465" cy="1676384"/>
          </a:xfrm>
          <a:prstGeom prst="rect">
            <a:avLst/>
          </a:prstGeom>
          <a:solidFill>
            <a:schemeClr val="tx2">
              <a:alpha val="30000"/>
            </a:schemeClr>
          </a:solidFill>
          <a:ln w="12700">
            <a:miter lim="400000"/>
          </a:ln>
        </p:spPr>
        <p:txBody>
          <a:bodyPr lIns="45719" rIns="45719"/>
          <a:lstStyle/>
          <a:p>
            <a:pPr>
              <a:defRPr sz="2000"/>
            </a:pPr>
            <a:endParaRPr/>
          </a:p>
        </p:txBody>
      </p:sp>
      <p:graphicFrame>
        <p:nvGraphicFramePr>
          <p:cNvPr id="5" name="Tabelle 4">
            <a:extLst>
              <a:ext uri="{FF2B5EF4-FFF2-40B4-BE49-F238E27FC236}">
                <a16:creationId xmlns:a16="http://schemas.microsoft.com/office/drawing/2014/main" id="{B25D55A5-172F-459E-BFF8-76EBAAFC2EF5}"/>
              </a:ext>
            </a:extLst>
          </p:cNvPr>
          <p:cNvGraphicFramePr>
            <a:graphicFrameLocks noGrp="1"/>
          </p:cNvGraphicFramePr>
          <p:nvPr>
            <p:extLst>
              <p:ext uri="{D42A27DB-BD31-4B8C-83A1-F6EECF244321}">
                <p14:modId xmlns:p14="http://schemas.microsoft.com/office/powerpoint/2010/main" val="1999756085"/>
              </p:ext>
            </p:extLst>
          </p:nvPr>
        </p:nvGraphicFramePr>
        <p:xfrm>
          <a:off x="252000" y="851666"/>
          <a:ext cx="8640000" cy="2335517"/>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gn="just">
                        <a:lnSpc>
                          <a:spcPct val="100000"/>
                        </a:lnSpc>
                        <a:spcAft>
                          <a:spcPts val="0"/>
                        </a:spcAft>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5. Phase:</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Diagnose und Förderung von Lernständen beim schriftlichen Rechnen (ca.50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78967">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12 min </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Aktivität E: Zusammenhang halbschriftlich und schriftlich am Beispiel der Subtraktion </a:t>
                      </a: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(Gruppenarbeit)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 Folien, AM3_Subtraktionsstrat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78967">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8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Plenum zur Passung vom Halbschriftlichen und Schriftlichen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lang="de-DE" sz="1200">
                        <a:effectLst/>
                        <a:latin typeface="Calibri" panose="020F0502020204030204" pitchFamily="34" charset="0"/>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916442"/>
                  </a:ext>
                </a:extLst>
              </a:tr>
              <a:tr h="178967">
                <a:tc>
                  <a:txBody>
                    <a:bodyPr/>
                    <a:lstStyle/>
                    <a:p>
                      <a:pPr algn="just">
                        <a:lnSpc>
                          <a:spcPct val="100000"/>
                        </a:lnSpc>
                        <a:spcAft>
                          <a:spcPts val="0"/>
                        </a:spcAft>
                      </a:pPr>
                      <a:r>
                        <a:rPr lang="de-DE" sz="1200" b="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5 min</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Vorstellung des Mathe-sicher-können-Materials</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178967">
                <a:tc>
                  <a:txBody>
                    <a:bodyPr/>
                    <a:lstStyle/>
                    <a:p>
                      <a:pPr algn="just">
                        <a:lnSpc>
                          <a:spcPct val="100000"/>
                        </a:lnSpc>
                        <a:spcAft>
                          <a:spcPts val="0"/>
                        </a:spcAft>
                      </a:pPr>
                      <a:r>
                        <a:rPr lang="de-DE" sz="1200" b="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20 min</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Aktivität F: Analyse einer Standortbestimmung zur schriftlichen Subtraktion und Sichtung des Mathe-sicher-können-Materials</a:t>
                      </a: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(Gruppenarbeit)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Material Mathe sicher können, 1 Folie, AM4_schriftlSubt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94027">
                <a:tc>
                  <a:txBody>
                    <a:bodyPr/>
                    <a:lstStyle/>
                    <a:p>
                      <a:pPr algn="just">
                        <a:lnSpc>
                          <a:spcPct val="100000"/>
                        </a:lnSpc>
                        <a:spcAft>
                          <a:spcPts val="0"/>
                        </a:spcAft>
                      </a:pPr>
                      <a:r>
                        <a:rPr lang="de-DE" sz="1200" b="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5 min</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Plenum zur Passung von Diagnose und Förderung</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lang="de-DE" sz="1200" dirty="0">
                        <a:effectLst/>
                        <a:latin typeface="Calibri" panose="020F0502020204030204" pitchFamily="34" charset="0"/>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0">
                <a:tc>
                  <a:txBody>
                    <a:bodyPr/>
                    <a:lstStyle/>
                    <a:p>
                      <a:pPr>
                        <a:lnSpc>
                          <a:spcPct val="100000"/>
                        </a:lnSpc>
                        <a:spcAft>
                          <a:spcPts val="0"/>
                        </a:spcAft>
                      </a:pP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nSpc>
                          <a:spcPct val="100000"/>
                        </a:lnSpc>
                        <a:spcAft>
                          <a:spcPts val="0"/>
                        </a:spcAft>
                        <a:buClr>
                          <a:srgbClr val="327A86"/>
                        </a:buClr>
                        <a:buFont typeface="Wingdings" panose="05000000000000000000" pitchFamily="2" charset="2"/>
                        <a:buChar char=""/>
                        <a:tabLst>
                          <a:tab pos="4500880" algn="l"/>
                        </a:tabLst>
                      </a:pP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5543303"/>
                  </a:ext>
                </a:extLst>
              </a:tr>
            </a:tbl>
          </a:graphicData>
        </a:graphic>
      </p:graphicFrame>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79" name="Ziele:…"/>
          <p:cNvSpPr txBox="1">
            <a:spLocks noGrp="1"/>
          </p:cNvSpPr>
          <p:nvPr>
            <p:ph idx="1"/>
          </p:nvPr>
        </p:nvSpPr>
        <p:spPr>
          <a:prstGeom prst="rect">
            <a:avLst/>
          </a:prstGeom>
          <a:solidFill>
            <a:schemeClr val="accent6">
              <a:lumOff val="44000"/>
            </a:schemeClr>
          </a:solidFill>
        </p:spPr>
        <p:txBody>
          <a:bodyPr/>
          <a:lstStyle/>
          <a:p>
            <a:pPr marL="0" indent="0">
              <a:buClrTx/>
              <a:buSzTx/>
              <a:buFontTx/>
              <a:buNone/>
              <a:defRPr b="1"/>
            </a:pPr>
            <a:r>
              <a:rPr lang="de-DE" dirty="0"/>
              <a:t>Ziele</a:t>
            </a:r>
          </a:p>
          <a:p>
            <a:pPr marL="0" indent="0">
              <a:buClrTx/>
              <a:buSzTx/>
              <a:buFontTx/>
              <a:buNone/>
            </a:pPr>
            <a:r>
              <a:rPr lang="de-DE" dirty="0"/>
              <a:t>TN können können am Beispiel der Subtraktion – im Sinne der </a:t>
            </a:r>
            <a:r>
              <a:rPr lang="de-DE" dirty="0" err="1"/>
              <a:t>Verstehensorientierung</a:t>
            </a:r>
            <a:r>
              <a:rPr lang="de-DE" dirty="0"/>
              <a:t> – Zusammenhänge zwischen halbschriftlichen Strategien und schriftlichen Verfahren herstellen</a:t>
            </a:r>
          </a:p>
          <a:p>
            <a:pPr>
              <a:buClr>
                <a:srgbClr val="000000"/>
              </a:buClr>
            </a:pPr>
            <a:r>
              <a:rPr lang="de-DE" dirty="0"/>
              <a:t>Folien 46 bis 49: Da nicht allen TN (1) die Wirkweise der verschiedenen schriftlichen Algorithmen zur Subtraktion und (2) die Zusammenhänge der verschiedenen halbschriftlichen Strategien zum den schriftlichen Algorithmen klar sind, beides aber für eine verständnisbasierte Förderung benötigt wird, sollte diesen Aktivitäten hinreichend Zeit eingeräumt werden. Hintergrundinformationen hierzu finden Sie auf </a:t>
            </a:r>
            <a:r>
              <a:rPr lang="de-DE" dirty="0" err="1">
                <a:solidFill>
                  <a:schemeClr val="bg1">
                    <a:lumMod val="50000"/>
                  </a:schemeClr>
                </a:solidFill>
              </a:rPr>
              <a:t>pikas.dzlm.de</a:t>
            </a:r>
            <a:r>
              <a:rPr lang="de-DE" dirty="0">
                <a:solidFill>
                  <a:schemeClr val="bg1">
                    <a:lumMod val="50000"/>
                  </a:schemeClr>
                </a:solidFill>
              </a:rPr>
              <a:t>/</a:t>
            </a:r>
            <a:r>
              <a:rPr lang="de-DE" dirty="0" err="1">
                <a:solidFill>
                  <a:schemeClr val="bg1">
                    <a:lumMod val="50000"/>
                  </a:schemeClr>
                </a:solidFill>
              </a:rPr>
              <a:t>node</a:t>
            </a:r>
            <a:r>
              <a:rPr lang="de-DE" dirty="0">
                <a:solidFill>
                  <a:schemeClr val="bg1">
                    <a:lumMod val="50000"/>
                  </a:schemeClr>
                </a:solidFill>
              </a:rPr>
              <a:t>/665</a:t>
            </a:r>
            <a:r>
              <a:rPr lang="de-DE" dirty="0">
                <a:solidFill>
                  <a:srgbClr val="000000"/>
                </a:solidFill>
              </a:rPr>
              <a:t>.</a:t>
            </a:r>
            <a:r>
              <a:rPr lang="de-DE" dirty="0">
                <a:solidFill>
                  <a:schemeClr val="accent2">
                    <a:lumOff val="-8980"/>
                  </a:schemeClr>
                </a:solidFill>
              </a:rPr>
              <a:t> </a:t>
            </a:r>
            <a:r>
              <a:rPr lang="de-DE" dirty="0"/>
              <a:t>Hierbei ist sowohl der ausführlichen Variante (TN-Dokument 4a) oder der abgespeckten Version (TN-Dokument 4b) möglich.</a:t>
            </a:r>
          </a:p>
        </p:txBody>
      </p:sp>
      <p:sp>
        <p:nvSpPr>
          <p:cNvPr id="580" name="Hintergrundinformationen"/>
          <p:cNvSpPr txBox="1">
            <a:spLocks noGrp="1"/>
          </p:cNvSpPr>
          <p:nvPr>
            <p:ph type="title"/>
          </p:nvPr>
        </p:nvSpPr>
        <p:spPr>
          <a:xfrm>
            <a:off x="252000" y="324000"/>
            <a:ext cx="8640000" cy="396000"/>
          </a:xfrm>
          <a:prstGeom prst="rect">
            <a:avLst/>
          </a:prstGeom>
        </p:spPr>
        <p:txBody>
          <a:bodyPr/>
          <a:lstStyle/>
          <a:p>
            <a:r>
              <a:t>Hintergrundinformationen</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82" name="Ziele:…"/>
          <p:cNvSpPr txBox="1">
            <a:spLocks noGrp="1"/>
          </p:cNvSpPr>
          <p:nvPr>
            <p:ph idx="1"/>
          </p:nvPr>
        </p:nvSpPr>
        <p:spPr>
          <a:prstGeom prst="rect">
            <a:avLst/>
          </a:prstGeom>
        </p:spPr>
        <p:txBody>
          <a:bodyPr/>
          <a:lstStyle/>
          <a:p>
            <a:pPr marL="0" indent="0">
              <a:buClrTx/>
              <a:buSzTx/>
              <a:buFontTx/>
              <a:buNone/>
              <a:defRPr b="1"/>
            </a:pPr>
            <a:r>
              <a:rPr lang="de-DE" dirty="0"/>
              <a:t>Ziele</a:t>
            </a:r>
          </a:p>
          <a:p>
            <a:pPr marL="0" indent="0">
              <a:buClrTx/>
              <a:buSzTx/>
              <a:buFontTx/>
              <a:buNone/>
            </a:pPr>
            <a:r>
              <a:rPr lang="de-DE" dirty="0"/>
              <a:t>TN können die Kompetenzen und Defizite der Lernenden beim schriftlichen Rechnen mit angebotenen Diagnose-Aufgaben aus Mathe-sicher-können bzw. PIKAS exemplarisch diagnostizieren und auf der Grundlage von diagnosebasierten Erkenntnissen geeignete Förderaktivitäten aus den angebotenen Materialien einsetzen, modifizieren bzw. ergänzen (Folien 50 bis 64)</a:t>
            </a:r>
          </a:p>
          <a:p>
            <a:r>
              <a:rPr lang="de-DE" dirty="0"/>
              <a:t>Folien 50 bis 57: Vorstellung der Konzeption von Mathe sicher können </a:t>
            </a:r>
            <a:r>
              <a:rPr lang="de-DE" dirty="0" err="1"/>
              <a:t>primar</a:t>
            </a:r>
            <a:r>
              <a:rPr lang="de-DE" dirty="0"/>
              <a:t> (mathe-sicher-koennen.dzlm.de).</a:t>
            </a:r>
          </a:p>
          <a:p>
            <a:r>
              <a:rPr lang="de-DE" dirty="0"/>
              <a:t>Folie 58: Bewusst wurde ein relativ gängiges Fehlermuster (konsequente Subtraktion der kleineren von der größeren Ziffer) verwendet. Die Bereitstellung eines eigenen TN-Materials erscheint hier nicht notwendig zu sein.</a:t>
            </a:r>
          </a:p>
          <a:p>
            <a:r>
              <a:rPr lang="de-DE" dirty="0"/>
              <a:t>Folie 59: Wenn Online-Bearbeitung durch TN nicht möglich ist, kann das TN-Dokument 5 (Fördermaterial Mathe sicher können schriftliche Subtraktion) zum Einsatz kommen. Zielsetzung ist zum einen, dass die TN (erste) Erfahrungen mit dem MSK-Material machen, und zum anderen, dass sie gemeinsam darüber nachdenken, wie sie dieses Material beim Fallbeispiel Mariana verwenden würden.</a:t>
            </a:r>
          </a:p>
        </p:txBody>
      </p:sp>
      <p:sp>
        <p:nvSpPr>
          <p:cNvPr id="583" name="Hintergrundinformationen"/>
          <p:cNvSpPr txBox="1">
            <a:spLocks noGrp="1"/>
          </p:cNvSpPr>
          <p:nvPr>
            <p:ph type="title"/>
          </p:nvPr>
        </p:nvSpPr>
        <p:spPr>
          <a:xfrm>
            <a:off x="252000" y="324000"/>
            <a:ext cx="8640000" cy="396000"/>
          </a:xfrm>
          <a:prstGeom prst="rect">
            <a:avLst/>
          </a:prstGeom>
        </p:spPr>
        <p:txBody>
          <a:bodyPr/>
          <a:lstStyle/>
          <a:p>
            <a:r>
              <a:t>Hintergrundinformationen</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D3A2AB13-C71A-42FC-A324-4BFA5C5FCFB5}"/>
              </a:ext>
            </a:extLst>
          </p:cNvPr>
          <p:cNvSpPr/>
          <p:nvPr/>
        </p:nvSpPr>
        <p:spPr bwMode="auto">
          <a:xfrm>
            <a:off x="-226088" y="2796635"/>
            <a:ext cx="9596175" cy="1659541"/>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sp>
        <p:nvSpPr>
          <p:cNvPr id="9" name="Rechteck 8">
            <a:extLst>
              <a:ext uri="{FF2B5EF4-FFF2-40B4-BE49-F238E27FC236}">
                <a16:creationId xmlns:a16="http://schemas.microsoft.com/office/drawing/2014/main" id="{132E2B56-B33E-4C9A-A213-0A681556077A}"/>
              </a:ext>
            </a:extLst>
          </p:cNvPr>
          <p:cNvSpPr/>
          <p:nvPr/>
        </p:nvSpPr>
        <p:spPr bwMode="auto">
          <a:xfrm rot="16200000">
            <a:off x="-1669590" y="2696049"/>
            <a:ext cx="4002751" cy="663549"/>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sp>
        <p:nvSpPr>
          <p:cNvPr id="5" name="Textplatzhalter 4">
            <a:extLst>
              <a:ext uri="{FF2B5EF4-FFF2-40B4-BE49-F238E27FC236}">
                <a16:creationId xmlns:a16="http://schemas.microsoft.com/office/drawing/2014/main" id="{6BA0C07C-FE48-417E-81D7-C2CA40BC6B8F}"/>
              </a:ext>
            </a:extLst>
          </p:cNvPr>
          <p:cNvSpPr>
            <a:spLocks noGrp="1"/>
          </p:cNvSpPr>
          <p:nvPr>
            <p:ph type="body" sz="quarter" idx="10"/>
          </p:nvPr>
        </p:nvSpPr>
        <p:spPr/>
        <p:txBody>
          <a:bodyPr/>
          <a:lstStyle/>
          <a:p>
            <a:pPr hangingPunct="1"/>
            <a:r>
              <a:rPr lang="de-DE" dirty="0">
                <a:solidFill>
                  <a:schemeClr val="bg1">
                    <a:lumMod val="65000"/>
                  </a:schemeClr>
                </a:solidFill>
                <a:latin typeface="Calibri" panose="020F0502020204030204" pitchFamily="34" charset="0"/>
                <a:cs typeface="Calibri" panose="020F0502020204030204" pitchFamily="34" charset="0"/>
              </a:rPr>
              <a:t>Reflexion der Praxiserprobung</a:t>
            </a: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Charakteristika </a:t>
            </a:r>
            <a:r>
              <a:rPr lang="de-DE" dirty="0">
                <a:solidFill>
                  <a:schemeClr val="bg1">
                    <a:lumMod val="65000"/>
                  </a:schemeClr>
                </a:solidFill>
              </a:rPr>
              <a:t>des halbschriftlichen und des schriftlichen Rechnens</a:t>
            </a: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H</a:t>
            </a:r>
            <a:r>
              <a:rPr lang="de-DE" dirty="0">
                <a:solidFill>
                  <a:schemeClr val="bg1">
                    <a:lumMod val="65000"/>
                  </a:schemeClr>
                </a:solidFill>
              </a:rPr>
              <a:t>albschriftliches Rechnen</a:t>
            </a:r>
          </a:p>
          <a:p>
            <a:pPr defTabSz="720000" hangingPunct="1">
              <a:lnSpc>
                <a:spcPct val="150000"/>
              </a:lnSpc>
            </a:pPr>
            <a:r>
              <a:rPr lang="de-DE" dirty="0">
                <a:latin typeface="Calibri" panose="020F0502020204030204" pitchFamily="34" charset="0"/>
                <a:cs typeface="Calibri" panose="020F0502020204030204" pitchFamily="34" charset="0"/>
              </a:rPr>
              <a:t>S</a:t>
            </a:r>
            <a:r>
              <a:rPr lang="de-DE" dirty="0"/>
              <a:t>chriftliches Rechnen</a:t>
            </a:r>
            <a:br>
              <a:rPr lang="de-DE" dirty="0">
                <a:solidFill>
                  <a:schemeClr val="bg1">
                    <a:lumMod val="65000"/>
                  </a:schemeClr>
                </a:solidFill>
              </a:rPr>
            </a:br>
            <a:r>
              <a:rPr lang="de-DE" dirty="0">
                <a:solidFill>
                  <a:schemeClr val="bg1">
                    <a:lumMod val="65000"/>
                  </a:schemeClr>
                </a:solidFill>
              </a:rPr>
              <a:t>		</a:t>
            </a:r>
            <a:r>
              <a:rPr lang="de-DE" dirty="0"/>
              <a:t>Diagnose</a:t>
            </a:r>
            <a:br>
              <a:rPr lang="de-DE" b="0" dirty="0">
                <a:solidFill>
                  <a:schemeClr val="bg1">
                    <a:lumMod val="65000"/>
                  </a:schemeClr>
                </a:solidFill>
              </a:rPr>
            </a:br>
            <a:r>
              <a:rPr lang="de-DE" b="0" dirty="0">
                <a:solidFill>
                  <a:schemeClr val="bg1">
                    <a:lumMod val="65000"/>
                  </a:schemeClr>
                </a:solidFill>
              </a:rPr>
              <a:t>		</a:t>
            </a:r>
            <a:r>
              <a:rPr lang="de-DE" dirty="0"/>
              <a:t>Förderung</a:t>
            </a: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Rückblick und Ausblick</a:t>
            </a:r>
          </a:p>
          <a:p>
            <a:endParaRPr lang="de-DE" dirty="0"/>
          </a:p>
        </p:txBody>
      </p:sp>
      <p:pic>
        <p:nvPicPr>
          <p:cNvPr id="6" name="Grafik 5">
            <a:extLst>
              <a:ext uri="{FF2B5EF4-FFF2-40B4-BE49-F238E27FC236}">
                <a16:creationId xmlns:a16="http://schemas.microsoft.com/office/drawing/2014/main" id="{A82E51F5-B8A3-4E80-85F6-77F621277F3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90327" y="3373515"/>
            <a:ext cx="396000" cy="396000"/>
          </a:xfrm>
          <a:prstGeom prst="rect">
            <a:avLst/>
          </a:prstGeom>
          <a:ln>
            <a:noFill/>
          </a:ln>
          <a:effectLst/>
        </p:spPr>
      </p:pic>
      <p:pic>
        <p:nvPicPr>
          <p:cNvPr id="7" name="Grafik 6">
            <a:extLst>
              <a:ext uri="{FF2B5EF4-FFF2-40B4-BE49-F238E27FC236}">
                <a16:creationId xmlns:a16="http://schemas.microsoft.com/office/drawing/2014/main" id="{A51A39DF-0943-4737-A8AA-E251010028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90327" y="3873588"/>
            <a:ext cx="396000" cy="396000"/>
          </a:xfrm>
          <a:prstGeom prst="rect">
            <a:avLst/>
          </a:prstGeom>
          <a:ln>
            <a:noFill/>
          </a:ln>
          <a:effectLst/>
        </p:spPr>
      </p:pic>
    </p:spTree>
    <p:extLst>
      <p:ext uri="{BB962C8B-B14F-4D97-AF65-F5344CB8AC3E}">
        <p14:creationId xmlns:p14="http://schemas.microsoft.com/office/powerpoint/2010/main" val="2716464463"/>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 name="Erweitern"/>
          <p:cNvSpPr txBox="1"/>
          <p:nvPr/>
        </p:nvSpPr>
        <p:spPr>
          <a:xfrm>
            <a:off x="1393751" y="4120153"/>
            <a:ext cx="1033498" cy="333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1800" b="1"/>
            </a:lvl1pPr>
          </a:lstStyle>
          <a:p>
            <a:r>
              <a:rPr dirty="0" err="1"/>
              <a:t>Erweitern</a:t>
            </a:r>
            <a:endParaRPr dirty="0"/>
          </a:p>
        </p:txBody>
      </p:sp>
      <p:pic>
        <p:nvPicPr>
          <p:cNvPr id="593" name="erweitern343" descr="erweitern343"/>
          <p:cNvPicPr>
            <a:picLocks noChangeAspect="1"/>
          </p:cNvPicPr>
          <p:nvPr/>
        </p:nvPicPr>
        <p:blipFill>
          <a:blip r:embed="rId3"/>
          <a:stretch>
            <a:fillRect/>
          </a:stretch>
        </p:blipFill>
        <p:spPr>
          <a:xfrm>
            <a:off x="1091326" y="4582872"/>
            <a:ext cx="1398741" cy="1574842"/>
          </a:xfrm>
          <a:prstGeom prst="rect">
            <a:avLst/>
          </a:prstGeom>
          <a:ln w="12700">
            <a:miter lim="400000"/>
          </a:ln>
        </p:spPr>
      </p:pic>
      <p:pic>
        <p:nvPicPr>
          <p:cNvPr id="594" name="entbündeln342" descr="entbündeln342"/>
          <p:cNvPicPr>
            <a:picLocks noChangeAspect="1"/>
          </p:cNvPicPr>
          <p:nvPr/>
        </p:nvPicPr>
        <p:blipFill>
          <a:blip r:embed="rId4"/>
          <a:stretch>
            <a:fillRect/>
          </a:stretch>
        </p:blipFill>
        <p:spPr>
          <a:xfrm>
            <a:off x="3773276" y="4629218"/>
            <a:ext cx="1398742" cy="1502292"/>
          </a:xfrm>
          <a:prstGeom prst="rect">
            <a:avLst/>
          </a:prstGeom>
          <a:ln w="12700">
            <a:miter lim="400000"/>
          </a:ln>
        </p:spPr>
      </p:pic>
      <p:sp>
        <p:nvSpPr>
          <p:cNvPr id="595" name="Entbündeln"/>
          <p:cNvSpPr txBox="1"/>
          <p:nvPr/>
        </p:nvSpPr>
        <p:spPr>
          <a:xfrm>
            <a:off x="3971981" y="4120153"/>
            <a:ext cx="1200037" cy="333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1800" b="1"/>
            </a:lvl1pPr>
          </a:lstStyle>
          <a:p>
            <a:r>
              <a:rPr dirty="0" err="1"/>
              <a:t>Entbündeln</a:t>
            </a:r>
            <a:endParaRPr dirty="0"/>
          </a:p>
        </p:txBody>
      </p:sp>
      <p:pic>
        <p:nvPicPr>
          <p:cNvPr id="596" name="Bild" descr="Bild"/>
          <p:cNvPicPr>
            <a:picLocks noChangeAspect="1"/>
          </p:cNvPicPr>
          <p:nvPr/>
        </p:nvPicPr>
        <p:blipFill>
          <a:blip r:embed="rId5"/>
          <a:stretch>
            <a:fillRect/>
          </a:stretch>
        </p:blipFill>
        <p:spPr>
          <a:xfrm>
            <a:off x="6556448" y="4629218"/>
            <a:ext cx="1193801" cy="1371601"/>
          </a:xfrm>
          <a:prstGeom prst="rect">
            <a:avLst/>
          </a:prstGeom>
          <a:ln w="12700">
            <a:miter lim="400000"/>
          </a:ln>
        </p:spPr>
      </p:pic>
      <p:sp>
        <p:nvSpPr>
          <p:cNvPr id="597" name="Auffüllen"/>
          <p:cNvSpPr txBox="1"/>
          <p:nvPr/>
        </p:nvSpPr>
        <p:spPr>
          <a:xfrm>
            <a:off x="6767538" y="4120153"/>
            <a:ext cx="982711" cy="333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1800" b="1"/>
            </a:lvl1pPr>
          </a:lstStyle>
          <a:p>
            <a:r>
              <a:rPr dirty="0" err="1"/>
              <a:t>Auffüllen</a:t>
            </a:r>
            <a:endParaRPr dirty="0"/>
          </a:p>
        </p:txBody>
      </p:sp>
      <p:sp>
        <p:nvSpPr>
          <p:cNvPr id="14" name="Titel 1">
            <a:extLst>
              <a:ext uri="{FF2B5EF4-FFF2-40B4-BE49-F238E27FC236}">
                <a16:creationId xmlns:a16="http://schemas.microsoft.com/office/drawing/2014/main" id="{EE0009EA-5163-4833-88BB-2C182096F6E4}"/>
              </a:ext>
            </a:extLst>
          </p:cNvPr>
          <p:cNvSpPr>
            <a:spLocks noGrp="1"/>
          </p:cNvSpPr>
          <p:nvPr>
            <p:ph type="title"/>
          </p:nvPr>
        </p:nvSpPr>
        <p:spPr>
          <a:xfrm>
            <a:off x="252000" y="324000"/>
            <a:ext cx="8640000" cy="396000"/>
          </a:xfrm>
        </p:spPr>
        <p:txBody>
          <a:bodyPr/>
          <a:lstStyle/>
          <a:p>
            <a:r>
              <a:rPr lang="de-DE" dirty="0"/>
              <a:t>Den Algorithmus verstehen – das Beispiel Subtraktion</a:t>
            </a:r>
            <a:br>
              <a:rPr lang="de-DE" dirty="0"/>
            </a:br>
            <a:endParaRPr lang="de-DE" dirty="0"/>
          </a:p>
        </p:txBody>
      </p:sp>
      <p:sp>
        <p:nvSpPr>
          <p:cNvPr id="15" name="Inhaltsplatzhalter 3">
            <a:extLst>
              <a:ext uri="{FF2B5EF4-FFF2-40B4-BE49-F238E27FC236}">
                <a16:creationId xmlns:a16="http://schemas.microsoft.com/office/drawing/2014/main" id="{CF3741F8-E7B2-4866-9E8C-F9E3EC7C75AA}"/>
              </a:ext>
            </a:extLst>
          </p:cNvPr>
          <p:cNvSpPr txBox="1">
            <a:spLocks/>
          </p:cNvSpPr>
          <p:nvPr/>
        </p:nvSpPr>
        <p:spPr>
          <a:xfrm>
            <a:off x="234462" y="1080154"/>
            <a:ext cx="6529753" cy="2348846"/>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a:lstStyle>
          <a:p>
            <a:pPr indent="0">
              <a:spcBef>
                <a:spcPts val="400"/>
              </a:spcBef>
              <a:buClr>
                <a:schemeClr val="tx1"/>
              </a:buClr>
              <a:buSzPct val="100000"/>
              <a:buNone/>
              <a:defRPr sz="1800"/>
            </a:pPr>
            <a:r>
              <a:rPr lang="de-DE" b="1" dirty="0"/>
              <a:t>Aktivität E: Zusammenhang halbschriftlich und schriftlich am Beispiel der Subtraktion (Gruppenarbeit)</a:t>
            </a:r>
          </a:p>
          <a:p>
            <a:pPr marL="300789" indent="-300789">
              <a:spcBef>
                <a:spcPts val="400"/>
              </a:spcBef>
              <a:buClr>
                <a:schemeClr val="tx1"/>
              </a:buClr>
              <a:buSzPct val="100000"/>
              <a:buAutoNum type="alphaLcParenR"/>
              <a:defRPr sz="1800"/>
            </a:pPr>
            <a:r>
              <a:rPr lang="de-DE" dirty="0"/>
              <a:t>Ordnen Sie die halbschriftlichen Strategien und die schriftlichen Algorithmen nach Möglichkeit einander zu:</a:t>
            </a:r>
            <a:br>
              <a:rPr lang="de-DE" dirty="0"/>
            </a:br>
            <a:r>
              <a:rPr lang="de-DE" dirty="0"/>
              <a:t>Welche halbschriftliche Strategie kann mit welchem Algorithmus</a:t>
            </a:r>
            <a:br>
              <a:rPr lang="de-DE" dirty="0"/>
            </a:br>
            <a:r>
              <a:rPr lang="de-DE" dirty="0"/>
              <a:t>in Verbindung gebracht werden?</a:t>
            </a:r>
          </a:p>
          <a:p>
            <a:pPr marL="300789" indent="-300789">
              <a:spcBef>
                <a:spcPts val="400"/>
              </a:spcBef>
              <a:buClr>
                <a:schemeClr val="tx1"/>
              </a:buClr>
              <a:buSzPct val="100000"/>
              <a:buAutoNum type="alphaLcParenR"/>
              <a:defRPr sz="1800"/>
            </a:pPr>
            <a:r>
              <a:rPr lang="de-DE" dirty="0"/>
              <a:t>Gibt es halbschriftliche Strategien bzw. schriftliche Algorithmen, für die es kein Pendant gibt?</a:t>
            </a:r>
          </a:p>
        </p:txBody>
      </p:sp>
      <p:pic>
        <p:nvPicPr>
          <p:cNvPr id="13" name="Grafik 12">
            <a:extLst>
              <a:ext uri="{FF2B5EF4-FFF2-40B4-BE49-F238E27FC236}">
                <a16:creationId xmlns:a16="http://schemas.microsoft.com/office/drawing/2014/main" id="{8D98E385-8339-422A-BFE5-2E60EF6EF066}"/>
              </a:ext>
            </a:extLst>
          </p:cNvPr>
          <p:cNvPicPr>
            <a:picLocks noChangeAspect="1"/>
          </p:cNvPicPr>
          <p:nvPr/>
        </p:nvPicPr>
        <p:blipFill>
          <a:blip r:embed="rId8"/>
          <a:stretch>
            <a:fillRect/>
          </a:stretch>
        </p:blipFill>
        <p:spPr>
          <a:xfrm>
            <a:off x="8412231" y="147151"/>
            <a:ext cx="731769" cy="649445"/>
          </a:xfrm>
          <a:prstGeom prst="rect">
            <a:avLst/>
          </a:prstGeom>
        </p:spPr>
      </p:pic>
      <p:pic>
        <p:nvPicPr>
          <p:cNvPr id="16" name="Grafik 15">
            <a:extLst>
              <a:ext uri="{FF2B5EF4-FFF2-40B4-BE49-F238E27FC236}">
                <a16:creationId xmlns:a16="http://schemas.microsoft.com/office/drawing/2014/main" id="{53B35D8C-F4E0-4BE5-B393-A16F9B588EF7}"/>
              </a:ext>
            </a:extLst>
          </p:cNvPr>
          <p:cNvPicPr>
            <a:picLocks noChangeAspect="1"/>
          </p:cNvPicPr>
          <p:nvPr/>
        </p:nvPicPr>
        <p:blipFill>
          <a:blip r:embed="rId9"/>
          <a:stretch>
            <a:fillRect/>
          </a:stretch>
        </p:blipFill>
        <p:spPr>
          <a:xfrm>
            <a:off x="8551455" y="260692"/>
            <a:ext cx="395503" cy="396000"/>
          </a:xfrm>
          <a:prstGeom prst="rect">
            <a:avLst/>
          </a:prstGeom>
          <a:solidFill>
            <a:schemeClr val="bg1"/>
          </a:solidFill>
          <a:ln>
            <a:noFill/>
          </a:ln>
          <a:effectLst/>
        </p:spPr>
      </p:pic>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9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9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9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2" grpId="0" animBg="1"/>
      <p:bldP spid="595" grpId="0" animBg="1"/>
      <p:bldP spid="59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02B58A-FC8D-4666-BB1B-55D1F20785A5}"/>
              </a:ext>
            </a:extLst>
          </p:cNvPr>
          <p:cNvSpPr>
            <a:spLocks noGrp="1"/>
          </p:cNvSpPr>
          <p:nvPr>
            <p:ph type="title"/>
          </p:nvPr>
        </p:nvSpPr>
        <p:spPr/>
        <p:txBody>
          <a:bodyPr/>
          <a:lstStyle/>
          <a:p>
            <a:r>
              <a:rPr lang="de-DE" dirty="0"/>
              <a:t>Den Algorithmus verstehen – das Beispiel Subtraktion</a:t>
            </a:r>
            <a:br>
              <a:rPr lang="de-DE" dirty="0"/>
            </a:br>
            <a:endParaRPr lang="de-DE" dirty="0"/>
          </a:p>
        </p:txBody>
      </p:sp>
      <p:pic>
        <p:nvPicPr>
          <p:cNvPr id="7" name="Grafik 6">
            <a:extLst>
              <a:ext uri="{FF2B5EF4-FFF2-40B4-BE49-F238E27FC236}">
                <a16:creationId xmlns:a16="http://schemas.microsoft.com/office/drawing/2014/main" id="{39FC9CE4-4835-40BC-9C6F-3328D4C3AE3F}"/>
              </a:ext>
            </a:extLst>
          </p:cNvPr>
          <p:cNvPicPr>
            <a:picLocks noChangeAspect="1"/>
          </p:cNvPicPr>
          <p:nvPr/>
        </p:nvPicPr>
        <p:blipFill>
          <a:blip r:embed="rId3"/>
          <a:stretch>
            <a:fillRect/>
          </a:stretch>
        </p:blipFill>
        <p:spPr>
          <a:xfrm>
            <a:off x="8412231" y="147151"/>
            <a:ext cx="731769" cy="649445"/>
          </a:xfrm>
          <a:prstGeom prst="rect">
            <a:avLst/>
          </a:prstGeom>
        </p:spPr>
      </p:pic>
      <p:pic>
        <p:nvPicPr>
          <p:cNvPr id="8" name="Grafik 7">
            <a:extLst>
              <a:ext uri="{FF2B5EF4-FFF2-40B4-BE49-F238E27FC236}">
                <a16:creationId xmlns:a16="http://schemas.microsoft.com/office/drawing/2014/main" id="{E9A9F83A-224F-4A78-A501-AE6E182C8700}"/>
              </a:ext>
            </a:extLst>
          </p:cNvPr>
          <p:cNvPicPr>
            <a:picLocks noChangeAspect="1"/>
          </p:cNvPicPr>
          <p:nvPr/>
        </p:nvPicPr>
        <p:blipFill>
          <a:blip r:embed="rId4"/>
          <a:stretch>
            <a:fillRect/>
          </a:stretch>
        </p:blipFill>
        <p:spPr>
          <a:xfrm>
            <a:off x="8551455" y="260692"/>
            <a:ext cx="395503" cy="396000"/>
          </a:xfrm>
          <a:prstGeom prst="rect">
            <a:avLst/>
          </a:prstGeom>
          <a:solidFill>
            <a:schemeClr val="bg1"/>
          </a:solidFill>
          <a:ln>
            <a:noFill/>
          </a:ln>
          <a:effectLst/>
        </p:spPr>
      </p:pic>
      <p:sp>
        <p:nvSpPr>
          <p:cNvPr id="9" name="Inhaltsplatzhalter 3">
            <a:extLst>
              <a:ext uri="{FF2B5EF4-FFF2-40B4-BE49-F238E27FC236}">
                <a16:creationId xmlns:a16="http://schemas.microsoft.com/office/drawing/2014/main" id="{F6D09418-F8DB-4377-8E7F-272E290CAA7D}"/>
              </a:ext>
            </a:extLst>
          </p:cNvPr>
          <p:cNvSpPr txBox="1">
            <a:spLocks/>
          </p:cNvSpPr>
          <p:nvPr/>
        </p:nvSpPr>
        <p:spPr>
          <a:xfrm>
            <a:off x="234462" y="1080154"/>
            <a:ext cx="6529753" cy="2348846"/>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indent="0">
              <a:spcBef>
                <a:spcPts val="400"/>
              </a:spcBef>
              <a:buClr>
                <a:schemeClr val="tx1"/>
              </a:buClr>
              <a:buSzPct val="100000"/>
              <a:buNone/>
              <a:defRPr sz="1800"/>
            </a:pPr>
            <a:r>
              <a:rPr lang="de-DE" b="1" dirty="0"/>
              <a:t>Aktivität E: Zusammenhang halbschriftlich und schriftlich am Beispiel der Subtraktion (Gruppenarbeit)</a:t>
            </a:r>
          </a:p>
          <a:p>
            <a:pPr marL="300789" indent="-300789">
              <a:spcBef>
                <a:spcPts val="400"/>
              </a:spcBef>
              <a:buClr>
                <a:schemeClr val="tx1"/>
              </a:buClr>
              <a:buSzPct val="100000"/>
              <a:buAutoNum type="alphaLcParenR"/>
              <a:defRPr sz="1800"/>
            </a:pPr>
            <a:r>
              <a:rPr lang="de-DE" dirty="0"/>
              <a:t>Ordnen Sie die halbschriftlichen Strategien und die schriftlichen Algorithmen nach Möglichkeit einander zu:</a:t>
            </a:r>
            <a:br>
              <a:rPr lang="de-DE" dirty="0"/>
            </a:br>
            <a:r>
              <a:rPr lang="de-DE" dirty="0"/>
              <a:t>Welche halbschriftliche Strategie kann mit welchem Algorithmus</a:t>
            </a:r>
            <a:br>
              <a:rPr lang="de-DE" dirty="0"/>
            </a:br>
            <a:r>
              <a:rPr lang="de-DE" dirty="0"/>
              <a:t>in Verbindung gebracht werden?</a:t>
            </a:r>
          </a:p>
          <a:p>
            <a:pPr marL="300789" indent="-300789">
              <a:spcBef>
                <a:spcPts val="400"/>
              </a:spcBef>
              <a:buClr>
                <a:schemeClr val="tx1"/>
              </a:buClr>
              <a:buSzPct val="100000"/>
              <a:buAutoNum type="alphaLcParenR"/>
              <a:defRPr sz="1800"/>
            </a:pPr>
            <a:r>
              <a:rPr lang="de-DE" dirty="0"/>
              <a:t>Gibt es halbschriftliche Strategien bzw. schriftliche Algorithmen, für die es kein Pendant gibt?</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Bildschirmfoto 2022-01-07 um 12.17.09.png" descr="Bildschirmfoto 2022-01-07 um 12.17.09.png">
            <a:extLst>
              <a:ext uri="{FF2B5EF4-FFF2-40B4-BE49-F238E27FC236}">
                <a16:creationId xmlns:a16="http://schemas.microsoft.com/office/drawing/2014/main" id="{E28C8AFE-497E-48AE-988D-7B35868224B4}"/>
              </a:ext>
            </a:extLst>
          </p:cNvPr>
          <p:cNvPicPr>
            <a:picLocks noChangeAspect="1"/>
          </p:cNvPicPr>
          <p:nvPr/>
        </p:nvPicPr>
        <p:blipFill rotWithShape="1">
          <a:blip r:embed="rId3"/>
          <a:srcRect l="56517" t="1701" b="75494"/>
          <a:stretch/>
        </p:blipFill>
        <p:spPr>
          <a:xfrm>
            <a:off x="3382594" y="1877398"/>
            <a:ext cx="3131140" cy="1010790"/>
          </a:xfrm>
          <a:prstGeom prst="rect">
            <a:avLst/>
          </a:prstGeom>
          <a:ln w="12700">
            <a:miter lim="400000"/>
          </a:ln>
        </p:spPr>
      </p:pic>
      <p:pic>
        <p:nvPicPr>
          <p:cNvPr id="27" name="Bildschirmfoto 2022-01-07 um 12.17.09.png" descr="Bildschirmfoto 2022-01-07 um 12.17.09.png">
            <a:extLst>
              <a:ext uri="{FF2B5EF4-FFF2-40B4-BE49-F238E27FC236}">
                <a16:creationId xmlns:a16="http://schemas.microsoft.com/office/drawing/2014/main" id="{01143F5D-A198-44A4-BFD3-BC88077350F1}"/>
              </a:ext>
            </a:extLst>
          </p:cNvPr>
          <p:cNvPicPr>
            <a:picLocks noChangeAspect="1"/>
          </p:cNvPicPr>
          <p:nvPr/>
        </p:nvPicPr>
        <p:blipFill rotWithShape="1">
          <a:blip r:embed="rId3"/>
          <a:srcRect l="56517" t="25515" b="51680"/>
          <a:stretch/>
        </p:blipFill>
        <p:spPr>
          <a:xfrm>
            <a:off x="3382594" y="3093448"/>
            <a:ext cx="3131140" cy="1010790"/>
          </a:xfrm>
          <a:prstGeom prst="rect">
            <a:avLst/>
          </a:prstGeom>
          <a:ln w="12700">
            <a:miter lim="400000"/>
          </a:ln>
        </p:spPr>
      </p:pic>
      <p:pic>
        <p:nvPicPr>
          <p:cNvPr id="26" name="Bildschirmfoto 2022-01-07 um 12.17.09.png" descr="Bildschirmfoto 2022-01-07 um 12.17.09.png">
            <a:extLst>
              <a:ext uri="{FF2B5EF4-FFF2-40B4-BE49-F238E27FC236}">
                <a16:creationId xmlns:a16="http://schemas.microsoft.com/office/drawing/2014/main" id="{AA50FA5A-83F8-472B-9985-D6678743CCE4}"/>
              </a:ext>
            </a:extLst>
          </p:cNvPr>
          <p:cNvPicPr>
            <a:picLocks noChangeAspect="1"/>
          </p:cNvPicPr>
          <p:nvPr/>
        </p:nvPicPr>
        <p:blipFill rotWithShape="1">
          <a:blip r:embed="rId3"/>
          <a:srcRect l="56517" t="48916" b="28279"/>
          <a:stretch/>
        </p:blipFill>
        <p:spPr>
          <a:xfrm>
            <a:off x="3376563" y="4243654"/>
            <a:ext cx="3131140" cy="1010790"/>
          </a:xfrm>
          <a:prstGeom prst="rect">
            <a:avLst/>
          </a:prstGeom>
          <a:ln w="12700">
            <a:miter lim="400000"/>
          </a:ln>
        </p:spPr>
      </p:pic>
      <p:pic>
        <p:nvPicPr>
          <p:cNvPr id="20" name="Bildschirmfoto 2022-01-07 um 12.17.09.png" descr="Bildschirmfoto 2022-01-07 um 12.17.09.png">
            <a:extLst>
              <a:ext uri="{FF2B5EF4-FFF2-40B4-BE49-F238E27FC236}">
                <a16:creationId xmlns:a16="http://schemas.microsoft.com/office/drawing/2014/main" id="{E47563E7-7696-5547-B7D7-864F716AF411}"/>
              </a:ext>
            </a:extLst>
          </p:cNvPr>
          <p:cNvPicPr>
            <a:picLocks noChangeAspect="1"/>
          </p:cNvPicPr>
          <p:nvPr/>
        </p:nvPicPr>
        <p:blipFill rotWithShape="1">
          <a:blip r:embed="rId3"/>
          <a:srcRect l="56517" t="74526"/>
          <a:stretch/>
        </p:blipFill>
        <p:spPr>
          <a:xfrm>
            <a:off x="3351228" y="5518571"/>
            <a:ext cx="3131140" cy="1129072"/>
          </a:xfrm>
          <a:prstGeom prst="rect">
            <a:avLst/>
          </a:prstGeom>
          <a:ln w="12700">
            <a:miter lim="400000"/>
          </a:ln>
        </p:spPr>
      </p:pic>
      <p:pic>
        <p:nvPicPr>
          <p:cNvPr id="23" name="Bildschirmfoto 2022-01-07 um 12.17.09.png" descr="Bildschirmfoto 2022-01-07 um 12.17.09.png">
            <a:extLst>
              <a:ext uri="{FF2B5EF4-FFF2-40B4-BE49-F238E27FC236}">
                <a16:creationId xmlns:a16="http://schemas.microsoft.com/office/drawing/2014/main" id="{B4E75E56-C259-4BF2-9B7D-7BE8E7062D13}"/>
              </a:ext>
            </a:extLst>
          </p:cNvPr>
          <p:cNvPicPr>
            <a:picLocks noChangeAspect="1"/>
          </p:cNvPicPr>
          <p:nvPr/>
        </p:nvPicPr>
        <p:blipFill rotWithShape="1">
          <a:blip r:embed="rId3"/>
          <a:srcRect t="48391" r="55291" b="26135"/>
          <a:stretch/>
        </p:blipFill>
        <p:spPr>
          <a:xfrm>
            <a:off x="161785" y="4236034"/>
            <a:ext cx="3219448" cy="1129072"/>
          </a:xfrm>
          <a:prstGeom prst="rect">
            <a:avLst/>
          </a:prstGeom>
          <a:ln w="12700">
            <a:miter lim="400000"/>
          </a:ln>
        </p:spPr>
      </p:pic>
      <p:sp>
        <p:nvSpPr>
          <p:cNvPr id="605" name="Erweitern"/>
          <p:cNvSpPr txBox="1"/>
          <p:nvPr/>
        </p:nvSpPr>
        <p:spPr>
          <a:xfrm>
            <a:off x="7303820" y="1610124"/>
            <a:ext cx="820738"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400">
                <a:solidFill>
                  <a:schemeClr val="accent2"/>
                </a:solidFill>
              </a:defRPr>
            </a:lvl1pPr>
          </a:lstStyle>
          <a:p>
            <a:r>
              <a:rPr sz="1600" dirty="0" err="1"/>
              <a:t>Erweitern</a:t>
            </a:r>
            <a:endParaRPr sz="1600" dirty="0"/>
          </a:p>
        </p:txBody>
      </p:sp>
      <p:pic>
        <p:nvPicPr>
          <p:cNvPr id="606" name="erweitern343" descr="erweitern343"/>
          <p:cNvPicPr>
            <a:picLocks noChangeAspect="1"/>
          </p:cNvPicPr>
          <p:nvPr/>
        </p:nvPicPr>
        <p:blipFill>
          <a:blip r:embed="rId4"/>
          <a:stretch>
            <a:fillRect/>
          </a:stretch>
        </p:blipFill>
        <p:spPr>
          <a:xfrm>
            <a:off x="7192181" y="1896995"/>
            <a:ext cx="1033499" cy="1163614"/>
          </a:xfrm>
          <a:prstGeom prst="rect">
            <a:avLst/>
          </a:prstGeom>
          <a:ln w="12700">
            <a:miter lim="400000"/>
          </a:ln>
        </p:spPr>
      </p:pic>
      <p:pic>
        <p:nvPicPr>
          <p:cNvPr id="607" name="entbündeln342" descr="entbündeln342"/>
          <p:cNvPicPr>
            <a:picLocks noChangeAspect="1"/>
          </p:cNvPicPr>
          <p:nvPr/>
        </p:nvPicPr>
        <p:blipFill>
          <a:blip r:embed="rId5"/>
          <a:stretch>
            <a:fillRect/>
          </a:stretch>
        </p:blipFill>
        <p:spPr>
          <a:xfrm>
            <a:off x="7192181" y="3733463"/>
            <a:ext cx="1093952" cy="1174938"/>
          </a:xfrm>
          <a:prstGeom prst="rect">
            <a:avLst/>
          </a:prstGeom>
          <a:ln w="12700">
            <a:miter lim="400000"/>
          </a:ln>
        </p:spPr>
      </p:pic>
      <p:sp>
        <p:nvSpPr>
          <p:cNvPr id="608" name="Entbündeln"/>
          <p:cNvSpPr txBox="1"/>
          <p:nvPr/>
        </p:nvSpPr>
        <p:spPr>
          <a:xfrm>
            <a:off x="7287060" y="3492075"/>
            <a:ext cx="963405"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400">
                <a:solidFill>
                  <a:schemeClr val="accent2"/>
                </a:solidFill>
              </a:defRPr>
            </a:lvl1pPr>
          </a:lstStyle>
          <a:p>
            <a:r>
              <a:rPr sz="1600" dirty="0" err="1"/>
              <a:t>Entbündeln</a:t>
            </a:r>
            <a:endParaRPr sz="1600" dirty="0"/>
          </a:p>
        </p:txBody>
      </p:sp>
      <p:pic>
        <p:nvPicPr>
          <p:cNvPr id="609" name="Bild" descr="Bild"/>
          <p:cNvPicPr>
            <a:picLocks noChangeAspect="1"/>
          </p:cNvPicPr>
          <p:nvPr/>
        </p:nvPicPr>
        <p:blipFill>
          <a:blip r:embed="rId6"/>
          <a:stretch>
            <a:fillRect/>
          </a:stretch>
        </p:blipFill>
        <p:spPr>
          <a:xfrm>
            <a:off x="7287060" y="5525196"/>
            <a:ext cx="982711" cy="1129072"/>
          </a:xfrm>
          <a:prstGeom prst="rect">
            <a:avLst/>
          </a:prstGeom>
          <a:ln w="12700">
            <a:miter lim="400000"/>
          </a:ln>
        </p:spPr>
      </p:pic>
      <p:sp>
        <p:nvSpPr>
          <p:cNvPr id="610" name="Auffüllen"/>
          <p:cNvSpPr txBox="1"/>
          <p:nvPr/>
        </p:nvSpPr>
        <p:spPr>
          <a:xfrm>
            <a:off x="7396355" y="5283047"/>
            <a:ext cx="761427"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400">
                <a:solidFill>
                  <a:schemeClr val="accent2"/>
                </a:solidFill>
              </a:defRPr>
            </a:lvl1pPr>
          </a:lstStyle>
          <a:p>
            <a:r>
              <a:rPr sz="1600" dirty="0" err="1"/>
              <a:t>Auffüllen</a:t>
            </a:r>
            <a:endParaRPr sz="1600" dirty="0"/>
          </a:p>
        </p:txBody>
      </p:sp>
      <p:pic>
        <p:nvPicPr>
          <p:cNvPr id="611" name="Bildschirmfoto 2022-01-07 um 12.17.09.png" descr="Bildschirmfoto 2022-01-07 um 12.17.09.png"/>
          <p:cNvPicPr>
            <a:picLocks noChangeAspect="1"/>
          </p:cNvPicPr>
          <p:nvPr/>
        </p:nvPicPr>
        <p:blipFill rotWithShape="1">
          <a:blip r:embed="rId3"/>
          <a:srcRect t="74526" r="55291"/>
          <a:stretch/>
        </p:blipFill>
        <p:spPr>
          <a:xfrm>
            <a:off x="161785" y="5514073"/>
            <a:ext cx="3219448" cy="1129072"/>
          </a:xfrm>
          <a:prstGeom prst="rect">
            <a:avLst/>
          </a:prstGeom>
          <a:ln w="12700">
            <a:miter lim="400000"/>
          </a:ln>
        </p:spPr>
      </p:pic>
      <p:sp>
        <p:nvSpPr>
          <p:cNvPr id="612" name="Ergänzen"/>
          <p:cNvSpPr txBox="1"/>
          <p:nvPr/>
        </p:nvSpPr>
        <p:spPr>
          <a:xfrm>
            <a:off x="3500568" y="1610124"/>
            <a:ext cx="766235"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400">
                <a:solidFill>
                  <a:schemeClr val="accent1"/>
                </a:solidFill>
              </a:defRPr>
            </a:lvl1pPr>
          </a:lstStyle>
          <a:p>
            <a:r>
              <a:rPr sz="1600" dirty="0" err="1"/>
              <a:t>Ergänzen</a:t>
            </a:r>
            <a:endParaRPr sz="1600" dirty="0"/>
          </a:p>
        </p:txBody>
      </p:sp>
      <p:sp>
        <p:nvSpPr>
          <p:cNvPr id="613" name="Stellenweise"/>
          <p:cNvSpPr txBox="1"/>
          <p:nvPr/>
        </p:nvSpPr>
        <p:spPr>
          <a:xfrm>
            <a:off x="3500568" y="2887712"/>
            <a:ext cx="1048364"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400">
                <a:solidFill>
                  <a:schemeClr val="accent1"/>
                </a:solidFill>
              </a:defRPr>
            </a:lvl1pPr>
          </a:lstStyle>
          <a:p>
            <a:r>
              <a:rPr sz="1600" dirty="0" err="1"/>
              <a:t>Stellenweise</a:t>
            </a:r>
            <a:endParaRPr sz="1600" dirty="0"/>
          </a:p>
        </p:txBody>
      </p:sp>
      <p:sp>
        <p:nvSpPr>
          <p:cNvPr id="614" name="Schrittweise"/>
          <p:cNvSpPr txBox="1"/>
          <p:nvPr/>
        </p:nvSpPr>
        <p:spPr>
          <a:xfrm>
            <a:off x="3500568" y="4030308"/>
            <a:ext cx="1024319"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400">
                <a:solidFill>
                  <a:schemeClr val="accent1"/>
                </a:solidFill>
              </a:defRPr>
            </a:lvl1pPr>
          </a:lstStyle>
          <a:p>
            <a:r>
              <a:rPr sz="1600" dirty="0" err="1"/>
              <a:t>Schrittweise</a:t>
            </a:r>
            <a:endParaRPr sz="1600" dirty="0"/>
          </a:p>
        </p:txBody>
      </p:sp>
      <p:sp>
        <p:nvSpPr>
          <p:cNvPr id="615" name="Hilfsaufgabe"/>
          <p:cNvSpPr txBox="1"/>
          <p:nvPr/>
        </p:nvSpPr>
        <p:spPr>
          <a:xfrm>
            <a:off x="3500568" y="5279419"/>
            <a:ext cx="1035540"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400">
                <a:solidFill>
                  <a:schemeClr val="accent1"/>
                </a:solidFill>
              </a:defRPr>
            </a:lvl1pPr>
          </a:lstStyle>
          <a:p>
            <a:r>
              <a:rPr sz="1600" dirty="0" err="1"/>
              <a:t>Hilfsaufgabe</a:t>
            </a:r>
            <a:endParaRPr sz="1600" dirty="0"/>
          </a:p>
        </p:txBody>
      </p:sp>
      <p:sp>
        <p:nvSpPr>
          <p:cNvPr id="616" name="Mischform"/>
          <p:cNvSpPr txBox="1"/>
          <p:nvPr/>
        </p:nvSpPr>
        <p:spPr>
          <a:xfrm>
            <a:off x="252000" y="1610124"/>
            <a:ext cx="902491"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400">
                <a:solidFill>
                  <a:schemeClr val="accent1"/>
                </a:solidFill>
              </a:defRPr>
            </a:lvl1pPr>
          </a:lstStyle>
          <a:p>
            <a:r>
              <a:rPr sz="1600" dirty="0" err="1"/>
              <a:t>Mischform</a:t>
            </a:r>
            <a:endParaRPr sz="1600" dirty="0"/>
          </a:p>
        </p:txBody>
      </p:sp>
      <p:sp>
        <p:nvSpPr>
          <p:cNvPr id="617" name="Vereinfachen"/>
          <p:cNvSpPr txBox="1"/>
          <p:nvPr/>
        </p:nvSpPr>
        <p:spPr>
          <a:xfrm>
            <a:off x="220438" y="2887712"/>
            <a:ext cx="1112484"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400">
                <a:solidFill>
                  <a:schemeClr val="accent1"/>
                </a:solidFill>
              </a:defRPr>
            </a:lvl1pPr>
          </a:lstStyle>
          <a:p>
            <a:r>
              <a:rPr sz="1600" dirty="0" err="1"/>
              <a:t>Vereinfachen</a:t>
            </a:r>
            <a:endParaRPr sz="1600" dirty="0"/>
          </a:p>
        </p:txBody>
      </p:sp>
      <p:sp>
        <p:nvSpPr>
          <p:cNvPr id="618" name="Ergänzen stellengerecht"/>
          <p:cNvSpPr txBox="1"/>
          <p:nvPr/>
        </p:nvSpPr>
        <p:spPr>
          <a:xfrm>
            <a:off x="220438" y="4030308"/>
            <a:ext cx="2003754"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400">
                <a:solidFill>
                  <a:schemeClr val="accent1"/>
                </a:solidFill>
              </a:defRPr>
            </a:lvl1pPr>
          </a:lstStyle>
          <a:p>
            <a:r>
              <a:rPr sz="1600" dirty="0" err="1"/>
              <a:t>Ergänzen</a:t>
            </a:r>
            <a:r>
              <a:rPr sz="1600" dirty="0"/>
              <a:t> </a:t>
            </a:r>
            <a:r>
              <a:rPr sz="1600" dirty="0" err="1"/>
              <a:t>stellengerecht</a:t>
            </a:r>
            <a:endParaRPr sz="1600" dirty="0"/>
          </a:p>
        </p:txBody>
      </p:sp>
      <p:sp>
        <p:nvSpPr>
          <p:cNvPr id="619" name="Stellenweise Wechseltrick"/>
          <p:cNvSpPr txBox="1"/>
          <p:nvPr/>
        </p:nvSpPr>
        <p:spPr>
          <a:xfrm>
            <a:off x="220438" y="5281082"/>
            <a:ext cx="2170466"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400">
                <a:solidFill>
                  <a:schemeClr val="accent1"/>
                </a:solidFill>
              </a:defRPr>
            </a:lvl1pPr>
          </a:lstStyle>
          <a:p>
            <a:r>
              <a:rPr sz="1600" dirty="0" err="1"/>
              <a:t>Stellenweise</a:t>
            </a:r>
            <a:r>
              <a:rPr sz="1600" dirty="0"/>
              <a:t> </a:t>
            </a:r>
            <a:r>
              <a:rPr sz="1600" dirty="0" err="1"/>
              <a:t>Wechseltrick</a:t>
            </a:r>
            <a:endParaRPr sz="1600" dirty="0"/>
          </a:p>
        </p:txBody>
      </p:sp>
      <p:sp>
        <p:nvSpPr>
          <p:cNvPr id="2" name="Titel 1">
            <a:extLst>
              <a:ext uri="{FF2B5EF4-FFF2-40B4-BE49-F238E27FC236}">
                <a16:creationId xmlns:a16="http://schemas.microsoft.com/office/drawing/2014/main" id="{61793BE6-F1CA-6548-938F-3E432E8A6A50}"/>
              </a:ext>
            </a:extLst>
          </p:cNvPr>
          <p:cNvSpPr>
            <a:spLocks noGrp="1"/>
          </p:cNvSpPr>
          <p:nvPr>
            <p:ph type="title"/>
          </p:nvPr>
        </p:nvSpPr>
        <p:spPr/>
        <p:txBody>
          <a:bodyPr/>
          <a:lstStyle/>
          <a:p>
            <a:r>
              <a:rPr lang="de-DE" dirty="0"/>
              <a:t>Halbschriftliche Strategien und schriftliche Verfahren im Überblick</a:t>
            </a:r>
          </a:p>
        </p:txBody>
      </p:sp>
      <p:pic>
        <p:nvPicPr>
          <p:cNvPr id="24" name="Bildschirmfoto 2022-01-07 um 12.17.09.png" descr="Bildschirmfoto 2022-01-07 um 12.17.09.png">
            <a:extLst>
              <a:ext uri="{FF2B5EF4-FFF2-40B4-BE49-F238E27FC236}">
                <a16:creationId xmlns:a16="http://schemas.microsoft.com/office/drawing/2014/main" id="{6AFE8794-18DD-4724-9729-8995771484E2}"/>
              </a:ext>
            </a:extLst>
          </p:cNvPr>
          <p:cNvPicPr>
            <a:picLocks noChangeAspect="1"/>
          </p:cNvPicPr>
          <p:nvPr/>
        </p:nvPicPr>
        <p:blipFill rotWithShape="1">
          <a:blip r:embed="rId3"/>
          <a:srcRect t="26098" r="55291" b="55239"/>
          <a:stretch/>
        </p:blipFill>
        <p:spPr>
          <a:xfrm>
            <a:off x="161785" y="3130398"/>
            <a:ext cx="3219448" cy="827187"/>
          </a:xfrm>
          <a:prstGeom prst="rect">
            <a:avLst/>
          </a:prstGeom>
          <a:ln w="12700">
            <a:miter lim="400000"/>
          </a:ln>
        </p:spPr>
      </p:pic>
      <p:pic>
        <p:nvPicPr>
          <p:cNvPr id="25" name="Bildschirmfoto 2022-01-07 um 12.17.09.png" descr="Bildschirmfoto 2022-01-07 um 12.17.09.png">
            <a:extLst>
              <a:ext uri="{FF2B5EF4-FFF2-40B4-BE49-F238E27FC236}">
                <a16:creationId xmlns:a16="http://schemas.microsoft.com/office/drawing/2014/main" id="{77337866-478B-41EC-B947-F22CE5AD0FB1}"/>
              </a:ext>
            </a:extLst>
          </p:cNvPr>
          <p:cNvPicPr>
            <a:picLocks noChangeAspect="1"/>
          </p:cNvPicPr>
          <p:nvPr/>
        </p:nvPicPr>
        <p:blipFill rotWithShape="1">
          <a:blip r:embed="rId3"/>
          <a:srcRect t="1410" r="55291" b="76310"/>
          <a:stretch/>
        </p:blipFill>
        <p:spPr>
          <a:xfrm>
            <a:off x="161785" y="1878007"/>
            <a:ext cx="3219448" cy="987523"/>
          </a:xfrm>
          <a:prstGeom prst="rect">
            <a:avLst/>
          </a:prstGeom>
          <a:ln w="12700">
            <a:miter lim="400000"/>
          </a:ln>
        </p:spPr>
      </p:pic>
      <p:pic>
        <p:nvPicPr>
          <p:cNvPr id="29" name="Grafik 28">
            <a:extLst>
              <a:ext uri="{FF2B5EF4-FFF2-40B4-BE49-F238E27FC236}">
                <a16:creationId xmlns:a16="http://schemas.microsoft.com/office/drawing/2014/main" id="{4F5121F2-8FA0-457A-9F14-1CBDDD6839EF}"/>
              </a:ext>
            </a:extLst>
          </p:cNvPr>
          <p:cNvPicPr>
            <a:picLocks noChangeAspect="1"/>
          </p:cNvPicPr>
          <p:nvPr/>
        </p:nvPicPr>
        <p:blipFill>
          <a:blip r:embed="rId7"/>
          <a:stretch>
            <a:fillRect/>
          </a:stretch>
        </p:blipFill>
        <p:spPr>
          <a:xfrm>
            <a:off x="8412231" y="147151"/>
            <a:ext cx="731769" cy="649445"/>
          </a:xfrm>
          <a:prstGeom prst="rect">
            <a:avLst/>
          </a:prstGeom>
        </p:spPr>
      </p:pic>
      <p:pic>
        <p:nvPicPr>
          <p:cNvPr id="30" name="Grafik 29">
            <a:extLst>
              <a:ext uri="{FF2B5EF4-FFF2-40B4-BE49-F238E27FC236}">
                <a16:creationId xmlns:a16="http://schemas.microsoft.com/office/drawing/2014/main" id="{81816743-2767-454A-83FD-BA093E40A203}"/>
              </a:ext>
            </a:extLst>
          </p:cNvPr>
          <p:cNvPicPr>
            <a:picLocks noChangeAspect="1"/>
          </p:cNvPicPr>
          <p:nvPr/>
        </p:nvPicPr>
        <p:blipFill>
          <a:blip r:embed="rId8"/>
          <a:stretch>
            <a:fillRect/>
          </a:stretch>
        </p:blipFill>
        <p:spPr>
          <a:xfrm>
            <a:off x="8551455" y="260692"/>
            <a:ext cx="395503" cy="396000"/>
          </a:xfrm>
          <a:prstGeom prst="rect">
            <a:avLst/>
          </a:prstGeom>
          <a:solidFill>
            <a:schemeClr val="bg1"/>
          </a:solidFill>
          <a:ln>
            <a:noFill/>
          </a:ln>
          <a:effectLst/>
        </p:spPr>
      </p:pic>
      <p:sp>
        <p:nvSpPr>
          <p:cNvPr id="37" name="Mischform">
            <a:extLst>
              <a:ext uri="{FF2B5EF4-FFF2-40B4-BE49-F238E27FC236}">
                <a16:creationId xmlns:a16="http://schemas.microsoft.com/office/drawing/2014/main" id="{E6AA5189-DC1B-43D2-BEC7-C30A0BC20BC7}"/>
              </a:ext>
            </a:extLst>
          </p:cNvPr>
          <p:cNvSpPr txBox="1"/>
          <p:nvPr/>
        </p:nvSpPr>
        <p:spPr>
          <a:xfrm>
            <a:off x="6924856" y="933897"/>
            <a:ext cx="1624828" cy="565146"/>
          </a:xfrm>
          <a:prstGeom prst="rect">
            <a:avLst/>
          </a:prstGeom>
          <a:solidFill>
            <a:schemeClr val="bg1">
              <a:lumMod val="8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08000" tIns="36000" rIns="0" bIns="36000">
            <a:spAutoFit/>
          </a:bodyPr>
          <a:lstStyle>
            <a:lvl1pPr>
              <a:defRPr sz="1400">
                <a:solidFill>
                  <a:schemeClr val="accent1"/>
                </a:solidFill>
              </a:defRPr>
            </a:lvl1pPr>
          </a:lstStyle>
          <a:p>
            <a:r>
              <a:rPr lang="de-DE" sz="1600" b="1" dirty="0">
                <a:solidFill>
                  <a:schemeClr val="tx1"/>
                </a:solidFill>
              </a:rPr>
              <a:t>Schriftliche</a:t>
            </a:r>
            <a:br>
              <a:rPr lang="de-DE" sz="1600" b="1" dirty="0">
                <a:solidFill>
                  <a:schemeClr val="tx1"/>
                </a:solidFill>
              </a:rPr>
            </a:br>
            <a:r>
              <a:rPr lang="de-DE" sz="1600" b="1" dirty="0">
                <a:solidFill>
                  <a:schemeClr val="tx1"/>
                </a:solidFill>
              </a:rPr>
              <a:t>Verfahren</a:t>
            </a:r>
            <a:endParaRPr sz="1600" b="1" dirty="0">
              <a:solidFill>
                <a:schemeClr val="tx1"/>
              </a:solidFill>
            </a:endParaRPr>
          </a:p>
        </p:txBody>
      </p:sp>
      <p:sp>
        <p:nvSpPr>
          <p:cNvPr id="38" name="Mischform">
            <a:extLst>
              <a:ext uri="{FF2B5EF4-FFF2-40B4-BE49-F238E27FC236}">
                <a16:creationId xmlns:a16="http://schemas.microsoft.com/office/drawing/2014/main" id="{6E2E8BFA-469A-46C7-AC9C-8EAF39191B9D}"/>
              </a:ext>
            </a:extLst>
          </p:cNvPr>
          <p:cNvSpPr txBox="1"/>
          <p:nvPr/>
        </p:nvSpPr>
        <p:spPr>
          <a:xfrm>
            <a:off x="1671459" y="936767"/>
            <a:ext cx="1624828" cy="565146"/>
          </a:xfrm>
          <a:prstGeom prst="rect">
            <a:avLst/>
          </a:prstGeom>
          <a:solidFill>
            <a:schemeClr val="bg1">
              <a:lumMod val="8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08000" tIns="36000" rIns="0" bIns="36000">
            <a:spAutoFit/>
          </a:bodyPr>
          <a:lstStyle>
            <a:lvl1pPr>
              <a:defRPr sz="1400">
                <a:solidFill>
                  <a:schemeClr val="accent1"/>
                </a:solidFill>
              </a:defRPr>
            </a:lvl1pPr>
          </a:lstStyle>
          <a:p>
            <a:r>
              <a:rPr lang="de-DE" sz="1600" b="1" dirty="0">
                <a:solidFill>
                  <a:schemeClr val="tx1"/>
                </a:solidFill>
              </a:rPr>
              <a:t>Halbschriftliche</a:t>
            </a:r>
            <a:br>
              <a:rPr lang="de-DE" sz="1600" b="1" dirty="0">
                <a:solidFill>
                  <a:schemeClr val="tx1"/>
                </a:solidFill>
              </a:rPr>
            </a:br>
            <a:r>
              <a:rPr lang="de-DE" sz="1600" b="1" dirty="0">
                <a:solidFill>
                  <a:schemeClr val="tx1"/>
                </a:solidFill>
              </a:rPr>
              <a:t>Verfahren</a:t>
            </a:r>
            <a:endParaRPr sz="1600" b="1" dirty="0">
              <a:solidFill>
                <a:schemeClr val="tx1"/>
              </a:solidFill>
            </a:endParaRPr>
          </a:p>
        </p:txBody>
      </p:sp>
    </p:spTree>
    <p:extLst>
      <p:ext uri="{BB962C8B-B14F-4D97-AF65-F5344CB8AC3E}">
        <p14:creationId xmlns:p14="http://schemas.microsoft.com/office/powerpoint/2010/main" val="2997298896"/>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 name="Erweitern"/>
          <p:cNvSpPr txBox="1"/>
          <p:nvPr/>
        </p:nvSpPr>
        <p:spPr>
          <a:xfrm>
            <a:off x="699440" y="5242670"/>
            <a:ext cx="810219" cy="280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1400">
                <a:solidFill>
                  <a:schemeClr val="accent2"/>
                </a:solidFill>
              </a:defRPr>
            </a:lvl1pPr>
          </a:lstStyle>
          <a:p>
            <a:r>
              <a:t>Erweitern</a:t>
            </a:r>
          </a:p>
        </p:txBody>
      </p:sp>
      <p:pic>
        <p:nvPicPr>
          <p:cNvPr id="623" name="erweitern343" descr="erweitern343"/>
          <p:cNvPicPr>
            <a:picLocks noChangeAspect="1"/>
          </p:cNvPicPr>
          <p:nvPr/>
        </p:nvPicPr>
        <p:blipFill>
          <a:blip r:embed="rId3"/>
          <a:stretch>
            <a:fillRect/>
          </a:stretch>
        </p:blipFill>
        <p:spPr>
          <a:xfrm>
            <a:off x="1426253" y="5229769"/>
            <a:ext cx="1033499" cy="1163614"/>
          </a:xfrm>
          <a:prstGeom prst="rect">
            <a:avLst/>
          </a:prstGeom>
          <a:ln w="12700">
            <a:miter lim="400000"/>
          </a:ln>
        </p:spPr>
      </p:pic>
      <p:sp>
        <p:nvSpPr>
          <p:cNvPr id="635" name="Rechteck"/>
          <p:cNvSpPr/>
          <p:nvPr/>
        </p:nvSpPr>
        <p:spPr>
          <a:xfrm>
            <a:off x="820734" y="4881879"/>
            <a:ext cx="2121105" cy="1607332"/>
          </a:xfrm>
          <a:prstGeom prst="rect">
            <a:avLst/>
          </a:prstGeom>
          <a:solidFill>
            <a:schemeClr val="accent6">
              <a:lumOff val="44000"/>
            </a:schemeClr>
          </a:solidFill>
          <a:ln w="12700">
            <a:miter lim="400000"/>
          </a:ln>
        </p:spPr>
        <p:txBody>
          <a:bodyPr lIns="45719" rIns="45719"/>
          <a:lstStyle/>
          <a:p>
            <a:endParaRPr/>
          </a:p>
        </p:txBody>
      </p:sp>
      <p:sp>
        <p:nvSpPr>
          <p:cNvPr id="2" name="Titel 1">
            <a:extLst>
              <a:ext uri="{FF2B5EF4-FFF2-40B4-BE49-F238E27FC236}">
                <a16:creationId xmlns:a16="http://schemas.microsoft.com/office/drawing/2014/main" id="{D3F02B4F-FDF0-6446-B142-59E5FEEFBB97}"/>
              </a:ext>
            </a:extLst>
          </p:cNvPr>
          <p:cNvSpPr>
            <a:spLocks noGrp="1"/>
          </p:cNvSpPr>
          <p:nvPr>
            <p:ph type="title"/>
          </p:nvPr>
        </p:nvSpPr>
        <p:spPr/>
        <p:txBody>
          <a:bodyPr/>
          <a:lstStyle/>
          <a:p>
            <a:r>
              <a:rPr lang="de-DE" dirty="0"/>
              <a:t>Zuordnungen</a:t>
            </a:r>
          </a:p>
        </p:txBody>
      </p:sp>
      <p:sp>
        <p:nvSpPr>
          <p:cNvPr id="32" name="Textplatzhalter 3">
            <a:extLst>
              <a:ext uri="{FF2B5EF4-FFF2-40B4-BE49-F238E27FC236}">
                <a16:creationId xmlns:a16="http://schemas.microsoft.com/office/drawing/2014/main" id="{5734E422-5AD3-0D47-BC68-B6BC5AD1DE0A}"/>
              </a:ext>
            </a:extLst>
          </p:cNvPr>
          <p:cNvSpPr>
            <a:spLocks noGrp="1"/>
          </p:cNvSpPr>
          <p:nvPr>
            <p:ph type="body" sz="quarter" idx="10"/>
          </p:nvPr>
        </p:nvSpPr>
        <p:spPr/>
        <p:txBody>
          <a:bodyPr/>
          <a:lstStyle/>
          <a:p>
            <a:r>
              <a:rPr lang="de-DE" dirty="0"/>
              <a:t>(Mathe sicher können Baustein N07B </a:t>
            </a:r>
            <a:r>
              <a:rPr lang="de-DE" dirty="0">
                <a:hlinkClick r:id="rId4">
                  <a:extLst>
                    <a:ext uri="{A12FA001-AC4F-418D-AE19-62706E023703}">
                      <ahyp:hlinkClr xmlns:ahyp="http://schemas.microsoft.com/office/drawing/2018/hyperlinkcolor" val="tx"/>
                    </a:ext>
                  </a:extLst>
                </a:hlinkClick>
              </a:rPr>
              <a:t>mathe-sicher-koennen.dzlm.de/node/511</a:t>
            </a:r>
            <a:r>
              <a:rPr lang="de-DE" dirty="0"/>
              <a:t>)</a:t>
            </a:r>
          </a:p>
        </p:txBody>
      </p:sp>
      <p:grpSp>
        <p:nvGrpSpPr>
          <p:cNvPr id="8" name="Gruppieren 7">
            <a:extLst>
              <a:ext uri="{FF2B5EF4-FFF2-40B4-BE49-F238E27FC236}">
                <a16:creationId xmlns:a16="http://schemas.microsoft.com/office/drawing/2014/main" id="{4EFF6888-2EBF-4EDB-B188-68BF01A4114B}"/>
              </a:ext>
            </a:extLst>
          </p:cNvPr>
          <p:cNvGrpSpPr/>
          <p:nvPr/>
        </p:nvGrpSpPr>
        <p:grpSpPr>
          <a:xfrm>
            <a:off x="179987" y="1931793"/>
            <a:ext cx="3219448" cy="1334798"/>
            <a:chOff x="161785" y="3853522"/>
            <a:chExt cx="3219448" cy="1334798"/>
          </a:xfrm>
        </p:grpSpPr>
        <p:pic>
          <p:nvPicPr>
            <p:cNvPr id="34" name="Bildschirmfoto 2022-01-07 um 12.17.09.png" descr="Bildschirmfoto 2022-01-07 um 12.17.09.png">
              <a:extLst>
                <a:ext uri="{FF2B5EF4-FFF2-40B4-BE49-F238E27FC236}">
                  <a16:creationId xmlns:a16="http://schemas.microsoft.com/office/drawing/2014/main" id="{2E9B2C4A-F6D3-47CB-9A39-ECB4B30A0F18}"/>
                </a:ext>
              </a:extLst>
            </p:cNvPr>
            <p:cNvPicPr>
              <a:picLocks noChangeAspect="1"/>
            </p:cNvPicPr>
            <p:nvPr/>
          </p:nvPicPr>
          <p:blipFill rotWithShape="1">
            <a:blip r:embed="rId5"/>
            <a:srcRect t="48391" r="55291" b="26135"/>
            <a:stretch/>
          </p:blipFill>
          <p:spPr>
            <a:xfrm>
              <a:off x="161785" y="4059248"/>
              <a:ext cx="3219448" cy="1129072"/>
            </a:xfrm>
            <a:prstGeom prst="rect">
              <a:avLst/>
            </a:prstGeom>
            <a:ln w="12700">
              <a:miter lim="400000"/>
            </a:ln>
          </p:spPr>
        </p:pic>
        <p:sp>
          <p:nvSpPr>
            <p:cNvPr id="36" name="Ergänzen stellengerecht">
              <a:extLst>
                <a:ext uri="{FF2B5EF4-FFF2-40B4-BE49-F238E27FC236}">
                  <a16:creationId xmlns:a16="http://schemas.microsoft.com/office/drawing/2014/main" id="{8AE3B9B7-592E-4300-8AAB-52CB023B9899}"/>
                </a:ext>
              </a:extLst>
            </p:cNvPr>
            <p:cNvSpPr txBox="1"/>
            <p:nvPr/>
          </p:nvSpPr>
          <p:spPr>
            <a:xfrm>
              <a:off x="220438" y="3853522"/>
              <a:ext cx="2003754"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400">
                  <a:solidFill>
                    <a:schemeClr val="accent1"/>
                  </a:solidFill>
                </a:defRPr>
              </a:lvl1pPr>
            </a:lstStyle>
            <a:p>
              <a:r>
                <a:rPr sz="1600" dirty="0" err="1"/>
                <a:t>Ergänzen</a:t>
              </a:r>
              <a:r>
                <a:rPr sz="1600" dirty="0"/>
                <a:t> </a:t>
              </a:r>
              <a:r>
                <a:rPr sz="1600" dirty="0" err="1"/>
                <a:t>stellengerecht</a:t>
              </a:r>
              <a:endParaRPr sz="1600" dirty="0"/>
            </a:p>
          </p:txBody>
        </p:sp>
      </p:grpSp>
      <p:grpSp>
        <p:nvGrpSpPr>
          <p:cNvPr id="9" name="Gruppieren 8">
            <a:extLst>
              <a:ext uri="{FF2B5EF4-FFF2-40B4-BE49-F238E27FC236}">
                <a16:creationId xmlns:a16="http://schemas.microsoft.com/office/drawing/2014/main" id="{DB0C207E-7BC2-47F8-89BC-59D9008F3E0F}"/>
              </a:ext>
            </a:extLst>
          </p:cNvPr>
          <p:cNvGrpSpPr/>
          <p:nvPr/>
        </p:nvGrpSpPr>
        <p:grpSpPr>
          <a:xfrm>
            <a:off x="179987" y="4105806"/>
            <a:ext cx="3219448" cy="1362063"/>
            <a:chOff x="161785" y="5222467"/>
            <a:chExt cx="3219448" cy="1362063"/>
          </a:xfrm>
        </p:grpSpPr>
        <p:pic>
          <p:nvPicPr>
            <p:cNvPr id="35" name="Bildschirmfoto 2022-01-07 um 12.17.09.png" descr="Bildschirmfoto 2022-01-07 um 12.17.09.png">
              <a:extLst>
                <a:ext uri="{FF2B5EF4-FFF2-40B4-BE49-F238E27FC236}">
                  <a16:creationId xmlns:a16="http://schemas.microsoft.com/office/drawing/2014/main" id="{9C28DD46-B650-49E9-97F9-4CE3F682D1F5}"/>
                </a:ext>
              </a:extLst>
            </p:cNvPr>
            <p:cNvPicPr>
              <a:picLocks noChangeAspect="1"/>
            </p:cNvPicPr>
            <p:nvPr/>
          </p:nvPicPr>
          <p:blipFill rotWithShape="1">
            <a:blip r:embed="rId5"/>
            <a:srcRect t="74526" r="55291"/>
            <a:stretch/>
          </p:blipFill>
          <p:spPr>
            <a:xfrm>
              <a:off x="161785" y="5455458"/>
              <a:ext cx="3219448" cy="1129072"/>
            </a:xfrm>
            <a:prstGeom prst="rect">
              <a:avLst/>
            </a:prstGeom>
            <a:ln w="12700">
              <a:miter lim="400000"/>
            </a:ln>
          </p:spPr>
        </p:pic>
        <p:sp>
          <p:nvSpPr>
            <p:cNvPr id="37" name="Stellenweise Wechseltrick">
              <a:extLst>
                <a:ext uri="{FF2B5EF4-FFF2-40B4-BE49-F238E27FC236}">
                  <a16:creationId xmlns:a16="http://schemas.microsoft.com/office/drawing/2014/main" id="{8CAB3A90-1A35-47E3-953E-6336DB49EFFF}"/>
                </a:ext>
              </a:extLst>
            </p:cNvPr>
            <p:cNvSpPr txBox="1"/>
            <p:nvPr/>
          </p:nvSpPr>
          <p:spPr>
            <a:xfrm>
              <a:off x="220438" y="5222467"/>
              <a:ext cx="2170466"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400">
                  <a:solidFill>
                    <a:schemeClr val="accent1"/>
                  </a:solidFill>
                </a:defRPr>
              </a:lvl1pPr>
            </a:lstStyle>
            <a:p>
              <a:r>
                <a:rPr sz="1600" dirty="0" err="1"/>
                <a:t>Stellenweise</a:t>
              </a:r>
              <a:r>
                <a:rPr sz="1600" dirty="0"/>
                <a:t> </a:t>
              </a:r>
              <a:r>
                <a:rPr sz="1600" dirty="0" err="1"/>
                <a:t>Wechseltrick</a:t>
              </a:r>
              <a:endParaRPr sz="1600" dirty="0"/>
            </a:p>
          </p:txBody>
        </p:sp>
      </p:grpSp>
      <p:grpSp>
        <p:nvGrpSpPr>
          <p:cNvPr id="11" name="Gruppieren 10">
            <a:extLst>
              <a:ext uri="{FF2B5EF4-FFF2-40B4-BE49-F238E27FC236}">
                <a16:creationId xmlns:a16="http://schemas.microsoft.com/office/drawing/2014/main" id="{A4465C20-4089-45B7-8776-FD99E2A39383}"/>
              </a:ext>
            </a:extLst>
          </p:cNvPr>
          <p:cNvGrpSpPr/>
          <p:nvPr/>
        </p:nvGrpSpPr>
        <p:grpSpPr>
          <a:xfrm>
            <a:off x="4561536" y="1857029"/>
            <a:ext cx="982711" cy="1371221"/>
            <a:chOff x="3773583" y="3778758"/>
            <a:chExt cx="982711" cy="1371221"/>
          </a:xfrm>
        </p:grpSpPr>
        <p:pic>
          <p:nvPicPr>
            <p:cNvPr id="40" name="Bild" descr="Bild">
              <a:extLst>
                <a:ext uri="{FF2B5EF4-FFF2-40B4-BE49-F238E27FC236}">
                  <a16:creationId xmlns:a16="http://schemas.microsoft.com/office/drawing/2014/main" id="{7DD52385-6F7C-449A-ABB6-33A53071C113}"/>
                </a:ext>
              </a:extLst>
            </p:cNvPr>
            <p:cNvPicPr>
              <a:picLocks noChangeAspect="1"/>
            </p:cNvPicPr>
            <p:nvPr/>
          </p:nvPicPr>
          <p:blipFill>
            <a:blip r:embed="rId6"/>
            <a:stretch>
              <a:fillRect/>
            </a:stretch>
          </p:blipFill>
          <p:spPr>
            <a:xfrm>
              <a:off x="3773583" y="4020907"/>
              <a:ext cx="982711" cy="1129072"/>
            </a:xfrm>
            <a:prstGeom prst="rect">
              <a:avLst/>
            </a:prstGeom>
            <a:ln w="12700">
              <a:miter lim="400000"/>
            </a:ln>
          </p:spPr>
        </p:pic>
        <p:sp>
          <p:nvSpPr>
            <p:cNvPr id="45" name="Auffüllen">
              <a:extLst>
                <a:ext uri="{FF2B5EF4-FFF2-40B4-BE49-F238E27FC236}">
                  <a16:creationId xmlns:a16="http://schemas.microsoft.com/office/drawing/2014/main" id="{33061A93-15E8-4BD3-9D02-36C9535C2B73}"/>
                </a:ext>
              </a:extLst>
            </p:cNvPr>
            <p:cNvSpPr txBox="1"/>
            <p:nvPr/>
          </p:nvSpPr>
          <p:spPr>
            <a:xfrm>
              <a:off x="3882878" y="3778758"/>
              <a:ext cx="761427"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400">
                  <a:solidFill>
                    <a:schemeClr val="accent2"/>
                  </a:solidFill>
                </a:defRPr>
              </a:lvl1pPr>
            </a:lstStyle>
            <a:p>
              <a:r>
                <a:rPr sz="1600" dirty="0" err="1"/>
                <a:t>Auffüllen</a:t>
              </a:r>
              <a:endParaRPr sz="1600" dirty="0"/>
            </a:p>
          </p:txBody>
        </p:sp>
      </p:grpSp>
      <p:grpSp>
        <p:nvGrpSpPr>
          <p:cNvPr id="10" name="Gruppieren 9">
            <a:extLst>
              <a:ext uri="{FF2B5EF4-FFF2-40B4-BE49-F238E27FC236}">
                <a16:creationId xmlns:a16="http://schemas.microsoft.com/office/drawing/2014/main" id="{D0A06C74-410E-4790-A328-E2CA9606414E}"/>
              </a:ext>
            </a:extLst>
          </p:cNvPr>
          <p:cNvGrpSpPr/>
          <p:nvPr/>
        </p:nvGrpSpPr>
        <p:grpSpPr>
          <a:xfrm>
            <a:off x="4504568" y="4113108"/>
            <a:ext cx="1093952" cy="1416326"/>
            <a:chOff x="7276489" y="3302856"/>
            <a:chExt cx="1093952" cy="1416326"/>
          </a:xfrm>
        </p:grpSpPr>
        <p:pic>
          <p:nvPicPr>
            <p:cNvPr id="46" name="entbündeln342" descr="entbündeln342">
              <a:extLst>
                <a:ext uri="{FF2B5EF4-FFF2-40B4-BE49-F238E27FC236}">
                  <a16:creationId xmlns:a16="http://schemas.microsoft.com/office/drawing/2014/main" id="{099FF254-CED0-4F3E-A4F7-639E52DDF76C}"/>
                </a:ext>
              </a:extLst>
            </p:cNvPr>
            <p:cNvPicPr>
              <a:picLocks noChangeAspect="1"/>
            </p:cNvPicPr>
            <p:nvPr/>
          </p:nvPicPr>
          <p:blipFill>
            <a:blip r:embed="rId7"/>
            <a:stretch>
              <a:fillRect/>
            </a:stretch>
          </p:blipFill>
          <p:spPr>
            <a:xfrm>
              <a:off x="7276489" y="3544244"/>
              <a:ext cx="1093952" cy="1174938"/>
            </a:xfrm>
            <a:prstGeom prst="rect">
              <a:avLst/>
            </a:prstGeom>
            <a:ln w="12700">
              <a:miter lim="400000"/>
            </a:ln>
          </p:spPr>
        </p:pic>
        <p:sp>
          <p:nvSpPr>
            <p:cNvPr id="47" name="Entbündeln">
              <a:extLst>
                <a:ext uri="{FF2B5EF4-FFF2-40B4-BE49-F238E27FC236}">
                  <a16:creationId xmlns:a16="http://schemas.microsoft.com/office/drawing/2014/main" id="{F177263D-FCA6-428B-99AA-BB31AD297C64}"/>
                </a:ext>
              </a:extLst>
            </p:cNvPr>
            <p:cNvSpPr txBox="1"/>
            <p:nvPr/>
          </p:nvSpPr>
          <p:spPr>
            <a:xfrm>
              <a:off x="7371368" y="3302856"/>
              <a:ext cx="963405"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400">
                  <a:solidFill>
                    <a:schemeClr val="accent2"/>
                  </a:solidFill>
                </a:defRPr>
              </a:lvl1pPr>
            </a:lstStyle>
            <a:p>
              <a:r>
                <a:rPr sz="1600" dirty="0" err="1"/>
                <a:t>Entbündeln</a:t>
              </a:r>
              <a:endParaRPr sz="1600" dirty="0"/>
            </a:p>
          </p:txBody>
        </p:sp>
      </p:grpSp>
      <p:grpSp>
        <p:nvGrpSpPr>
          <p:cNvPr id="3" name="Gruppieren 2">
            <a:extLst>
              <a:ext uri="{FF2B5EF4-FFF2-40B4-BE49-F238E27FC236}">
                <a16:creationId xmlns:a16="http://schemas.microsoft.com/office/drawing/2014/main" id="{83630CFB-5A66-4B03-AA94-5100A4AC2821}"/>
              </a:ext>
            </a:extLst>
          </p:cNvPr>
          <p:cNvGrpSpPr/>
          <p:nvPr/>
        </p:nvGrpSpPr>
        <p:grpSpPr>
          <a:xfrm>
            <a:off x="3500568" y="2403204"/>
            <a:ext cx="586715" cy="597702"/>
            <a:chOff x="4911137" y="2585712"/>
            <a:chExt cx="668090" cy="457990"/>
          </a:xfrm>
          <a:solidFill>
            <a:schemeClr val="bg1">
              <a:lumMod val="85000"/>
            </a:schemeClr>
          </a:solidFill>
        </p:grpSpPr>
        <p:sp>
          <p:nvSpPr>
            <p:cNvPr id="22" name="Pfeil nach rechts 28">
              <a:extLst>
                <a:ext uri="{FF2B5EF4-FFF2-40B4-BE49-F238E27FC236}">
                  <a16:creationId xmlns:a16="http://schemas.microsoft.com/office/drawing/2014/main" id="{DAAFB162-0224-4C94-9379-65D2F73B0471}"/>
                </a:ext>
              </a:extLst>
            </p:cNvPr>
            <p:cNvSpPr/>
            <p:nvPr/>
          </p:nvSpPr>
          <p:spPr bwMode="auto">
            <a:xfrm>
              <a:off x="4914288" y="2585712"/>
              <a:ext cx="664939" cy="204719"/>
            </a:xfrm>
            <a:prstGeom prst="rightArrow">
              <a:avLst>
                <a:gd name="adj1" fmla="val 26296"/>
                <a:gd name="adj2" fmla="val 61428"/>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
          <p:nvSpPr>
            <p:cNvPr id="23" name="Pfeil nach rechts 28">
              <a:extLst>
                <a:ext uri="{FF2B5EF4-FFF2-40B4-BE49-F238E27FC236}">
                  <a16:creationId xmlns:a16="http://schemas.microsoft.com/office/drawing/2014/main" id="{0261A68C-3DBF-446C-98D5-A43C12A746F2}"/>
                </a:ext>
              </a:extLst>
            </p:cNvPr>
            <p:cNvSpPr/>
            <p:nvPr/>
          </p:nvSpPr>
          <p:spPr bwMode="auto">
            <a:xfrm rot="10800000">
              <a:off x="4911137" y="2838983"/>
              <a:ext cx="664939" cy="204719"/>
            </a:xfrm>
            <a:prstGeom prst="rightArrow">
              <a:avLst>
                <a:gd name="adj1" fmla="val 26296"/>
                <a:gd name="adj2" fmla="val 61428"/>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pSp>
      <p:grpSp>
        <p:nvGrpSpPr>
          <p:cNvPr id="25" name="Gruppieren 24">
            <a:extLst>
              <a:ext uri="{FF2B5EF4-FFF2-40B4-BE49-F238E27FC236}">
                <a16:creationId xmlns:a16="http://schemas.microsoft.com/office/drawing/2014/main" id="{60BA33A8-381F-4530-BEBE-1F9EB74A0F47}"/>
              </a:ext>
            </a:extLst>
          </p:cNvPr>
          <p:cNvGrpSpPr/>
          <p:nvPr/>
        </p:nvGrpSpPr>
        <p:grpSpPr>
          <a:xfrm>
            <a:off x="3561755" y="4604482"/>
            <a:ext cx="583948" cy="597702"/>
            <a:chOff x="4911137" y="2585712"/>
            <a:chExt cx="668090" cy="457990"/>
          </a:xfrm>
          <a:solidFill>
            <a:schemeClr val="bg1">
              <a:lumMod val="85000"/>
            </a:schemeClr>
          </a:solidFill>
        </p:grpSpPr>
        <p:sp>
          <p:nvSpPr>
            <p:cNvPr id="26" name="Pfeil nach rechts 28">
              <a:extLst>
                <a:ext uri="{FF2B5EF4-FFF2-40B4-BE49-F238E27FC236}">
                  <a16:creationId xmlns:a16="http://schemas.microsoft.com/office/drawing/2014/main" id="{E38D0B05-B76B-4489-9215-97C550FC10F5}"/>
                </a:ext>
              </a:extLst>
            </p:cNvPr>
            <p:cNvSpPr/>
            <p:nvPr/>
          </p:nvSpPr>
          <p:spPr bwMode="auto">
            <a:xfrm>
              <a:off x="4914288" y="2585712"/>
              <a:ext cx="664939" cy="204719"/>
            </a:xfrm>
            <a:prstGeom prst="rightArrow">
              <a:avLst>
                <a:gd name="adj1" fmla="val 26296"/>
                <a:gd name="adj2" fmla="val 61428"/>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
          <p:nvSpPr>
            <p:cNvPr id="27" name="Pfeil nach rechts 28">
              <a:extLst>
                <a:ext uri="{FF2B5EF4-FFF2-40B4-BE49-F238E27FC236}">
                  <a16:creationId xmlns:a16="http://schemas.microsoft.com/office/drawing/2014/main" id="{18152FF4-70DF-4E05-92A2-D3BAA6F06C97}"/>
                </a:ext>
              </a:extLst>
            </p:cNvPr>
            <p:cNvSpPr/>
            <p:nvPr/>
          </p:nvSpPr>
          <p:spPr bwMode="auto">
            <a:xfrm rot="10800000">
              <a:off x="4911137" y="2838983"/>
              <a:ext cx="664939" cy="204719"/>
            </a:xfrm>
            <a:prstGeom prst="rightArrow">
              <a:avLst>
                <a:gd name="adj1" fmla="val 26296"/>
                <a:gd name="adj2" fmla="val 61428"/>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pSp>
      <p:pic>
        <p:nvPicPr>
          <p:cNvPr id="30" name="Grafik 29">
            <a:extLst>
              <a:ext uri="{FF2B5EF4-FFF2-40B4-BE49-F238E27FC236}">
                <a16:creationId xmlns:a16="http://schemas.microsoft.com/office/drawing/2014/main" id="{DAC44646-5BA1-482E-B82B-4FD2B06872E1}"/>
              </a:ext>
            </a:extLst>
          </p:cNvPr>
          <p:cNvPicPr>
            <a:picLocks noChangeAspect="1"/>
          </p:cNvPicPr>
          <p:nvPr/>
        </p:nvPicPr>
        <p:blipFill>
          <a:blip r:embed="rId8"/>
          <a:stretch>
            <a:fillRect/>
          </a:stretch>
        </p:blipFill>
        <p:spPr>
          <a:xfrm>
            <a:off x="8412231" y="147151"/>
            <a:ext cx="731769" cy="649445"/>
          </a:xfrm>
          <a:prstGeom prst="rect">
            <a:avLst/>
          </a:prstGeom>
        </p:spPr>
      </p:pic>
      <p:pic>
        <p:nvPicPr>
          <p:cNvPr id="31" name="Grafik 30">
            <a:extLst>
              <a:ext uri="{FF2B5EF4-FFF2-40B4-BE49-F238E27FC236}">
                <a16:creationId xmlns:a16="http://schemas.microsoft.com/office/drawing/2014/main" id="{5B33F009-FC48-4A32-A557-79B7D901E9B0}"/>
              </a:ext>
            </a:extLst>
          </p:cNvPr>
          <p:cNvPicPr>
            <a:picLocks noChangeAspect="1"/>
          </p:cNvPicPr>
          <p:nvPr/>
        </p:nvPicPr>
        <p:blipFill>
          <a:blip r:embed="rId9"/>
          <a:stretch>
            <a:fillRect/>
          </a:stretch>
        </p:blipFill>
        <p:spPr>
          <a:xfrm>
            <a:off x="8551455" y="260692"/>
            <a:ext cx="395503" cy="396000"/>
          </a:xfrm>
          <a:prstGeom prst="rect">
            <a:avLst/>
          </a:prstGeom>
          <a:solidFill>
            <a:schemeClr val="bg1"/>
          </a:solidFill>
          <a:ln>
            <a:noFill/>
          </a:ln>
          <a:effectLst/>
        </p:spPr>
      </p:pic>
      <p:pic>
        <p:nvPicPr>
          <p:cNvPr id="33" name="Grafik 32">
            <a:extLst>
              <a:ext uri="{FF2B5EF4-FFF2-40B4-BE49-F238E27FC236}">
                <a16:creationId xmlns:a16="http://schemas.microsoft.com/office/drawing/2014/main" id="{7A0E146D-4F87-2840-9CA1-0D0CF243828B}"/>
              </a:ext>
            </a:extLst>
          </p:cNvPr>
          <p:cNvPicPr>
            <a:picLocks noChangeAspect="1"/>
          </p:cNvPicPr>
          <p:nvPr/>
        </p:nvPicPr>
        <p:blipFill>
          <a:blip r:embed="rId10"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6120106" y="1670442"/>
            <a:ext cx="2775854" cy="1955779"/>
          </a:xfrm>
          <a:prstGeom prst="rect">
            <a:avLst/>
          </a:prstGeom>
          <a:ln>
            <a:noFill/>
          </a:ln>
          <a:effectLst>
            <a:outerShdw blurRad="50800" dist="38100" dir="2700000" algn="tl" rotWithShape="0">
              <a:prstClr val="black">
                <a:alpha val="40000"/>
              </a:prstClr>
            </a:outerShdw>
          </a:effectLst>
        </p:spPr>
      </p:pic>
      <p:pic>
        <p:nvPicPr>
          <p:cNvPr id="38" name="Bildschirmfoto 2021-10-16 um 11.39.20.png" descr="Bildschirmfoto 2021-10-16 um 11.39.20.png">
            <a:extLst>
              <a:ext uri="{FF2B5EF4-FFF2-40B4-BE49-F238E27FC236}">
                <a16:creationId xmlns:a16="http://schemas.microsoft.com/office/drawing/2014/main" id="{8BD7B15C-F0E5-B847-9C29-F564FB5D19F3}"/>
              </a:ext>
            </a:extLst>
          </p:cNvPr>
          <p:cNvPicPr>
            <a:picLocks noChangeAspect="1"/>
          </p:cNvPicPr>
          <p:nvPr/>
        </p:nvPicPr>
        <p:blipFill>
          <a:blip r:embed="rId11">
            <a:duotone>
              <a:prstClr val="black"/>
              <a:srgbClr val="D9C3A5">
                <a:tint val="50000"/>
                <a:satMod val="180000"/>
              </a:srgbClr>
            </a:duotone>
          </a:blip>
          <a:stretch>
            <a:fillRect/>
          </a:stretch>
        </p:blipFill>
        <p:spPr>
          <a:xfrm>
            <a:off x="6079634" y="4096682"/>
            <a:ext cx="2812366" cy="1955778"/>
          </a:xfrm>
          <a:prstGeom prst="rect">
            <a:avLst/>
          </a:prstGeom>
          <a:ln w="12700">
            <a:noFill/>
            <a:miter lim="400000"/>
          </a:ln>
          <a:effectLst>
            <a:outerShdw blurRad="50800" dist="38100" dir="2700000" algn="tl" rotWithShape="0">
              <a:prstClr val="black">
                <a:alpha val="40000"/>
              </a:prstClr>
            </a:outerShdw>
          </a:effectLst>
        </p:spPr>
      </p:pic>
      <p:sp>
        <p:nvSpPr>
          <p:cNvPr id="54" name="Mischform">
            <a:extLst>
              <a:ext uri="{FF2B5EF4-FFF2-40B4-BE49-F238E27FC236}">
                <a16:creationId xmlns:a16="http://schemas.microsoft.com/office/drawing/2014/main" id="{FC326C60-9863-4140-8D6F-23F75C4CF057}"/>
              </a:ext>
            </a:extLst>
          </p:cNvPr>
          <p:cNvSpPr txBox="1"/>
          <p:nvPr/>
        </p:nvSpPr>
        <p:spPr>
          <a:xfrm>
            <a:off x="4285951" y="933897"/>
            <a:ext cx="1624828" cy="565146"/>
          </a:xfrm>
          <a:prstGeom prst="rect">
            <a:avLst/>
          </a:prstGeom>
          <a:solidFill>
            <a:schemeClr val="bg1">
              <a:lumMod val="8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08000" tIns="36000" rIns="0" bIns="36000">
            <a:spAutoFit/>
          </a:bodyPr>
          <a:lstStyle>
            <a:lvl1pPr>
              <a:defRPr sz="1400">
                <a:solidFill>
                  <a:schemeClr val="accent1"/>
                </a:solidFill>
              </a:defRPr>
            </a:lvl1pPr>
          </a:lstStyle>
          <a:p>
            <a:r>
              <a:rPr lang="de-DE" sz="1600" b="1" dirty="0">
                <a:solidFill>
                  <a:schemeClr val="tx1"/>
                </a:solidFill>
              </a:rPr>
              <a:t>Schriftliche</a:t>
            </a:r>
            <a:br>
              <a:rPr lang="de-DE" sz="1600" b="1" dirty="0">
                <a:solidFill>
                  <a:schemeClr val="tx1"/>
                </a:solidFill>
              </a:rPr>
            </a:br>
            <a:r>
              <a:rPr lang="de-DE" sz="1600" b="1" dirty="0">
                <a:solidFill>
                  <a:schemeClr val="tx1"/>
                </a:solidFill>
              </a:rPr>
              <a:t>Verfahren</a:t>
            </a:r>
            <a:endParaRPr sz="1600" b="1" dirty="0">
              <a:solidFill>
                <a:schemeClr val="tx1"/>
              </a:solidFill>
            </a:endParaRPr>
          </a:p>
        </p:txBody>
      </p:sp>
      <p:sp>
        <p:nvSpPr>
          <p:cNvPr id="56" name="Mischform">
            <a:extLst>
              <a:ext uri="{FF2B5EF4-FFF2-40B4-BE49-F238E27FC236}">
                <a16:creationId xmlns:a16="http://schemas.microsoft.com/office/drawing/2014/main" id="{4FFF8F6F-A82B-41D0-945E-588EA9FDF840}"/>
              </a:ext>
            </a:extLst>
          </p:cNvPr>
          <p:cNvSpPr txBox="1"/>
          <p:nvPr/>
        </p:nvSpPr>
        <p:spPr>
          <a:xfrm>
            <a:off x="5910779" y="933897"/>
            <a:ext cx="2981221" cy="565146"/>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16000" tIns="36000" rIns="0" bIns="36000">
            <a:spAutoFit/>
          </a:bodyPr>
          <a:lstStyle>
            <a:lvl1pPr>
              <a:defRPr sz="1400">
                <a:solidFill>
                  <a:schemeClr val="accent1"/>
                </a:solidFill>
              </a:defRPr>
            </a:lvl1pPr>
          </a:lstStyle>
          <a:p>
            <a:r>
              <a:rPr lang="de-DE" sz="1600" b="1" dirty="0">
                <a:solidFill>
                  <a:schemeClr val="tx1"/>
                </a:solidFill>
              </a:rPr>
              <a:t>Material</a:t>
            </a:r>
            <a:br>
              <a:rPr lang="de-DE" sz="1600" b="1" dirty="0">
                <a:solidFill>
                  <a:schemeClr val="tx1"/>
                </a:solidFill>
              </a:rPr>
            </a:br>
            <a:r>
              <a:rPr lang="de-DE" sz="1600" b="1" dirty="0">
                <a:solidFill>
                  <a:schemeClr val="tx1"/>
                </a:solidFill>
              </a:rPr>
              <a:t>zur Förderung</a:t>
            </a:r>
          </a:p>
        </p:txBody>
      </p:sp>
      <p:sp>
        <p:nvSpPr>
          <p:cNvPr id="57" name="Mischform">
            <a:extLst>
              <a:ext uri="{FF2B5EF4-FFF2-40B4-BE49-F238E27FC236}">
                <a16:creationId xmlns:a16="http://schemas.microsoft.com/office/drawing/2014/main" id="{0FD00225-61CD-413C-8D7C-341FBA783E80}"/>
              </a:ext>
            </a:extLst>
          </p:cNvPr>
          <p:cNvSpPr txBox="1"/>
          <p:nvPr/>
        </p:nvSpPr>
        <p:spPr>
          <a:xfrm>
            <a:off x="1671459" y="936767"/>
            <a:ext cx="1624828" cy="565146"/>
          </a:xfrm>
          <a:prstGeom prst="rect">
            <a:avLst/>
          </a:prstGeom>
          <a:solidFill>
            <a:schemeClr val="bg1">
              <a:lumMod val="85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08000" tIns="36000" rIns="0" bIns="36000">
            <a:spAutoFit/>
          </a:bodyPr>
          <a:lstStyle>
            <a:lvl1pPr>
              <a:defRPr sz="1400">
                <a:solidFill>
                  <a:schemeClr val="accent1"/>
                </a:solidFill>
              </a:defRPr>
            </a:lvl1pPr>
          </a:lstStyle>
          <a:p>
            <a:r>
              <a:rPr lang="de-DE" sz="1600" b="1" dirty="0">
                <a:solidFill>
                  <a:schemeClr val="tx1"/>
                </a:solidFill>
              </a:rPr>
              <a:t>Halbschriftliche</a:t>
            </a:r>
            <a:br>
              <a:rPr lang="de-DE" sz="1600" b="1" dirty="0">
                <a:solidFill>
                  <a:schemeClr val="tx1"/>
                </a:solidFill>
              </a:rPr>
            </a:br>
            <a:r>
              <a:rPr lang="de-DE" sz="1600" b="1" dirty="0">
                <a:solidFill>
                  <a:schemeClr val="tx1"/>
                </a:solidFill>
              </a:rPr>
              <a:t>Verfahren</a:t>
            </a:r>
            <a:endParaRPr sz="1600" b="1" dirty="0">
              <a:solidFill>
                <a:schemeClr val="tx1"/>
              </a:solidFill>
            </a:endParaRPr>
          </a:p>
        </p:txBody>
      </p:sp>
    </p:spTree>
    <p:extLst>
      <p:ext uri="{BB962C8B-B14F-4D97-AF65-F5344CB8AC3E}">
        <p14:creationId xmlns:p14="http://schemas.microsoft.com/office/powerpoint/2010/main" val="61659887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1" name="Titel 3"/>
          <p:cNvSpPr txBox="1">
            <a:spLocks noGrp="1"/>
          </p:cNvSpPr>
          <p:nvPr>
            <p:ph type="title"/>
          </p:nvPr>
        </p:nvSpPr>
        <p:spPr>
          <a:xfrm>
            <a:off x="252000" y="324000"/>
            <a:ext cx="8640000" cy="396000"/>
          </a:xfrm>
          <a:prstGeom prst="rect">
            <a:avLst/>
          </a:prstGeom>
        </p:spPr>
        <p:txBody>
          <a:bodyPr/>
          <a:lstStyle/>
          <a:p>
            <a:r>
              <a:rPr dirty="0" err="1"/>
              <a:t>Vorschlag</a:t>
            </a:r>
            <a:r>
              <a:rPr dirty="0"/>
              <a:t> für </a:t>
            </a:r>
            <a:r>
              <a:rPr dirty="0" err="1"/>
              <a:t>Zeitstruktur</a:t>
            </a:r>
            <a:endParaRPr dirty="0"/>
          </a:p>
        </p:txBody>
      </p:sp>
      <p:graphicFrame>
        <p:nvGraphicFramePr>
          <p:cNvPr id="5" name="Tabelle 4">
            <a:extLst>
              <a:ext uri="{FF2B5EF4-FFF2-40B4-BE49-F238E27FC236}">
                <a16:creationId xmlns:a16="http://schemas.microsoft.com/office/drawing/2014/main" id="{03CBE2C4-E8DC-475A-90A7-F7E4AD8D4476}"/>
              </a:ext>
            </a:extLst>
          </p:cNvPr>
          <p:cNvGraphicFramePr>
            <a:graphicFrameLocks noGrp="1"/>
          </p:cNvGraphicFramePr>
          <p:nvPr>
            <p:extLst>
              <p:ext uri="{D42A27DB-BD31-4B8C-83A1-F6EECF244321}">
                <p14:modId xmlns:p14="http://schemas.microsoft.com/office/powerpoint/2010/main" val="2229996519"/>
              </p:ext>
            </p:extLst>
          </p:nvPr>
        </p:nvGraphicFramePr>
        <p:xfrm>
          <a:off x="252000" y="851666"/>
          <a:ext cx="8640000" cy="5631237"/>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gn="just">
                        <a:lnSpc>
                          <a:spcPct val="100000"/>
                        </a:lnSpc>
                        <a:spcAft>
                          <a:spcPts val="0"/>
                        </a:spcAft>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1. Phase</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Reflexion der Praxiserprobungen (ca. 30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lang="de-DE" sz="1200">
                        <a:effectLst/>
                        <a:latin typeface="Calibri" panose="020F0502020204030204" pitchFamily="34" charset="0"/>
                        <a:cs typeface="Times New Roman" panose="02020603050405020304" pitchFamily="18" charset="0"/>
                      </a:endParaRPr>
                    </a:p>
                  </a:txBody>
                  <a:tcPr marL="36195" marR="36195" marT="17780" marB="1778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78967">
                <a:tc>
                  <a:txBody>
                    <a:bodyPr/>
                    <a:lstStyle/>
                    <a:p>
                      <a:pPr algn="just">
                        <a:lnSpc>
                          <a:spcPct val="100000"/>
                        </a:lnSpc>
                        <a:spcAft>
                          <a:spcPts val="0"/>
                        </a:spcAft>
                      </a:pPr>
                      <a:r>
                        <a:rPr lang="de-DE" sz="1200" b="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5 min</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Begrüßung und Organisation der Reflexionsphase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abhängig von Vorgängermodul</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78967">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20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Aktivität A: Leitfragen gestützte Diskussion der Erfahrungen in der Praxiserprobung</a:t>
                      </a: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(Gruppenarbeit)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abhängig von Vorgängermodul</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916442"/>
                  </a:ext>
                </a:extLst>
              </a:tr>
              <a:tr h="178967">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5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Plenum: Zusammentragen der wichtigsten Erkenntnisse der vorangehenden Reflexionsphase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abhängig von Vorgängermodul</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178967">
                <a:tc>
                  <a:txBody>
                    <a:bodyPr/>
                    <a:lstStyle/>
                    <a:p>
                      <a:pPr algn="just">
                        <a:lnSpc>
                          <a:spcPct val="100000"/>
                        </a:lnSpc>
                        <a:spcAft>
                          <a:spcPts val="0"/>
                        </a:spcAft>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2. Phase:</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Charakteristika des halbschriftlichen und des schriftlichen Rechnens (ca. 20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94027">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2 min </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Input: Vorstellung der Gliederung der Veranstaltung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0">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4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Aktivität B: Verschiedene Rechenwege zu einer Subtraktions- und einer Multiplikations-</a:t>
                      </a:r>
                      <a:b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br>
                      <a:r>
                        <a:rPr lang="de-DE" sz="1200" dirty="0" err="1">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aufgabe</a:t>
                      </a: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 notieren</a:t>
                      </a: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(Partnerarbeit)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 AM1_Denkwege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0">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4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Plenum: Sortieren der Rechenwege und Erarbeitung der Charakteristika der jeweiligen Methode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0">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10 min </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Input: Systematisierung der Hauptstrategien des halbschriftlichen Rechnens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44172204"/>
                  </a:ext>
                </a:extLst>
              </a:tr>
              <a:tr h="178967">
                <a:tc>
                  <a:txBody>
                    <a:bodyPr/>
                    <a:lstStyle/>
                    <a:p>
                      <a:pPr algn="just">
                        <a:lnSpc>
                          <a:spcPct val="100000"/>
                        </a:lnSpc>
                        <a:spcAft>
                          <a:spcPts val="0"/>
                        </a:spcAft>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3. Phase:</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Diagnose von Lernständen beim halbschriftlichen Rechnen (ca. 25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w="12700" cmpd="sng">
                      <a:noFill/>
                      <a:prstDash val="solid"/>
                    </a:lnL>
                    <a:lnR w="12700" cmpd="sng">
                      <a:noFill/>
                      <a:prstDash val="soli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250260">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3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Vorstellung des Kira-Checks</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250260">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12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Aktivität C: Diagnose von Lernständen halbschriftliche Subtraktion und Multiplikation </a:t>
                      </a: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(Partnerarbeit)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 AM1_Denkwege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68914455"/>
                  </a:ext>
                </a:extLst>
              </a:tr>
              <a:tr h="178967">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10 min </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Plenum: Gemeinsame Reflexion der Analysen, Erarbeitung der Haupt-Fehlerkategorien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effectLst/>
                          <a:latin typeface="Calibri" panose="020F0502020204030204" pitchFamily="34" charset="0"/>
                          <a:ea typeface="Times New Roman" panose="02020603050405020304" pitchFamily="18" charset="0"/>
                          <a:cs typeface="Calibri" panose="020F0502020204030204" pitchFamily="34" charset="0"/>
                        </a:rPr>
                        <a:t>2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178967">
                <a:tc>
                  <a:txBody>
                    <a:bodyPr/>
                    <a:lstStyle/>
                    <a:p>
                      <a:pPr algn="just">
                        <a:lnSpc>
                          <a:spcPct val="100000"/>
                        </a:lnSpc>
                        <a:spcAft>
                          <a:spcPts val="0"/>
                        </a:spcAft>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4. Phase:</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Förderung am Beispiel Moritz (ca. 25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w="12700" cmpd="sng">
                      <a:noFill/>
                      <a:prstDash val="solid"/>
                    </a:lnL>
                    <a:lnR w="12700" cmpd="sng">
                      <a:noFill/>
                      <a:prstDash val="soli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205639">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5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Vorstellung der Mahiko-Seite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0">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15 min </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Aktivität D: Sichtung des </a:t>
                      </a:r>
                      <a:r>
                        <a:rPr lang="de-DE" sz="1200" dirty="0" err="1">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Mahiko</a:t>
                      </a: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-Materials zur halbschriftlichen Multiplikation </a:t>
                      </a: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(Gruppenarbeit)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 AM2_Uebungen_hsMult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58968">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5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Plenum zur Passung von Diagnose und Förderung</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lang="de-DE" sz="1200" dirty="0">
                        <a:effectLst/>
                        <a:latin typeface="Calibri" panose="020F0502020204030204" pitchFamily="34" charset="0"/>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3984284"/>
                  </a:ext>
                </a:extLst>
              </a:tr>
              <a:tr h="0">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15’</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PAUSE (ca. 15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99004469"/>
                  </a:ext>
                </a:extLst>
              </a:tr>
              <a:tr h="0">
                <a:tc>
                  <a:txBody>
                    <a:bodyPr/>
                    <a:lstStyle/>
                    <a:p>
                      <a:pPr>
                        <a:lnSpc>
                          <a:spcPct val="100000"/>
                        </a:lnSpc>
                        <a:spcAft>
                          <a:spcPts val="0"/>
                        </a:spcAft>
                      </a:pP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nSpc>
                          <a:spcPct val="100000"/>
                        </a:lnSpc>
                        <a:spcAft>
                          <a:spcPts val="0"/>
                        </a:spcAft>
                        <a:buClr>
                          <a:srgbClr val="327A86"/>
                        </a:buClr>
                        <a:buFont typeface="Wingdings" panose="05000000000000000000" pitchFamily="2" charset="2"/>
                        <a:buChar char=""/>
                        <a:tabLst>
                          <a:tab pos="4500880" algn="l"/>
                        </a:tabLst>
                      </a:pP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5543303"/>
                  </a:ext>
                </a:extLst>
              </a:tr>
            </a:tbl>
          </a:graphicData>
        </a:graphic>
      </p:graphicFrame>
    </p:spTree>
    <p:extLst>
      <p:ext uri="{BB962C8B-B14F-4D97-AF65-F5344CB8AC3E}">
        <p14:creationId xmlns:p14="http://schemas.microsoft.com/office/powerpoint/2010/main" val="2692379629"/>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uppieren 22">
            <a:extLst>
              <a:ext uri="{FF2B5EF4-FFF2-40B4-BE49-F238E27FC236}">
                <a16:creationId xmlns:a16="http://schemas.microsoft.com/office/drawing/2014/main" id="{DFAF336D-E5D6-46BE-B748-4CEFA8CAA722}"/>
              </a:ext>
            </a:extLst>
          </p:cNvPr>
          <p:cNvGrpSpPr/>
          <p:nvPr/>
        </p:nvGrpSpPr>
        <p:grpSpPr>
          <a:xfrm>
            <a:off x="6013514" y="1995163"/>
            <a:ext cx="2415358" cy="1462265"/>
            <a:chOff x="6265996" y="2217577"/>
            <a:chExt cx="2415358" cy="1462265"/>
          </a:xfrm>
        </p:grpSpPr>
        <p:pic>
          <p:nvPicPr>
            <p:cNvPr id="3" name="Grafik 2">
              <a:extLst>
                <a:ext uri="{FF2B5EF4-FFF2-40B4-BE49-F238E27FC236}">
                  <a16:creationId xmlns:a16="http://schemas.microsoft.com/office/drawing/2014/main" id="{EC1B11F3-801C-8149-8CA7-6C48B951D2E4}"/>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87" b="99405" l="16972" r="54524">
                          <a14:foregroundMark x1="28918" y1="25066" x2="28918" y2="25066"/>
                          <a14:foregroundMark x1="36369" y1="10251" x2="36369" y2="10251"/>
                          <a14:foregroundMark x1="33176" y1="10251" x2="33176" y2="10251"/>
                          <a14:foregroundMark x1="34831" y1="68915" x2="34831" y2="68915"/>
                          <a14:foregroundMark x1="30278" y1="64749" x2="30278" y2="64749"/>
                          <a14:foregroundMark x1="33826" y1="94841" x2="33826" y2="94841"/>
                          <a14:foregroundMark x1="40095" y1="95304" x2="40095" y2="95304"/>
                          <a14:foregroundMark x1="37256" y1="99405" x2="37256" y2="99405"/>
                        </a14:backgroundRemoval>
                      </a14:imgEffect>
                    </a14:imgLayer>
                  </a14:imgProps>
                </a:ext>
              </a:extLst>
            </a:blip>
            <a:srcRect l="12446" r="40611"/>
            <a:stretch/>
          </p:blipFill>
          <p:spPr>
            <a:xfrm rot="574494">
              <a:off x="7963148" y="2217577"/>
              <a:ext cx="718206" cy="1368031"/>
            </a:xfrm>
            <a:prstGeom prst="rect">
              <a:avLst/>
            </a:prstGeom>
          </p:spPr>
        </p:pic>
        <p:grpSp>
          <p:nvGrpSpPr>
            <p:cNvPr id="14" name="Gruppieren 13">
              <a:extLst>
                <a:ext uri="{FF2B5EF4-FFF2-40B4-BE49-F238E27FC236}">
                  <a16:creationId xmlns:a16="http://schemas.microsoft.com/office/drawing/2014/main" id="{5E3D3087-56A8-964F-AE93-789005A73CF7}"/>
                </a:ext>
              </a:extLst>
            </p:cNvPr>
            <p:cNvGrpSpPr/>
            <p:nvPr/>
          </p:nvGrpSpPr>
          <p:grpSpPr>
            <a:xfrm>
              <a:off x="6265996" y="2286563"/>
              <a:ext cx="1827014" cy="1393279"/>
              <a:chOff x="6413141" y="2766853"/>
              <a:chExt cx="2450393" cy="1845443"/>
            </a:xfrm>
          </p:grpSpPr>
          <p:pic>
            <p:nvPicPr>
              <p:cNvPr id="15" name="Picture 9">
                <a:extLst>
                  <a:ext uri="{FF2B5EF4-FFF2-40B4-BE49-F238E27FC236}">
                    <a16:creationId xmlns:a16="http://schemas.microsoft.com/office/drawing/2014/main" id="{B19F432F-5462-674C-9C7F-E3D6DBB21E95}"/>
                  </a:ext>
                </a:extLst>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5484" b="97419" l="3817" r="91985">
                            <a14:foregroundMark x1="14885" y1="88387" x2="14885" y2="88387"/>
                            <a14:foregroundMark x1="25191" y1="87742" x2="25191" y2="87742"/>
                            <a14:foregroundMark x1="11069" y1="89032" x2="12214" y2="72581"/>
                            <a14:foregroundMark x1="19466" y1="89355" x2="73282" y2="96774"/>
                            <a14:foregroundMark x1="34351" y1="14839" x2="71756" y2="14194"/>
                            <a14:foregroundMark x1="74427" y1="6129" x2="75573" y2="26129"/>
                            <a14:foregroundMark x1="78626" y1="14194" x2="84733" y2="53548"/>
                            <a14:foregroundMark x1="85115" y1="14839" x2="88931" y2="51613"/>
                            <a14:foregroundMark x1="64885" y1="25484" x2="29008" y2="27097"/>
                            <a14:foregroundMark x1="73664" y1="30968" x2="23282" y2="32258"/>
                            <a14:foregroundMark x1="76718" y1="50000" x2="32824" y2="50968"/>
                            <a14:foregroundMark x1="51527" y1="46774" x2="26336" y2="45806"/>
                            <a14:foregroundMark x1="20992" y1="18710" x2="20611" y2="47742"/>
                            <a14:foregroundMark x1="8779" y1="49032" x2="12977" y2="47742"/>
                            <a14:foregroundMark x1="4198" y1="82903" x2="18702" y2="94839"/>
                            <a14:foregroundMark x1="73664" y1="96129" x2="89695" y2="65161"/>
                            <a14:foregroundMark x1="90076" y1="94194" x2="91985" y2="80323"/>
                            <a14:foregroundMark x1="89695" y1="97419" x2="89695" y2="97419"/>
                          </a14:backgroundRemoval>
                        </a14:imgEffect>
                      </a14:imgLayer>
                    </a14:imgProps>
                  </a:ext>
                  <a:ext uri="{28A0092B-C50C-407E-A947-70E740481C1C}">
                    <a14:useLocalDpi xmlns:a14="http://schemas.microsoft.com/office/drawing/2010/main"/>
                  </a:ext>
                </a:extLst>
              </a:blip>
              <a:srcRect/>
              <a:stretch>
                <a:fillRect/>
              </a:stretch>
            </p:blipFill>
            <p:spPr bwMode="auto">
              <a:xfrm>
                <a:off x="7772697" y="2952001"/>
                <a:ext cx="1090837" cy="12919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6" name="Bild 12">
                <a:extLst>
                  <a:ext uri="{FF2B5EF4-FFF2-40B4-BE49-F238E27FC236}">
                    <a16:creationId xmlns:a16="http://schemas.microsoft.com/office/drawing/2014/main" id="{C05F1BE7-CF3D-294E-87D4-E7D7B22D7FA5}"/>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rot="900000">
                <a:off x="6413141" y="2766853"/>
                <a:ext cx="967038" cy="1306608"/>
              </a:xfrm>
              <a:prstGeom prst="rect">
                <a:avLst/>
              </a:prstGeom>
              <a:effectLst>
                <a:outerShdw blurRad="177800" dist="38100" dir="2700000" algn="tl" rotWithShape="0">
                  <a:srgbClr val="000000">
                    <a:alpha val="43000"/>
                  </a:srgbClr>
                </a:outerShdw>
              </a:effectLst>
            </p:spPr>
          </p:pic>
          <p:pic>
            <p:nvPicPr>
              <p:cNvPr id="17" name="Bild 15">
                <a:extLst>
                  <a:ext uri="{FF2B5EF4-FFF2-40B4-BE49-F238E27FC236}">
                    <a16:creationId xmlns:a16="http://schemas.microsoft.com/office/drawing/2014/main" id="{B7F2B1AD-F7E6-C540-870A-7E2380795823}"/>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rot="20700000">
                <a:off x="7161105" y="3304075"/>
                <a:ext cx="966870" cy="1308221"/>
              </a:xfrm>
              <a:prstGeom prst="rect">
                <a:avLst/>
              </a:prstGeom>
              <a:effectLst>
                <a:outerShdw blurRad="177800" dist="38100" dir="2700000" algn="tl" rotWithShape="0">
                  <a:srgbClr val="000000">
                    <a:alpha val="43000"/>
                  </a:srgbClr>
                </a:outerShdw>
              </a:effectLst>
            </p:spPr>
          </p:pic>
        </p:grpSp>
      </p:grpSp>
      <p:sp>
        <p:nvSpPr>
          <p:cNvPr id="22" name="Titel 1">
            <a:extLst>
              <a:ext uri="{FF2B5EF4-FFF2-40B4-BE49-F238E27FC236}">
                <a16:creationId xmlns:a16="http://schemas.microsoft.com/office/drawing/2014/main" id="{D9886232-2AC6-B449-8D7C-5311DFA1EEBA}"/>
              </a:ext>
            </a:extLst>
          </p:cNvPr>
          <p:cNvSpPr>
            <a:spLocks noGrp="1"/>
          </p:cNvSpPr>
          <p:nvPr>
            <p:ph type="title"/>
          </p:nvPr>
        </p:nvSpPr>
        <p:spPr/>
        <p:txBody>
          <a:bodyPr/>
          <a:lstStyle/>
          <a:p>
            <a:r>
              <a:rPr lang="de-DE" dirty="0"/>
              <a:t>Mathe sicher können</a:t>
            </a:r>
          </a:p>
        </p:txBody>
      </p:sp>
      <p:sp>
        <p:nvSpPr>
          <p:cNvPr id="2" name="Rechteck 1">
            <a:extLst>
              <a:ext uri="{FF2B5EF4-FFF2-40B4-BE49-F238E27FC236}">
                <a16:creationId xmlns:a16="http://schemas.microsoft.com/office/drawing/2014/main" id="{6CF5C9F8-BEB8-5B42-9A8E-6865D1D198C3}"/>
              </a:ext>
            </a:extLst>
          </p:cNvPr>
          <p:cNvSpPr/>
          <p:nvPr/>
        </p:nvSpPr>
        <p:spPr>
          <a:xfrm>
            <a:off x="5689958" y="3894599"/>
            <a:ext cx="3062470" cy="954105"/>
          </a:xfrm>
          <a:prstGeom prst="rect">
            <a:avLst/>
          </a:prstGeom>
          <a:solidFill>
            <a:schemeClr val="bg2">
              <a:lumMod val="20000"/>
              <a:lumOff val="80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400" b="0" i="0" u="none" strike="noStrike" cap="none" spc="0" normalizeH="0" baseline="0" dirty="0">
                <a:ln>
                  <a:noFill/>
                </a:ln>
                <a:solidFill>
                  <a:schemeClr val="tx1"/>
                </a:solidFill>
                <a:effectLst/>
                <a:uFillTx/>
                <a:latin typeface="+mn-lt"/>
                <a:ea typeface="+mn-ea"/>
                <a:cs typeface="+mn-cs"/>
                <a:sym typeface="Calibri"/>
              </a:rPr>
              <a:t>Materialien ursprünglich für den Einsatz in der Sekundarstufe I konzipiert</a:t>
            </a:r>
          </a:p>
          <a:p>
            <a:pPr marL="0" marR="0" indent="0" algn="ctr" defTabSz="914400" rtl="0" fontAlgn="auto" latinLnBrk="0" hangingPunct="0">
              <a:lnSpc>
                <a:spcPct val="100000"/>
              </a:lnSpc>
              <a:spcBef>
                <a:spcPts val="0"/>
              </a:spcBef>
              <a:spcAft>
                <a:spcPts val="0"/>
              </a:spcAft>
              <a:buClrTx/>
              <a:buSzTx/>
              <a:buFontTx/>
              <a:buNone/>
              <a:tabLst/>
            </a:pPr>
            <a:r>
              <a:rPr lang="de-DE" sz="1400" dirty="0">
                <a:solidFill>
                  <a:schemeClr val="tx1"/>
                </a:solidFill>
                <a:sym typeface="Wingdings" pitchFamily="2" charset="2"/>
              </a:rPr>
              <a:t></a:t>
            </a:r>
            <a:r>
              <a:rPr lang="de-DE" sz="1400" dirty="0">
                <a:solidFill>
                  <a:schemeClr val="tx1"/>
                </a:solidFill>
              </a:rPr>
              <a:t> </a:t>
            </a:r>
          </a:p>
          <a:p>
            <a:pPr marL="0" marR="0" indent="0" algn="ctr" defTabSz="914400" rtl="0" fontAlgn="auto" latinLnBrk="0" hangingPunct="0">
              <a:lnSpc>
                <a:spcPct val="100000"/>
              </a:lnSpc>
              <a:spcBef>
                <a:spcPts val="0"/>
              </a:spcBef>
              <a:spcAft>
                <a:spcPts val="0"/>
              </a:spcAft>
              <a:buClrTx/>
              <a:buSzTx/>
              <a:buFontTx/>
              <a:buNone/>
              <a:tabLst/>
            </a:pPr>
            <a:r>
              <a:rPr lang="de-DE" sz="1400" dirty="0">
                <a:solidFill>
                  <a:schemeClr val="tx1"/>
                </a:solidFill>
              </a:rPr>
              <a:t>Adaption für die Grundschule</a:t>
            </a:r>
            <a:r>
              <a:rPr kumimoji="0" lang="de-DE" sz="1400" b="0" i="0" u="none" strike="noStrike" cap="none" spc="0" normalizeH="0" baseline="0" dirty="0">
                <a:ln>
                  <a:noFill/>
                </a:ln>
                <a:solidFill>
                  <a:schemeClr val="tx1"/>
                </a:solidFill>
                <a:effectLst/>
                <a:uFillTx/>
                <a:latin typeface="+mn-lt"/>
                <a:ea typeface="+mn-ea"/>
                <a:cs typeface="+mn-cs"/>
                <a:sym typeface="Calibri"/>
              </a:rPr>
              <a:t> </a:t>
            </a:r>
          </a:p>
        </p:txBody>
      </p:sp>
      <p:sp>
        <p:nvSpPr>
          <p:cNvPr id="28" name="Textfeld 27">
            <a:extLst>
              <a:ext uri="{FF2B5EF4-FFF2-40B4-BE49-F238E27FC236}">
                <a16:creationId xmlns:a16="http://schemas.microsoft.com/office/drawing/2014/main" id="{A64CEB94-DA12-4068-ADE8-866A9113A2AC}"/>
              </a:ext>
            </a:extLst>
          </p:cNvPr>
          <p:cNvSpPr txBox="1"/>
          <p:nvPr/>
        </p:nvSpPr>
        <p:spPr>
          <a:xfrm>
            <a:off x="2922565" y="2810476"/>
            <a:ext cx="2285888" cy="738664"/>
          </a:xfrm>
          <a:prstGeom prst="rect">
            <a:avLst/>
          </a:prstGeom>
          <a:noFill/>
        </p:spPr>
        <p:txBody>
          <a:bodyPr wrap="square" lIns="0" tIns="0" rIns="0" bIns="0" rtlCol="0">
            <a:spAutoFit/>
          </a:bodyPr>
          <a:lstStyle/>
          <a:p>
            <a:pPr defTabSz="457200">
              <a:spcBef>
                <a:spcPts val="900"/>
              </a:spcBef>
              <a:buClr>
                <a:schemeClr val="accent1"/>
              </a:buClr>
            </a:pPr>
            <a:r>
              <a:rPr lang="de-DE" sz="1600" dirty="0">
                <a:solidFill>
                  <a:prstClr val="black"/>
                </a:solidFill>
                <a:ea typeface=""/>
                <a:cs typeface=""/>
              </a:rPr>
              <a:t>Wie kann man erkennen, wem welche Verstehens-</a:t>
            </a:r>
            <a:r>
              <a:rPr lang="de-DE" sz="1600" dirty="0" err="1">
                <a:solidFill>
                  <a:prstClr val="black"/>
                </a:solidFill>
                <a:ea typeface=""/>
                <a:cs typeface=""/>
              </a:rPr>
              <a:t>grundlagen</a:t>
            </a:r>
            <a:r>
              <a:rPr lang="de-DE" sz="1600" dirty="0">
                <a:solidFill>
                  <a:prstClr val="black"/>
                </a:solidFill>
                <a:ea typeface=""/>
                <a:cs typeface=""/>
              </a:rPr>
              <a:t> fehlen?</a:t>
            </a:r>
          </a:p>
        </p:txBody>
      </p:sp>
      <p:grpSp>
        <p:nvGrpSpPr>
          <p:cNvPr id="29" name="Gruppieren 28">
            <a:extLst>
              <a:ext uri="{FF2B5EF4-FFF2-40B4-BE49-F238E27FC236}">
                <a16:creationId xmlns:a16="http://schemas.microsoft.com/office/drawing/2014/main" id="{5240EA41-BAC6-43C4-80B4-DEA1874681EE}"/>
              </a:ext>
            </a:extLst>
          </p:cNvPr>
          <p:cNvGrpSpPr/>
          <p:nvPr/>
        </p:nvGrpSpPr>
        <p:grpSpPr>
          <a:xfrm>
            <a:off x="237700" y="1908161"/>
            <a:ext cx="2507724" cy="612000"/>
            <a:chOff x="244554" y="1431230"/>
            <a:chExt cx="2507724" cy="612000"/>
          </a:xfrm>
        </p:grpSpPr>
        <p:sp>
          <p:nvSpPr>
            <p:cNvPr id="30" name="Abgerundetes Rechteck 4">
              <a:extLst>
                <a:ext uri="{FF2B5EF4-FFF2-40B4-BE49-F238E27FC236}">
                  <a16:creationId xmlns:a16="http://schemas.microsoft.com/office/drawing/2014/main" id="{729FC3BB-C168-4297-877F-C809A2E88E3E}"/>
                </a:ext>
              </a:extLst>
            </p:cNvPr>
            <p:cNvSpPr/>
            <p:nvPr/>
          </p:nvSpPr>
          <p:spPr bwMode="auto">
            <a:xfrm>
              <a:off x="664278" y="1466807"/>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7200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identifizieren</a:t>
              </a:r>
              <a:endParaRPr lang="de-DE" sz="1400" dirty="0">
                <a:solidFill>
                  <a:prstClr val="black"/>
                </a:solidFill>
                <a:latin typeface="Calibri" panose="020F0502020204030204" pitchFamily="34" charset="0"/>
              </a:endParaRPr>
            </a:p>
          </p:txBody>
        </p:sp>
        <p:pic>
          <p:nvPicPr>
            <p:cNvPr id="31" name="Grafik 30">
              <a:extLst>
                <a:ext uri="{FF2B5EF4-FFF2-40B4-BE49-F238E27FC236}">
                  <a16:creationId xmlns:a16="http://schemas.microsoft.com/office/drawing/2014/main" id="{9CD46139-FEBF-42CD-8881-49ADEE5DBF85}"/>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44554" y="1431230"/>
              <a:ext cx="612000" cy="612000"/>
            </a:xfrm>
            <a:prstGeom prst="rect">
              <a:avLst/>
            </a:prstGeom>
            <a:ln>
              <a:noFill/>
            </a:ln>
            <a:effectLst/>
          </p:spPr>
        </p:pic>
      </p:grpSp>
      <p:grpSp>
        <p:nvGrpSpPr>
          <p:cNvPr id="32" name="Gruppieren 31">
            <a:extLst>
              <a:ext uri="{FF2B5EF4-FFF2-40B4-BE49-F238E27FC236}">
                <a16:creationId xmlns:a16="http://schemas.microsoft.com/office/drawing/2014/main" id="{D60C84F4-8DFE-4D92-A36C-7AF1FE5FCBE1}"/>
              </a:ext>
            </a:extLst>
          </p:cNvPr>
          <p:cNvGrpSpPr/>
          <p:nvPr/>
        </p:nvGrpSpPr>
        <p:grpSpPr>
          <a:xfrm>
            <a:off x="249406" y="3832402"/>
            <a:ext cx="2507724" cy="612000"/>
            <a:chOff x="244554" y="4049409"/>
            <a:chExt cx="2507724" cy="612000"/>
          </a:xfrm>
        </p:grpSpPr>
        <p:sp>
          <p:nvSpPr>
            <p:cNvPr id="33" name="Abgerundetes Rechteck 33">
              <a:extLst>
                <a:ext uri="{FF2B5EF4-FFF2-40B4-BE49-F238E27FC236}">
                  <a16:creationId xmlns:a16="http://schemas.microsoft.com/office/drawing/2014/main" id="{7E111A39-BB8A-413B-9AD9-85554384671A}"/>
                </a:ext>
              </a:extLst>
            </p:cNvPr>
            <p:cNvSpPr/>
            <p:nvPr/>
          </p:nvSpPr>
          <p:spPr bwMode="auto">
            <a:xfrm>
              <a:off x="664278" y="4089394"/>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fördern</a:t>
              </a:r>
              <a:endParaRPr lang="de-DE" sz="1400" dirty="0">
                <a:solidFill>
                  <a:prstClr val="black"/>
                </a:solidFill>
                <a:latin typeface="Calibri" panose="020F0502020204030204" pitchFamily="34" charset="0"/>
              </a:endParaRPr>
            </a:p>
          </p:txBody>
        </p:sp>
        <p:pic>
          <p:nvPicPr>
            <p:cNvPr id="34" name="Grafik 33">
              <a:extLst>
                <a:ext uri="{FF2B5EF4-FFF2-40B4-BE49-F238E27FC236}">
                  <a16:creationId xmlns:a16="http://schemas.microsoft.com/office/drawing/2014/main" id="{246FDFEE-9C69-4FA7-BABF-718BD4DAD39B}"/>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244554" y="4049409"/>
              <a:ext cx="612000" cy="612000"/>
            </a:xfrm>
            <a:prstGeom prst="rect">
              <a:avLst/>
            </a:prstGeom>
            <a:ln>
              <a:noFill/>
            </a:ln>
            <a:effectLst/>
          </p:spPr>
        </p:pic>
      </p:grpSp>
      <p:grpSp>
        <p:nvGrpSpPr>
          <p:cNvPr id="35" name="Gruppieren 34">
            <a:extLst>
              <a:ext uri="{FF2B5EF4-FFF2-40B4-BE49-F238E27FC236}">
                <a16:creationId xmlns:a16="http://schemas.microsoft.com/office/drawing/2014/main" id="{D669A6B5-7151-4DE0-BA7B-AAD7EF7C638E}"/>
              </a:ext>
            </a:extLst>
          </p:cNvPr>
          <p:cNvGrpSpPr/>
          <p:nvPr/>
        </p:nvGrpSpPr>
        <p:grpSpPr>
          <a:xfrm>
            <a:off x="252000" y="2894583"/>
            <a:ext cx="2507724" cy="612000"/>
            <a:chOff x="244554" y="2568279"/>
            <a:chExt cx="2507724" cy="612000"/>
          </a:xfrm>
        </p:grpSpPr>
        <p:sp>
          <p:nvSpPr>
            <p:cNvPr id="36" name="Abgerundetes Rechteck 32">
              <a:extLst>
                <a:ext uri="{FF2B5EF4-FFF2-40B4-BE49-F238E27FC236}">
                  <a16:creationId xmlns:a16="http://schemas.microsoft.com/office/drawing/2014/main" id="{C46345F0-7030-452D-BA25-408B795C0DBF}"/>
                </a:ext>
              </a:extLst>
            </p:cNvPr>
            <p:cNvSpPr/>
            <p:nvPr/>
          </p:nvSpPr>
          <p:spPr bwMode="auto">
            <a:xfrm>
              <a:off x="664278" y="2606863"/>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diagnostizieren</a:t>
              </a:r>
              <a:endParaRPr lang="de-DE" sz="1400" dirty="0">
                <a:solidFill>
                  <a:prstClr val="black"/>
                </a:solidFill>
                <a:latin typeface="Calibri" panose="020F0502020204030204" pitchFamily="34" charset="0"/>
              </a:endParaRPr>
            </a:p>
          </p:txBody>
        </p:sp>
        <p:pic>
          <p:nvPicPr>
            <p:cNvPr id="37" name="Grafik 36">
              <a:extLst>
                <a:ext uri="{FF2B5EF4-FFF2-40B4-BE49-F238E27FC236}">
                  <a16:creationId xmlns:a16="http://schemas.microsoft.com/office/drawing/2014/main" id="{2BC70972-5380-4F6E-AEBD-D3F142271514}"/>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244554" y="2568279"/>
              <a:ext cx="612000" cy="612000"/>
            </a:xfrm>
            <a:prstGeom prst="rect">
              <a:avLst/>
            </a:prstGeom>
            <a:ln>
              <a:noFill/>
            </a:ln>
            <a:effectLst/>
          </p:spPr>
        </p:pic>
      </p:grpSp>
      <p:grpSp>
        <p:nvGrpSpPr>
          <p:cNvPr id="38" name="Gruppieren 37">
            <a:extLst>
              <a:ext uri="{FF2B5EF4-FFF2-40B4-BE49-F238E27FC236}">
                <a16:creationId xmlns:a16="http://schemas.microsoft.com/office/drawing/2014/main" id="{ED1224B3-085E-4E9F-81CA-619F0CBCF7E1}"/>
              </a:ext>
            </a:extLst>
          </p:cNvPr>
          <p:cNvGrpSpPr/>
          <p:nvPr/>
        </p:nvGrpSpPr>
        <p:grpSpPr>
          <a:xfrm>
            <a:off x="249406" y="4788098"/>
            <a:ext cx="2507724" cy="612000"/>
            <a:chOff x="2059472" y="4848746"/>
            <a:chExt cx="2507724" cy="612000"/>
          </a:xfrm>
        </p:grpSpPr>
        <p:sp>
          <p:nvSpPr>
            <p:cNvPr id="39" name="Abgerundetes Rechteck 33">
              <a:extLst>
                <a:ext uri="{FF2B5EF4-FFF2-40B4-BE49-F238E27FC236}">
                  <a16:creationId xmlns:a16="http://schemas.microsoft.com/office/drawing/2014/main" id="{80BD44B6-E50B-4F3C-88DF-E8C402B99DBF}"/>
                </a:ext>
              </a:extLst>
            </p:cNvPr>
            <p:cNvSpPr/>
            <p:nvPr/>
          </p:nvSpPr>
          <p:spPr bwMode="auto">
            <a:xfrm>
              <a:off x="2479196" y="4888731"/>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lvl="0"/>
              <a:r>
                <a:rPr lang="de-DE" sz="1400" dirty="0">
                  <a:solidFill>
                    <a:srgbClr val="D18112"/>
                  </a:solidFill>
                  <a:latin typeface="Calibri"/>
                  <a:cs typeface="Calibri"/>
                </a:rPr>
                <a:t>Förderung organisieren</a:t>
              </a:r>
              <a:endParaRPr lang="de-DE" sz="1400" dirty="0">
                <a:solidFill>
                  <a:prstClr val="black"/>
                </a:solidFill>
                <a:latin typeface="Calibri" panose="020F0502020204030204" pitchFamily="34" charset="0"/>
              </a:endParaRPr>
            </a:p>
          </p:txBody>
        </p:sp>
        <p:pic>
          <p:nvPicPr>
            <p:cNvPr id="40" name="Grafik 39">
              <a:extLst>
                <a:ext uri="{FF2B5EF4-FFF2-40B4-BE49-F238E27FC236}">
                  <a16:creationId xmlns:a16="http://schemas.microsoft.com/office/drawing/2014/main" id="{A3A97552-11FF-468E-B572-C00C08EE9BFD}"/>
                </a:ext>
              </a:extLst>
            </p:cNvPr>
            <p:cNvPicPr>
              <a:picLocks/>
            </p:cNvPicPr>
            <p:nvPr/>
          </p:nvPicPr>
          <p:blipFill>
            <a:blip r:embed="rId12"/>
            <a:stretch>
              <a:fillRect/>
            </a:stretch>
          </p:blipFill>
          <p:spPr>
            <a:xfrm>
              <a:off x="2059472" y="4848746"/>
              <a:ext cx="612000" cy="612000"/>
            </a:xfrm>
            <a:prstGeom prst="rect">
              <a:avLst/>
            </a:prstGeom>
          </p:spPr>
        </p:pic>
      </p:grpSp>
      <p:sp>
        <p:nvSpPr>
          <p:cNvPr id="41" name="Textfeld 40">
            <a:extLst>
              <a:ext uri="{FF2B5EF4-FFF2-40B4-BE49-F238E27FC236}">
                <a16:creationId xmlns:a16="http://schemas.microsoft.com/office/drawing/2014/main" id="{7DE36F36-728B-4BBD-8B87-9534FE0EF063}"/>
              </a:ext>
            </a:extLst>
          </p:cNvPr>
          <p:cNvSpPr txBox="1"/>
          <p:nvPr/>
        </p:nvSpPr>
        <p:spPr>
          <a:xfrm>
            <a:off x="2922565" y="1847069"/>
            <a:ext cx="2279518" cy="738664"/>
          </a:xfrm>
          <a:prstGeom prst="rect">
            <a:avLst/>
          </a:prstGeom>
          <a:noFill/>
        </p:spPr>
        <p:txBody>
          <a:bodyPr wrap="square" lIns="0" tIns="0" rIns="0" bIns="0" rtlCol="0">
            <a:spAutoFit/>
          </a:bodyPr>
          <a:lstStyle/>
          <a:p>
            <a:pPr defTabSz="457200">
              <a:spcBef>
                <a:spcPts val="900"/>
              </a:spcBef>
              <a:buClr>
                <a:schemeClr val="accent1"/>
              </a:buClr>
            </a:pPr>
            <a:r>
              <a:rPr lang="de-DE" sz="1600" dirty="0">
                <a:solidFill>
                  <a:prstClr val="black"/>
                </a:solidFill>
                <a:ea typeface=""/>
                <a:cs typeface=""/>
              </a:rPr>
              <a:t>Auf welche </a:t>
            </a:r>
            <a:r>
              <a:rPr lang="de-DE" sz="1600" dirty="0" err="1">
                <a:solidFill>
                  <a:prstClr val="black"/>
                </a:solidFill>
                <a:ea typeface=""/>
                <a:cs typeface=""/>
              </a:rPr>
              <a:t>Verstehensgrundlagen</a:t>
            </a:r>
            <a:r>
              <a:rPr lang="de-DE" sz="1600" dirty="0">
                <a:solidFill>
                  <a:prstClr val="black"/>
                </a:solidFill>
                <a:ea typeface=""/>
                <a:cs typeface=""/>
              </a:rPr>
              <a:t> </a:t>
            </a:r>
            <a:br>
              <a:rPr lang="de-DE" sz="1600" dirty="0">
                <a:solidFill>
                  <a:prstClr val="black"/>
                </a:solidFill>
                <a:ea typeface=""/>
                <a:cs typeface=""/>
              </a:rPr>
            </a:br>
            <a:r>
              <a:rPr lang="de-DE" sz="1600" dirty="0">
                <a:solidFill>
                  <a:prstClr val="black"/>
                </a:solidFill>
                <a:ea typeface=""/>
                <a:cs typeface=""/>
              </a:rPr>
              <a:t>müssen wir achten?</a:t>
            </a:r>
          </a:p>
        </p:txBody>
      </p:sp>
      <p:sp>
        <p:nvSpPr>
          <p:cNvPr id="42" name="Textfeld 41">
            <a:extLst>
              <a:ext uri="{FF2B5EF4-FFF2-40B4-BE49-F238E27FC236}">
                <a16:creationId xmlns:a16="http://schemas.microsoft.com/office/drawing/2014/main" id="{ADDDB77A-B116-4DAE-AB69-275EE8EF8499}"/>
              </a:ext>
            </a:extLst>
          </p:cNvPr>
          <p:cNvSpPr txBox="1"/>
          <p:nvPr/>
        </p:nvSpPr>
        <p:spPr>
          <a:xfrm>
            <a:off x="2929383" y="3771391"/>
            <a:ext cx="2273148" cy="246221"/>
          </a:xfrm>
          <a:prstGeom prst="rect">
            <a:avLst/>
          </a:prstGeom>
          <a:noFill/>
        </p:spPr>
        <p:txBody>
          <a:bodyPr wrap="square" lIns="0" tIns="0" rIns="0" bIns="0" rtlCol="0">
            <a:spAutoFit/>
          </a:bodyPr>
          <a:lstStyle/>
          <a:p>
            <a:pPr defTabSz="457200" fontAlgn="auto">
              <a:spcBef>
                <a:spcPts val="576"/>
              </a:spcBef>
              <a:spcAft>
                <a:spcPts val="600"/>
              </a:spcAft>
              <a:buClr>
                <a:schemeClr val="accent1"/>
              </a:buClr>
            </a:pPr>
            <a:r>
              <a:rPr lang="de-DE" sz="1600" dirty="0">
                <a:solidFill>
                  <a:prstClr val="black"/>
                </a:solidFill>
                <a:latin typeface="Calibri"/>
                <a:ea typeface=""/>
                <a:cs typeface=""/>
              </a:rPr>
              <a:t>Wie kann man sie fördern?</a:t>
            </a:r>
          </a:p>
        </p:txBody>
      </p:sp>
      <p:sp>
        <p:nvSpPr>
          <p:cNvPr id="43" name="Textfeld 42">
            <a:extLst>
              <a:ext uri="{FF2B5EF4-FFF2-40B4-BE49-F238E27FC236}">
                <a16:creationId xmlns:a16="http://schemas.microsoft.com/office/drawing/2014/main" id="{B2D78C45-D3F2-42F8-B428-9E08EC7D90C0}"/>
              </a:ext>
            </a:extLst>
          </p:cNvPr>
          <p:cNvSpPr txBox="1"/>
          <p:nvPr/>
        </p:nvSpPr>
        <p:spPr>
          <a:xfrm>
            <a:off x="2929383" y="4703991"/>
            <a:ext cx="2273148" cy="738664"/>
          </a:xfrm>
          <a:prstGeom prst="rect">
            <a:avLst/>
          </a:prstGeom>
          <a:noFill/>
        </p:spPr>
        <p:txBody>
          <a:bodyPr wrap="square" lIns="0" tIns="0" rIns="0" bIns="0" rtlCol="0">
            <a:spAutoFit/>
          </a:bodyPr>
          <a:lstStyle/>
          <a:p>
            <a:pPr defTabSz="457200" fontAlgn="auto">
              <a:spcBef>
                <a:spcPts val="576"/>
              </a:spcBef>
              <a:spcAft>
                <a:spcPts val="600"/>
              </a:spcAft>
              <a:buClr>
                <a:schemeClr val="accent1"/>
              </a:buClr>
            </a:pPr>
            <a:r>
              <a:rPr lang="de-DE" sz="1600" dirty="0">
                <a:solidFill>
                  <a:prstClr val="black"/>
                </a:solidFill>
                <a:latin typeface="Calibri"/>
                <a:ea typeface=""/>
                <a:cs typeface=""/>
              </a:rPr>
              <a:t>Wo finden wir die Frei-räume, mit diesen Kindern</a:t>
            </a:r>
            <a:br>
              <a:rPr lang="de-DE" sz="1600" dirty="0">
                <a:solidFill>
                  <a:prstClr val="black"/>
                </a:solidFill>
                <a:latin typeface="Calibri"/>
                <a:ea typeface=""/>
                <a:cs typeface=""/>
              </a:rPr>
            </a:br>
            <a:r>
              <a:rPr lang="de-DE" sz="1600" dirty="0">
                <a:solidFill>
                  <a:prstClr val="black"/>
                </a:solidFill>
                <a:latin typeface="Calibri"/>
                <a:ea typeface=""/>
                <a:cs typeface=""/>
              </a:rPr>
              <a:t>intensiv zu arbeiten?</a:t>
            </a:r>
          </a:p>
        </p:txBody>
      </p:sp>
      <p:grpSp>
        <p:nvGrpSpPr>
          <p:cNvPr id="44" name="Gruppieren 43">
            <a:extLst>
              <a:ext uri="{FF2B5EF4-FFF2-40B4-BE49-F238E27FC236}">
                <a16:creationId xmlns:a16="http://schemas.microsoft.com/office/drawing/2014/main" id="{8A81443C-546B-481B-AC22-80730B5545EE}"/>
              </a:ext>
            </a:extLst>
          </p:cNvPr>
          <p:cNvGrpSpPr/>
          <p:nvPr/>
        </p:nvGrpSpPr>
        <p:grpSpPr>
          <a:xfrm>
            <a:off x="3395075" y="5830516"/>
            <a:ext cx="2353851" cy="594000"/>
            <a:chOff x="6294849" y="5413022"/>
            <a:chExt cx="2353851" cy="594000"/>
          </a:xfrm>
        </p:grpSpPr>
        <p:sp>
          <p:nvSpPr>
            <p:cNvPr id="45" name="Abgerundetes Rechteck 59">
              <a:extLst>
                <a:ext uri="{FF2B5EF4-FFF2-40B4-BE49-F238E27FC236}">
                  <a16:creationId xmlns:a16="http://schemas.microsoft.com/office/drawing/2014/main" id="{A2189D55-7156-4F00-9343-8AECA65DEAA4}"/>
                </a:ext>
              </a:extLst>
            </p:cNvPr>
            <p:cNvSpPr/>
            <p:nvPr/>
          </p:nvSpPr>
          <p:spPr bwMode="auto">
            <a:xfrm>
              <a:off x="6597270" y="5443482"/>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lvl="0" indent="-11113">
                <a:lnSpc>
                  <a:spcPts val="1700"/>
                </a:lnSpc>
                <a:spcBef>
                  <a:spcPts val="400"/>
                </a:spcBef>
              </a:pPr>
              <a:r>
                <a:rPr lang="de-DE" sz="1400" dirty="0">
                  <a:solidFill>
                    <a:srgbClr val="327A86"/>
                  </a:solidFill>
                  <a:latin typeface="Calibri"/>
                  <a:cs typeface="Calibri"/>
                </a:rPr>
                <a:t>Verstehens-</a:t>
              </a:r>
              <a:br>
                <a:rPr lang="de-DE" sz="1400" dirty="0">
                  <a:solidFill>
                    <a:srgbClr val="327A86"/>
                  </a:solidFill>
                  <a:latin typeface="Calibri"/>
                  <a:cs typeface="Calibri"/>
                </a:rPr>
              </a:br>
              <a:r>
                <a:rPr lang="de-DE" sz="1400" dirty="0" err="1">
                  <a:solidFill>
                    <a:srgbClr val="327A86"/>
                  </a:solidFill>
                  <a:latin typeface="Calibri"/>
                  <a:cs typeface="Calibri"/>
                </a:rPr>
                <a:t>orientierung</a:t>
              </a:r>
              <a:endParaRPr lang="de-DE" sz="1400" dirty="0">
                <a:solidFill>
                  <a:srgbClr val="327A86"/>
                </a:solidFill>
                <a:latin typeface="Calibri"/>
                <a:cs typeface="Calibri"/>
              </a:endParaRPr>
            </a:p>
          </p:txBody>
        </p:sp>
        <p:pic>
          <p:nvPicPr>
            <p:cNvPr id="46" name="Grafik 45">
              <a:extLst>
                <a:ext uri="{FF2B5EF4-FFF2-40B4-BE49-F238E27FC236}">
                  <a16:creationId xmlns:a16="http://schemas.microsoft.com/office/drawing/2014/main" id="{8D5FAE52-555D-4E52-8D5F-91C43085E5D8}"/>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6294849" y="5413022"/>
              <a:ext cx="594000" cy="594000"/>
            </a:xfrm>
            <a:prstGeom prst="rect">
              <a:avLst/>
            </a:prstGeom>
            <a:effectLst/>
          </p:spPr>
        </p:pic>
      </p:grpSp>
      <p:grpSp>
        <p:nvGrpSpPr>
          <p:cNvPr id="47" name="Gruppieren 46">
            <a:extLst>
              <a:ext uri="{FF2B5EF4-FFF2-40B4-BE49-F238E27FC236}">
                <a16:creationId xmlns:a16="http://schemas.microsoft.com/office/drawing/2014/main" id="{DF73903D-C9A2-4D72-8FC2-DFC64E45A38F}"/>
              </a:ext>
            </a:extLst>
          </p:cNvPr>
          <p:cNvGrpSpPr/>
          <p:nvPr/>
        </p:nvGrpSpPr>
        <p:grpSpPr>
          <a:xfrm>
            <a:off x="6396047" y="5830516"/>
            <a:ext cx="2356380" cy="594000"/>
            <a:chOff x="6292320" y="6163938"/>
            <a:chExt cx="2356380" cy="594000"/>
          </a:xfrm>
        </p:grpSpPr>
        <p:sp>
          <p:nvSpPr>
            <p:cNvPr id="48" name="Abgerundetes Rechteck 56">
              <a:extLst>
                <a:ext uri="{FF2B5EF4-FFF2-40B4-BE49-F238E27FC236}">
                  <a16:creationId xmlns:a16="http://schemas.microsoft.com/office/drawing/2014/main" id="{D407E854-A6B7-4893-B28D-52A75C94081A}"/>
                </a:ext>
              </a:extLst>
            </p:cNvPr>
            <p:cNvSpPr/>
            <p:nvPr/>
          </p:nvSpPr>
          <p:spPr bwMode="auto">
            <a:xfrm>
              <a:off x="6597270" y="6194398"/>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lvl="0" indent="-11113">
                <a:lnSpc>
                  <a:spcPts val="1700"/>
                </a:lnSpc>
                <a:spcBef>
                  <a:spcPts val="400"/>
                </a:spcBef>
              </a:pPr>
              <a:r>
                <a:rPr lang="de-DE" sz="1400" dirty="0">
                  <a:solidFill>
                    <a:srgbClr val="327A86"/>
                  </a:solidFill>
                  <a:latin typeface="Calibri"/>
                  <a:cs typeface="Calibri"/>
                </a:rPr>
                <a:t>Kommunikations-</a:t>
              </a:r>
              <a:br>
                <a:rPr lang="de-DE" sz="1400" dirty="0">
                  <a:solidFill>
                    <a:srgbClr val="327A86"/>
                  </a:solidFill>
                  <a:latin typeface="Calibri"/>
                  <a:cs typeface="Calibri"/>
                </a:rPr>
              </a:br>
              <a:r>
                <a:rPr lang="de-DE" sz="1400" dirty="0" err="1">
                  <a:solidFill>
                    <a:srgbClr val="327A86"/>
                  </a:solidFill>
                  <a:latin typeface="Calibri"/>
                  <a:cs typeface="Calibri"/>
                </a:rPr>
                <a:t>förderung</a:t>
              </a:r>
              <a:endParaRPr lang="de-DE" sz="1400" dirty="0">
                <a:solidFill>
                  <a:srgbClr val="327A86"/>
                </a:solidFill>
                <a:latin typeface="Calibri"/>
                <a:cs typeface="Calibri"/>
              </a:endParaRPr>
            </a:p>
          </p:txBody>
        </p:sp>
        <p:pic>
          <p:nvPicPr>
            <p:cNvPr id="49" name="Grafik 48">
              <a:extLst>
                <a:ext uri="{FF2B5EF4-FFF2-40B4-BE49-F238E27FC236}">
                  <a16:creationId xmlns:a16="http://schemas.microsoft.com/office/drawing/2014/main" id="{C5D91F21-9492-4617-A31B-88F5A7F5CF9B}"/>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6292320" y="6163938"/>
              <a:ext cx="594000" cy="594000"/>
            </a:xfrm>
            <a:prstGeom prst="rect">
              <a:avLst/>
            </a:prstGeom>
            <a:effectLst/>
          </p:spPr>
        </p:pic>
      </p:grpSp>
      <p:grpSp>
        <p:nvGrpSpPr>
          <p:cNvPr id="50" name="Gruppieren 49">
            <a:extLst>
              <a:ext uri="{FF2B5EF4-FFF2-40B4-BE49-F238E27FC236}">
                <a16:creationId xmlns:a16="http://schemas.microsoft.com/office/drawing/2014/main" id="{8A417BCE-EB53-4C33-82E8-C58CA7E3C6D0}"/>
              </a:ext>
            </a:extLst>
          </p:cNvPr>
          <p:cNvGrpSpPr/>
          <p:nvPr/>
        </p:nvGrpSpPr>
        <p:grpSpPr>
          <a:xfrm>
            <a:off x="391573" y="5830516"/>
            <a:ext cx="2353851" cy="594000"/>
            <a:chOff x="3255073" y="6163938"/>
            <a:chExt cx="2353851" cy="594000"/>
          </a:xfrm>
        </p:grpSpPr>
        <p:sp>
          <p:nvSpPr>
            <p:cNvPr id="51" name="Abgerundetes Rechteck 35">
              <a:extLst>
                <a:ext uri="{FF2B5EF4-FFF2-40B4-BE49-F238E27FC236}">
                  <a16:creationId xmlns:a16="http://schemas.microsoft.com/office/drawing/2014/main" id="{87E9BC1D-6148-44EC-B78B-7CDE06C133BC}"/>
                </a:ext>
              </a:extLst>
            </p:cNvPr>
            <p:cNvSpPr/>
            <p:nvPr/>
          </p:nvSpPr>
          <p:spPr bwMode="auto">
            <a:xfrm>
              <a:off x="3557494" y="6190495"/>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lvl="0" indent="-11113">
                <a:lnSpc>
                  <a:spcPts val="1700"/>
                </a:lnSpc>
                <a:spcBef>
                  <a:spcPts val="400"/>
                </a:spcBef>
              </a:pPr>
              <a:r>
                <a:rPr lang="de-DE" sz="1400" dirty="0" err="1">
                  <a:solidFill>
                    <a:srgbClr val="327A86"/>
                  </a:solidFill>
                  <a:latin typeface="Calibri"/>
                  <a:cs typeface="Calibri"/>
                </a:rPr>
                <a:t>Diagnosegeleitetheit</a:t>
              </a:r>
              <a:endParaRPr lang="de-DE" sz="1400" dirty="0">
                <a:solidFill>
                  <a:srgbClr val="327A86"/>
                </a:solidFill>
                <a:latin typeface="Calibri"/>
                <a:cs typeface="Calibri"/>
              </a:endParaRPr>
            </a:p>
          </p:txBody>
        </p:sp>
        <p:pic>
          <p:nvPicPr>
            <p:cNvPr id="52" name="Grafik 51">
              <a:extLst>
                <a:ext uri="{FF2B5EF4-FFF2-40B4-BE49-F238E27FC236}">
                  <a16:creationId xmlns:a16="http://schemas.microsoft.com/office/drawing/2014/main" id="{FAC1AD4A-B01A-4654-8921-A8A3FD7E6DE2}"/>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3255073" y="6163938"/>
              <a:ext cx="594000" cy="594000"/>
            </a:xfrm>
            <a:prstGeom prst="rect">
              <a:avLst/>
            </a:prstGeom>
            <a:effectLst/>
          </p:spPr>
        </p:pic>
      </p:grpSp>
      <p:sp>
        <p:nvSpPr>
          <p:cNvPr id="57" name="Inhaltsplatzhalter 56">
            <a:extLst>
              <a:ext uri="{FF2B5EF4-FFF2-40B4-BE49-F238E27FC236}">
                <a16:creationId xmlns:a16="http://schemas.microsoft.com/office/drawing/2014/main" id="{E4274080-1363-41C5-99C5-D1C0492BDA4E}"/>
              </a:ext>
            </a:extLst>
          </p:cNvPr>
          <p:cNvSpPr>
            <a:spLocks noGrp="1"/>
          </p:cNvSpPr>
          <p:nvPr>
            <p:ph idx="1"/>
          </p:nvPr>
        </p:nvSpPr>
        <p:spPr>
          <a:xfrm>
            <a:off x="252000" y="899999"/>
            <a:ext cx="8640000" cy="989147"/>
          </a:xfrm>
        </p:spPr>
        <p:txBody>
          <a:bodyPr/>
          <a:lstStyle/>
          <a:p>
            <a:pPr marL="0" indent="0" defTabSz="457200" fontAlgn="auto">
              <a:spcBef>
                <a:spcPts val="0"/>
              </a:spcBef>
              <a:spcAft>
                <a:spcPts val="0"/>
              </a:spcAft>
              <a:buClr>
                <a:schemeClr val="tx2"/>
              </a:buClr>
              <a:buNone/>
            </a:pPr>
            <a:r>
              <a:rPr lang="de-DE" b="1" dirty="0">
                <a:solidFill>
                  <a:prstClr val="black"/>
                </a:solidFill>
                <a:ea typeface=""/>
                <a:cs typeface=""/>
              </a:rPr>
              <a:t>„Mathe sicher können“ ist ein Diagnose- und Förderkonzept</a:t>
            </a:r>
            <a:br>
              <a:rPr lang="de-DE" b="1" dirty="0">
                <a:solidFill>
                  <a:prstClr val="black"/>
                </a:solidFill>
                <a:ea typeface=""/>
                <a:cs typeface=""/>
              </a:rPr>
            </a:br>
            <a:r>
              <a:rPr lang="de-DE" b="1" dirty="0">
                <a:solidFill>
                  <a:prstClr val="black"/>
                </a:solidFill>
                <a:ea typeface=""/>
                <a:cs typeface=""/>
              </a:rPr>
              <a:t>zur Sicherung mathematischer Basiskompetenzen.</a:t>
            </a:r>
            <a:endParaRPr lang="de-DE" b="1" dirty="0"/>
          </a:p>
        </p:txBody>
      </p:sp>
      <p:sp>
        <p:nvSpPr>
          <p:cNvPr id="58" name="Textplatzhalter 3">
            <a:extLst>
              <a:ext uri="{FF2B5EF4-FFF2-40B4-BE49-F238E27FC236}">
                <a16:creationId xmlns:a16="http://schemas.microsoft.com/office/drawing/2014/main" id="{5C96BC41-6C2F-4936-BF90-32CE90F3CBED}"/>
              </a:ext>
            </a:extLst>
          </p:cNvPr>
          <p:cNvSpPr>
            <a:spLocks noGrp="1"/>
          </p:cNvSpPr>
          <p:nvPr>
            <p:ph type="body" sz="quarter" idx="10"/>
          </p:nvPr>
        </p:nvSpPr>
        <p:spPr>
          <a:xfrm>
            <a:off x="108000" y="6622950"/>
            <a:ext cx="8928000" cy="216000"/>
          </a:xfrm>
        </p:spPr>
        <p:txBody>
          <a:bodyPr/>
          <a:lstStyle/>
          <a:p>
            <a:pPr defTabSz="457200">
              <a:buClr>
                <a:schemeClr val="tx2"/>
              </a:buClr>
            </a:pPr>
            <a:r>
              <a:rPr lang="de-DE" dirty="0">
                <a:ea typeface=""/>
                <a:cs typeface=""/>
                <a:hlinkClick r:id="rId16">
                  <a:extLst>
                    <a:ext uri="{A12FA001-AC4F-418D-AE19-62706E023703}">
                      <ahyp:hlinkClr xmlns:ahyp="http://schemas.microsoft.com/office/drawing/2018/hyperlinkcolor" val="tx"/>
                    </a:ext>
                  </a:extLst>
                </a:hlinkClick>
              </a:rPr>
              <a:t>(mathe-sicher-koennen.dzlm.de</a:t>
            </a:r>
            <a:r>
              <a:rPr lang="de-DE" dirty="0">
                <a:ea typeface=""/>
                <a:cs typeface=""/>
              </a:rPr>
              <a:t>)</a:t>
            </a:r>
          </a:p>
        </p:txBody>
      </p:sp>
      <p:pic>
        <p:nvPicPr>
          <p:cNvPr id="53" name="Grafik 52">
            <a:extLst>
              <a:ext uri="{FF2B5EF4-FFF2-40B4-BE49-F238E27FC236}">
                <a16:creationId xmlns:a16="http://schemas.microsoft.com/office/drawing/2014/main" id="{36A5D4C8-085C-42C4-BC76-707EDB5F0550}"/>
              </a:ext>
            </a:extLst>
          </p:cNvPr>
          <p:cNvPicPr>
            <a:picLocks noChangeAspect="1"/>
          </p:cNvPicPr>
          <p:nvPr/>
        </p:nvPicPr>
        <p:blipFill rotWithShape="1">
          <a:blip r:embed="rId17"/>
          <a:srcRect l="-1" r="1827"/>
          <a:stretch/>
        </p:blipFill>
        <p:spPr>
          <a:xfrm>
            <a:off x="7398895" y="144460"/>
            <a:ext cx="1745105" cy="649445"/>
          </a:xfrm>
          <a:prstGeom prst="rect">
            <a:avLst/>
          </a:prstGeom>
        </p:spPr>
      </p:pic>
      <p:pic>
        <p:nvPicPr>
          <p:cNvPr id="54" name="Grafik 53">
            <a:extLst>
              <a:ext uri="{FF2B5EF4-FFF2-40B4-BE49-F238E27FC236}">
                <a16:creationId xmlns:a16="http://schemas.microsoft.com/office/drawing/2014/main" id="{71260706-A529-4218-B4F7-1460523E2ECB}"/>
              </a:ext>
            </a:extLst>
          </p:cNvPr>
          <p:cNvPicPr>
            <a:picLocks noChangeAspect="1"/>
          </p:cNvPicPr>
          <p:nvPr/>
        </p:nvPicPr>
        <p:blipFill>
          <a:blip r:embed="rId18"/>
          <a:stretch>
            <a:fillRect/>
          </a:stretch>
        </p:blipFill>
        <p:spPr>
          <a:xfrm>
            <a:off x="8038162" y="260692"/>
            <a:ext cx="395503" cy="396000"/>
          </a:xfrm>
          <a:prstGeom prst="rect">
            <a:avLst/>
          </a:prstGeom>
          <a:solidFill>
            <a:schemeClr val="bg1"/>
          </a:solidFill>
          <a:ln>
            <a:noFill/>
          </a:ln>
          <a:effectLst/>
        </p:spPr>
      </p:pic>
      <p:pic>
        <p:nvPicPr>
          <p:cNvPr id="55" name="Grafik 54">
            <a:extLst>
              <a:ext uri="{FF2B5EF4-FFF2-40B4-BE49-F238E27FC236}">
                <a16:creationId xmlns:a16="http://schemas.microsoft.com/office/drawing/2014/main" id="{AD15B79B-148D-45F4-BD3F-E12F0B40E953}"/>
              </a:ext>
            </a:extLst>
          </p:cNvPr>
          <p:cNvPicPr>
            <a:picLocks noChangeAspect="1"/>
          </p:cNvPicPr>
          <p:nvPr/>
        </p:nvPicPr>
        <p:blipFill>
          <a:blip r:embed="rId19"/>
          <a:stretch>
            <a:fillRect/>
          </a:stretch>
        </p:blipFill>
        <p:spPr>
          <a:xfrm>
            <a:off x="8551455" y="260692"/>
            <a:ext cx="395502" cy="395998"/>
          </a:xfrm>
          <a:prstGeom prst="rect">
            <a:avLst/>
          </a:prstGeom>
          <a:solidFill>
            <a:schemeClr val="bg1"/>
          </a:solidFill>
          <a:ln>
            <a:noFill/>
          </a:ln>
          <a:effectLst/>
        </p:spPr>
      </p:pic>
      <p:pic>
        <p:nvPicPr>
          <p:cNvPr id="56" name="Grafik 55">
            <a:extLst>
              <a:ext uri="{FF2B5EF4-FFF2-40B4-BE49-F238E27FC236}">
                <a16:creationId xmlns:a16="http://schemas.microsoft.com/office/drawing/2014/main" id="{CB65890C-05F3-45D2-90C9-40C09AE61508}"/>
              </a:ext>
            </a:extLst>
          </p:cNvPr>
          <p:cNvPicPr>
            <a:picLocks noChangeAspect="1"/>
          </p:cNvPicPr>
          <p:nvPr/>
        </p:nvPicPr>
        <p:blipFill>
          <a:blip r:embed="rId20"/>
          <a:stretch>
            <a:fillRect/>
          </a:stretch>
        </p:blipFill>
        <p:spPr>
          <a:xfrm>
            <a:off x="7524869" y="260692"/>
            <a:ext cx="395503" cy="396000"/>
          </a:xfrm>
          <a:prstGeom prst="rect">
            <a:avLst/>
          </a:prstGeom>
          <a:solidFill>
            <a:schemeClr val="bg1"/>
          </a:solidFill>
          <a:ln>
            <a:noFill/>
          </a:ln>
          <a:effectLst/>
        </p:spPr>
      </p:pic>
    </p:spTree>
    <p:extLst>
      <p:ext uri="{BB962C8B-B14F-4D97-AF65-F5344CB8AC3E}">
        <p14:creationId xmlns:p14="http://schemas.microsoft.com/office/powerpoint/2010/main" val="156239366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1" grpId="0"/>
      <p:bldP spid="42" grpId="0"/>
      <p:bldP spid="4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feld 18">
            <a:extLst>
              <a:ext uri="{FF2B5EF4-FFF2-40B4-BE49-F238E27FC236}">
                <a16:creationId xmlns:a16="http://schemas.microsoft.com/office/drawing/2014/main" id="{050F8A1B-3514-8740-BFB2-2200F4A26013}"/>
              </a:ext>
            </a:extLst>
          </p:cNvPr>
          <p:cNvSpPr txBox="1"/>
          <p:nvPr/>
        </p:nvSpPr>
        <p:spPr>
          <a:xfrm>
            <a:off x="391573" y="1744357"/>
            <a:ext cx="2349043" cy="338554"/>
          </a:xfrm>
          <a:prstGeom prst="rect">
            <a:avLst/>
          </a:prstGeom>
          <a:noFill/>
          <a:ln w="25400" cap="flat" cmpd="sng" algn="ctr">
            <a:noFill/>
            <a:prstDash val="soli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1" u="none" strike="noStrike" kern="0" cap="none" spc="0" normalizeH="0" baseline="0" noProof="0" dirty="0">
                <a:ln>
                  <a:noFill/>
                </a:ln>
                <a:solidFill>
                  <a:schemeClr val="tx1"/>
                </a:solidFill>
                <a:effectLst/>
                <a:uLnTx/>
                <a:uFillTx/>
                <a:latin typeface="Calibri"/>
                <a:ea typeface="+mn-ea"/>
                <a:cs typeface="Calibri"/>
              </a:rPr>
              <a:t> Standortbestimmung</a:t>
            </a:r>
          </a:p>
        </p:txBody>
      </p:sp>
      <p:sp>
        <p:nvSpPr>
          <p:cNvPr id="20" name="Textfeld 19">
            <a:extLst>
              <a:ext uri="{FF2B5EF4-FFF2-40B4-BE49-F238E27FC236}">
                <a16:creationId xmlns:a16="http://schemas.microsoft.com/office/drawing/2014/main" id="{D4841CDB-B675-D74F-A777-5276D2FE4F01}"/>
              </a:ext>
            </a:extLst>
          </p:cNvPr>
          <p:cNvSpPr txBox="1"/>
          <p:nvPr/>
        </p:nvSpPr>
        <p:spPr>
          <a:xfrm>
            <a:off x="3397479" y="1744357"/>
            <a:ext cx="2349043" cy="338554"/>
          </a:xfrm>
          <a:prstGeom prst="rect">
            <a:avLst/>
          </a:prstGeom>
          <a:noFill/>
          <a:ln w="25400" cap="flat" cmpd="sng" algn="ctr">
            <a:noFill/>
            <a:prstDash val="soli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1" u="none" strike="noStrike" kern="0" cap="none" spc="0" normalizeH="0" baseline="0" noProof="0" dirty="0">
                <a:ln>
                  <a:noFill/>
                </a:ln>
                <a:solidFill>
                  <a:schemeClr val="tx1"/>
                </a:solidFill>
                <a:effectLst/>
                <a:uLnTx/>
                <a:uFillTx/>
                <a:latin typeface="Calibri"/>
                <a:ea typeface="+mn-ea"/>
                <a:cs typeface="Calibri"/>
              </a:rPr>
              <a:t> Basiskompetenzen</a:t>
            </a:r>
          </a:p>
        </p:txBody>
      </p:sp>
      <p:sp>
        <p:nvSpPr>
          <p:cNvPr id="21" name="Textfeld 20">
            <a:extLst>
              <a:ext uri="{FF2B5EF4-FFF2-40B4-BE49-F238E27FC236}">
                <a16:creationId xmlns:a16="http://schemas.microsoft.com/office/drawing/2014/main" id="{C3260328-98BB-E94A-9BD9-DE90B91DF2D1}"/>
              </a:ext>
            </a:extLst>
          </p:cNvPr>
          <p:cNvSpPr txBox="1"/>
          <p:nvPr/>
        </p:nvSpPr>
        <p:spPr>
          <a:xfrm>
            <a:off x="6396047" y="1745945"/>
            <a:ext cx="2356380" cy="338554"/>
          </a:xfrm>
          <a:prstGeom prst="rect">
            <a:avLst/>
          </a:prstGeom>
          <a:noFill/>
          <a:ln w="25400" cap="flat" cmpd="sng" algn="ctr">
            <a:noFill/>
            <a:prstDash val="solid"/>
          </a:ln>
          <a:effectLst/>
        </p:spPr>
        <p:txBody>
          <a:bodyPr wrap="square">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de-DE" altLang="de-DE" sz="1600" b="1" u="none" strike="noStrike" kern="0" cap="none" spc="0" normalizeH="0" baseline="0" noProof="0" dirty="0">
                <a:ln>
                  <a:noFill/>
                </a:ln>
                <a:effectLst/>
                <a:uLnTx/>
                <a:uFillTx/>
                <a:latin typeface="Calibri"/>
                <a:ea typeface="MS PGothic" pitchFamily="34" charset="-128"/>
                <a:cs typeface="Calibri"/>
              </a:rPr>
              <a:t> Fördereinheiten</a:t>
            </a:r>
          </a:p>
        </p:txBody>
      </p:sp>
      <p:pic>
        <p:nvPicPr>
          <p:cNvPr id="23" name="Bild 3">
            <a:extLst>
              <a:ext uri="{FF2B5EF4-FFF2-40B4-BE49-F238E27FC236}">
                <a16:creationId xmlns:a16="http://schemas.microsoft.com/office/drawing/2014/main" id="{DAB0C2C5-3A88-B844-8E2B-F34315F41866}"/>
              </a:ext>
            </a:extLst>
          </p:cNvPr>
          <p:cNvPicPr>
            <a:picLocks noChangeAspect="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rcRect/>
          <a:stretch/>
        </p:blipFill>
        <p:spPr>
          <a:xfrm>
            <a:off x="6006073" y="2239839"/>
            <a:ext cx="2009544" cy="1416622"/>
          </a:xfrm>
          <a:prstGeom prst="rect">
            <a:avLst/>
          </a:prstGeom>
          <a:ln>
            <a:noFill/>
          </a:ln>
          <a:effectLst>
            <a:outerShdw blurRad="50800" dist="38100" dir="2700000" algn="tl" rotWithShape="0">
              <a:prstClr val="black">
                <a:alpha val="40000"/>
              </a:prstClr>
            </a:outerShdw>
          </a:effectLst>
        </p:spPr>
      </p:pic>
      <p:sp>
        <p:nvSpPr>
          <p:cNvPr id="30" name="Pfeil nach rechts 29">
            <a:extLst>
              <a:ext uri="{FF2B5EF4-FFF2-40B4-BE49-F238E27FC236}">
                <a16:creationId xmlns:a16="http://schemas.microsoft.com/office/drawing/2014/main" id="{C2A560B3-021F-DF4D-A527-4AAD14447D0A}"/>
              </a:ext>
            </a:extLst>
          </p:cNvPr>
          <p:cNvSpPr>
            <a:spLocks noChangeArrowheads="1"/>
          </p:cNvSpPr>
          <p:nvPr/>
        </p:nvSpPr>
        <p:spPr bwMode="auto">
          <a:xfrm>
            <a:off x="3331320" y="2575707"/>
            <a:ext cx="2500548" cy="1037201"/>
          </a:xfrm>
          <a:prstGeom prst="rightArrow">
            <a:avLst>
              <a:gd name="adj1" fmla="val 50000"/>
              <a:gd name="adj2" fmla="val 50013"/>
            </a:avLst>
          </a:prstGeom>
          <a:solidFill>
            <a:schemeClr val="bg1">
              <a:lumMod val="95000"/>
            </a:schemeClr>
          </a:solidFill>
          <a:ln w="9525">
            <a:noFill/>
            <a:miter lim="800000"/>
            <a:headEnd/>
            <a:tailEnd/>
          </a:ln>
          <a:effectLst/>
        </p:spPr>
        <p:txBody>
          <a:bodyPr anchor="ctr"/>
          <a:lstStyle/>
          <a:p>
            <a:pPr algn="ctr" defTabSz="914400" fontAlgn="base">
              <a:spcBef>
                <a:spcPct val="0"/>
              </a:spcBef>
              <a:spcAft>
                <a:spcPct val="0"/>
              </a:spcAft>
              <a:defRPr/>
            </a:pPr>
            <a:r>
              <a:rPr lang="de-DE" sz="1400" b="1" dirty="0">
                <a:solidFill>
                  <a:schemeClr val="tx1"/>
                </a:solidFill>
                <a:latin typeface="Calibri"/>
                <a:ea typeface="ＭＳ Ｐゴシック" charset="0"/>
                <a:cs typeface="Calibri"/>
              </a:rPr>
              <a:t>Halbschriftliches Addieren</a:t>
            </a:r>
          </a:p>
        </p:txBody>
      </p:sp>
      <p:pic>
        <p:nvPicPr>
          <p:cNvPr id="3" name="Bild 2"/>
          <p:cNvPicPr>
            <a:picLocks noChangeAspect="1"/>
          </p:cNvPicPr>
          <p:nvPr/>
        </p:nvPicPr>
        <p:blipFill>
          <a:blip r:embed="rId4" cstate="print">
            <a:duotone>
              <a:prstClr val="black"/>
              <a:srgbClr val="D9C3A5">
                <a:tint val="50000"/>
                <a:satMod val="180000"/>
              </a:srgbClr>
            </a:duotone>
            <a:extLst>
              <a:ext uri="{28A0092B-C50C-407E-A947-70E740481C1C}">
                <a14:useLocalDpi xmlns:a14="http://schemas.microsoft.com/office/drawing/2010/main" val="0"/>
              </a:ext>
            </a:extLst>
          </a:blip>
          <a:srcRect/>
          <a:stretch/>
        </p:blipFill>
        <p:spPr>
          <a:xfrm>
            <a:off x="6743862" y="2772711"/>
            <a:ext cx="2034469" cy="1433130"/>
          </a:xfrm>
          <a:prstGeom prst="rect">
            <a:avLst/>
          </a:prstGeom>
          <a:ln>
            <a:noFill/>
          </a:ln>
          <a:effectLst>
            <a:outerShdw blurRad="50800" dist="38100" dir="2700000" algn="tl" rotWithShape="0">
              <a:prstClr val="black">
                <a:alpha val="40000"/>
              </a:prstClr>
            </a:outerShdw>
          </a:effectLst>
        </p:spPr>
      </p:pic>
      <p:pic>
        <p:nvPicPr>
          <p:cNvPr id="18" name="Bild 2">
            <a:extLst>
              <a:ext uri="{FF2B5EF4-FFF2-40B4-BE49-F238E27FC236}">
                <a16:creationId xmlns:a16="http://schemas.microsoft.com/office/drawing/2014/main" id="{EB5D2661-1798-D348-B680-AC716B3E3A8C}"/>
              </a:ext>
            </a:extLst>
          </p:cNvPr>
          <p:cNvPicPr>
            <a:picLocks noChangeAspect="1"/>
          </p:cNvPicPr>
          <p:nvPr/>
        </p:nvPicPr>
        <p:blipFill>
          <a:blip r:embed="rId5" cstate="print">
            <a:duotone>
              <a:prstClr val="black"/>
              <a:srgbClr val="D9C3A5">
                <a:tint val="50000"/>
                <a:satMod val="180000"/>
              </a:srgbClr>
            </a:duotone>
            <a:extLst>
              <a:ext uri="{28A0092B-C50C-407E-A947-70E740481C1C}">
                <a14:useLocalDpi xmlns:a14="http://schemas.microsoft.com/office/drawing/2010/main" val="0"/>
              </a:ext>
            </a:extLst>
          </a:blip>
          <a:srcRect/>
          <a:stretch/>
        </p:blipFill>
        <p:spPr>
          <a:xfrm>
            <a:off x="365669" y="2245463"/>
            <a:ext cx="2672548" cy="3774973"/>
          </a:xfrm>
          <a:prstGeom prst="rect">
            <a:avLst/>
          </a:prstGeom>
          <a:ln>
            <a:noFill/>
          </a:ln>
          <a:effectLst>
            <a:outerShdw blurRad="50800" dist="38100" dir="2700000" algn="tl" rotWithShape="0">
              <a:prstClr val="black">
                <a:alpha val="40000"/>
              </a:prstClr>
            </a:outerShdw>
          </a:effectLst>
        </p:spPr>
      </p:pic>
      <p:pic>
        <p:nvPicPr>
          <p:cNvPr id="22" name="Bild 3">
            <a:extLst>
              <a:ext uri="{FF2B5EF4-FFF2-40B4-BE49-F238E27FC236}">
                <a16:creationId xmlns:a16="http://schemas.microsoft.com/office/drawing/2014/main" id="{4AC4C413-44C3-0B4E-B951-6F16A1463514}"/>
              </a:ext>
            </a:extLst>
          </p:cNvPr>
          <p:cNvPicPr>
            <a:picLocks noChangeAspect="1"/>
          </p:cNvPicPr>
          <p:nvPr/>
        </p:nvPicPr>
        <p:blipFill>
          <a:blip r:embed="rId6" cstate="print">
            <a:duotone>
              <a:prstClr val="black"/>
              <a:srgbClr val="D9C3A5">
                <a:tint val="50000"/>
                <a:satMod val="180000"/>
              </a:srgbClr>
            </a:duotone>
            <a:extLst>
              <a:ext uri="{28A0092B-C50C-407E-A947-70E740481C1C}">
                <a14:useLocalDpi xmlns:a14="http://schemas.microsoft.com/office/drawing/2010/main" val="0"/>
              </a:ext>
            </a:extLst>
          </a:blip>
          <a:srcRect/>
          <a:stretch/>
        </p:blipFill>
        <p:spPr>
          <a:xfrm>
            <a:off x="6020891" y="3976677"/>
            <a:ext cx="2009544" cy="1415572"/>
          </a:xfrm>
          <a:prstGeom prst="rect">
            <a:avLst/>
          </a:prstGeom>
          <a:ln>
            <a:noFill/>
          </a:ln>
          <a:effectLst>
            <a:outerShdw blurRad="50800" dist="38100" dir="2700000" algn="tl" rotWithShape="0">
              <a:prstClr val="black">
                <a:alpha val="40000"/>
              </a:prstClr>
            </a:outerShdw>
          </a:effectLst>
        </p:spPr>
      </p:pic>
      <p:pic>
        <p:nvPicPr>
          <p:cNvPr id="25" name="Bild 3">
            <a:extLst>
              <a:ext uri="{FF2B5EF4-FFF2-40B4-BE49-F238E27FC236}">
                <a16:creationId xmlns:a16="http://schemas.microsoft.com/office/drawing/2014/main" id="{83BB017E-9E78-2544-BD7A-E638EEC4FAA3}"/>
              </a:ext>
            </a:extLst>
          </p:cNvPr>
          <p:cNvPicPr>
            <a:picLocks noChangeAspect="1"/>
          </p:cNvPicPr>
          <p:nvPr/>
        </p:nvPicPr>
        <p:blipFill>
          <a:blip r:embed="rId7" cstate="print">
            <a:duotone>
              <a:prstClr val="black"/>
              <a:srgbClr val="D9C3A5">
                <a:tint val="50000"/>
                <a:satMod val="180000"/>
              </a:srgbClr>
            </a:duotone>
            <a:extLst>
              <a:ext uri="{28A0092B-C50C-407E-A947-70E740481C1C}">
                <a14:useLocalDpi xmlns:a14="http://schemas.microsoft.com/office/drawing/2010/main" val="0"/>
              </a:ext>
            </a:extLst>
          </a:blip>
          <a:srcRect/>
          <a:stretch/>
        </p:blipFill>
        <p:spPr>
          <a:xfrm>
            <a:off x="6743862" y="4552710"/>
            <a:ext cx="2034469" cy="1436732"/>
          </a:xfrm>
          <a:prstGeom prst="rect">
            <a:avLst/>
          </a:prstGeom>
          <a:ln>
            <a:noFill/>
          </a:ln>
          <a:effectLst>
            <a:outerShdw blurRad="50800" dist="38100" dir="2700000" algn="tl" rotWithShape="0">
              <a:prstClr val="black">
                <a:alpha val="40000"/>
              </a:prstClr>
            </a:outerShdw>
          </a:effectLst>
        </p:spPr>
      </p:pic>
      <p:sp>
        <p:nvSpPr>
          <p:cNvPr id="4" name="Rechteck 3">
            <a:extLst>
              <a:ext uri="{FF2B5EF4-FFF2-40B4-BE49-F238E27FC236}">
                <a16:creationId xmlns:a16="http://schemas.microsoft.com/office/drawing/2014/main" id="{2BED2924-5995-944E-8F1F-75D376BF6174}"/>
              </a:ext>
            </a:extLst>
          </p:cNvPr>
          <p:cNvSpPr/>
          <p:nvPr/>
        </p:nvSpPr>
        <p:spPr>
          <a:xfrm>
            <a:off x="365670" y="6229174"/>
            <a:ext cx="2672548" cy="246221"/>
          </a:xfrm>
          <a:prstGeom prst="rect">
            <a:avLst/>
          </a:prstGeom>
          <a:no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600" b="0" i="0" u="none" strike="noStrike" cap="none" spc="0" normalizeH="0" baseline="0" dirty="0">
                <a:ln>
                  <a:noFill/>
                </a:ln>
                <a:solidFill>
                  <a:schemeClr val="tx1"/>
                </a:solidFill>
                <a:effectLst/>
                <a:uFillTx/>
                <a:latin typeface="+mn-lt"/>
                <a:ea typeface="+mn-ea"/>
                <a:cs typeface="+mn-cs"/>
                <a:sym typeface="Calibri"/>
              </a:rPr>
              <a:t>Probleme erkennen</a:t>
            </a:r>
          </a:p>
        </p:txBody>
      </p:sp>
      <p:sp>
        <p:nvSpPr>
          <p:cNvPr id="31" name="Rechteck 30">
            <a:extLst>
              <a:ext uri="{FF2B5EF4-FFF2-40B4-BE49-F238E27FC236}">
                <a16:creationId xmlns:a16="http://schemas.microsoft.com/office/drawing/2014/main" id="{8743B880-F11E-EE49-A9FB-309BA69A8E9E}"/>
              </a:ext>
            </a:extLst>
          </p:cNvPr>
          <p:cNvSpPr/>
          <p:nvPr/>
        </p:nvSpPr>
        <p:spPr>
          <a:xfrm>
            <a:off x="6020891" y="6229174"/>
            <a:ext cx="2871109" cy="246221"/>
          </a:xfrm>
          <a:prstGeom prst="rect">
            <a:avLst/>
          </a:prstGeom>
          <a:no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600" b="0" i="0" u="none" strike="noStrike" cap="none" spc="0" normalizeH="0" baseline="0" dirty="0">
                <a:ln>
                  <a:noFill/>
                </a:ln>
                <a:solidFill>
                  <a:schemeClr val="tx1"/>
                </a:solidFill>
                <a:effectLst/>
                <a:uFillTx/>
                <a:sym typeface="Calibri"/>
              </a:rPr>
              <a:t>Gezielte individuelle</a:t>
            </a:r>
            <a:r>
              <a:rPr lang="de-DE" sz="1600" dirty="0">
                <a:solidFill>
                  <a:schemeClr val="tx1"/>
                </a:solidFill>
              </a:rPr>
              <a:t> </a:t>
            </a:r>
            <a:r>
              <a:rPr kumimoji="0" lang="de-DE" sz="1600" b="0" i="0" u="none" strike="noStrike" cap="none" spc="0" normalizeH="0" baseline="0" dirty="0">
                <a:ln>
                  <a:noFill/>
                </a:ln>
                <a:solidFill>
                  <a:schemeClr val="tx1"/>
                </a:solidFill>
                <a:effectLst/>
                <a:uFillTx/>
                <a:sym typeface="Calibri"/>
              </a:rPr>
              <a:t>Förderung</a:t>
            </a:r>
          </a:p>
        </p:txBody>
      </p:sp>
      <p:sp>
        <p:nvSpPr>
          <p:cNvPr id="12" name="Titel 11">
            <a:extLst>
              <a:ext uri="{FF2B5EF4-FFF2-40B4-BE49-F238E27FC236}">
                <a16:creationId xmlns:a16="http://schemas.microsoft.com/office/drawing/2014/main" id="{AB88B95F-E840-4D20-A24E-9B929BCAC629}"/>
              </a:ext>
            </a:extLst>
          </p:cNvPr>
          <p:cNvSpPr>
            <a:spLocks noGrp="1"/>
          </p:cNvSpPr>
          <p:nvPr>
            <p:ph type="title"/>
          </p:nvPr>
        </p:nvSpPr>
        <p:spPr/>
        <p:txBody>
          <a:bodyPr/>
          <a:lstStyle/>
          <a:p>
            <a:r>
              <a:rPr lang="de-DE" dirty="0"/>
              <a:t>Didaktisches Prinzip</a:t>
            </a:r>
          </a:p>
        </p:txBody>
      </p:sp>
      <p:sp>
        <p:nvSpPr>
          <p:cNvPr id="37" name="Pfeil nach rechts 29">
            <a:extLst>
              <a:ext uri="{FF2B5EF4-FFF2-40B4-BE49-F238E27FC236}">
                <a16:creationId xmlns:a16="http://schemas.microsoft.com/office/drawing/2014/main" id="{5A8CDB21-DF74-4550-A8A0-7378C3AFAB38}"/>
              </a:ext>
            </a:extLst>
          </p:cNvPr>
          <p:cNvSpPr>
            <a:spLocks noChangeArrowheads="1"/>
          </p:cNvSpPr>
          <p:nvPr/>
        </p:nvSpPr>
        <p:spPr bwMode="auto">
          <a:xfrm>
            <a:off x="3331320" y="4283783"/>
            <a:ext cx="2500548" cy="1037201"/>
          </a:xfrm>
          <a:prstGeom prst="rightArrow">
            <a:avLst>
              <a:gd name="adj1" fmla="val 50000"/>
              <a:gd name="adj2" fmla="val 50013"/>
            </a:avLst>
          </a:prstGeom>
          <a:solidFill>
            <a:schemeClr val="bg1">
              <a:lumMod val="95000"/>
            </a:schemeClr>
          </a:solidFill>
          <a:ln w="9525">
            <a:noFill/>
            <a:miter lim="800000"/>
            <a:headEnd/>
            <a:tailEnd/>
          </a:ln>
          <a:effectLst/>
        </p:spPr>
        <p:txBody>
          <a:bodyPr anchor="ctr"/>
          <a:lstStyle/>
          <a:p>
            <a:pPr algn="ctr" fontAlgn="base">
              <a:spcBef>
                <a:spcPct val="0"/>
              </a:spcBef>
              <a:spcAft>
                <a:spcPct val="0"/>
              </a:spcAft>
              <a:defRPr/>
            </a:pPr>
            <a:r>
              <a:rPr lang="de-DE" sz="1400" b="1" dirty="0">
                <a:solidFill>
                  <a:schemeClr val="tx1"/>
                </a:solidFill>
                <a:ea typeface="ＭＳ Ｐゴシック" charset="0"/>
              </a:rPr>
              <a:t>Halbschriftliches </a:t>
            </a:r>
            <a:r>
              <a:rPr lang="de-DE" sz="1400" b="1" dirty="0" err="1">
                <a:solidFill>
                  <a:schemeClr val="tx1"/>
                </a:solidFill>
                <a:ea typeface="ＭＳ Ｐゴシック" charset="0"/>
              </a:rPr>
              <a:t>Suttrahieren</a:t>
            </a:r>
            <a:endParaRPr lang="de-DE" sz="1400" b="1" dirty="0">
              <a:solidFill>
                <a:schemeClr val="tx1"/>
              </a:solidFill>
              <a:ea typeface="ＭＳ Ｐゴシック" charset="0"/>
            </a:endParaRPr>
          </a:p>
        </p:txBody>
      </p:sp>
      <p:grpSp>
        <p:nvGrpSpPr>
          <p:cNvPr id="40" name="Gruppieren 39">
            <a:extLst>
              <a:ext uri="{FF2B5EF4-FFF2-40B4-BE49-F238E27FC236}">
                <a16:creationId xmlns:a16="http://schemas.microsoft.com/office/drawing/2014/main" id="{CDF0857F-559A-4850-90E3-A9C257EFF826}"/>
              </a:ext>
            </a:extLst>
          </p:cNvPr>
          <p:cNvGrpSpPr/>
          <p:nvPr/>
        </p:nvGrpSpPr>
        <p:grpSpPr>
          <a:xfrm>
            <a:off x="3395075" y="1000117"/>
            <a:ext cx="2353851" cy="594000"/>
            <a:chOff x="6294849" y="5413022"/>
            <a:chExt cx="2353851" cy="594000"/>
          </a:xfrm>
        </p:grpSpPr>
        <p:sp>
          <p:nvSpPr>
            <p:cNvPr id="41" name="Abgerundetes Rechteck 59">
              <a:extLst>
                <a:ext uri="{FF2B5EF4-FFF2-40B4-BE49-F238E27FC236}">
                  <a16:creationId xmlns:a16="http://schemas.microsoft.com/office/drawing/2014/main" id="{E54B13D1-3AEF-4E2B-BC88-62AF4102856C}"/>
                </a:ext>
              </a:extLst>
            </p:cNvPr>
            <p:cNvSpPr/>
            <p:nvPr/>
          </p:nvSpPr>
          <p:spPr bwMode="auto">
            <a:xfrm>
              <a:off x="6597270" y="5443482"/>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lvl="0" indent="-11113">
                <a:lnSpc>
                  <a:spcPts val="1700"/>
                </a:lnSpc>
                <a:spcBef>
                  <a:spcPts val="400"/>
                </a:spcBef>
              </a:pPr>
              <a:r>
                <a:rPr lang="de-DE" sz="1400" dirty="0">
                  <a:solidFill>
                    <a:srgbClr val="327A86"/>
                  </a:solidFill>
                  <a:latin typeface="Calibri"/>
                  <a:cs typeface="Calibri"/>
                </a:rPr>
                <a:t>Verstehens-</a:t>
              </a:r>
              <a:br>
                <a:rPr lang="de-DE" sz="1400" dirty="0">
                  <a:solidFill>
                    <a:srgbClr val="327A86"/>
                  </a:solidFill>
                  <a:latin typeface="Calibri"/>
                  <a:cs typeface="Calibri"/>
                </a:rPr>
              </a:br>
              <a:r>
                <a:rPr lang="de-DE" sz="1400" dirty="0" err="1">
                  <a:solidFill>
                    <a:srgbClr val="327A86"/>
                  </a:solidFill>
                  <a:latin typeface="Calibri"/>
                  <a:cs typeface="Calibri"/>
                </a:rPr>
                <a:t>orientierung</a:t>
              </a:r>
              <a:endParaRPr lang="de-DE" sz="1400" dirty="0">
                <a:solidFill>
                  <a:srgbClr val="327A86"/>
                </a:solidFill>
                <a:latin typeface="Calibri"/>
                <a:cs typeface="Calibri"/>
              </a:endParaRPr>
            </a:p>
          </p:txBody>
        </p:sp>
        <p:pic>
          <p:nvPicPr>
            <p:cNvPr id="42" name="Grafik 41">
              <a:extLst>
                <a:ext uri="{FF2B5EF4-FFF2-40B4-BE49-F238E27FC236}">
                  <a16:creationId xmlns:a16="http://schemas.microsoft.com/office/drawing/2014/main" id="{956D33E5-8959-4FE4-B96A-E8B8CB08EC52}"/>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294849" y="5413022"/>
              <a:ext cx="594000" cy="594000"/>
            </a:xfrm>
            <a:prstGeom prst="rect">
              <a:avLst/>
            </a:prstGeom>
            <a:effectLst/>
          </p:spPr>
        </p:pic>
      </p:grpSp>
      <p:grpSp>
        <p:nvGrpSpPr>
          <p:cNvPr id="43" name="Gruppieren 42">
            <a:extLst>
              <a:ext uri="{FF2B5EF4-FFF2-40B4-BE49-F238E27FC236}">
                <a16:creationId xmlns:a16="http://schemas.microsoft.com/office/drawing/2014/main" id="{7B0CD3C2-CAE2-4E95-A312-1FEE9F5EE622}"/>
              </a:ext>
            </a:extLst>
          </p:cNvPr>
          <p:cNvGrpSpPr/>
          <p:nvPr/>
        </p:nvGrpSpPr>
        <p:grpSpPr>
          <a:xfrm>
            <a:off x="6396047" y="1000117"/>
            <a:ext cx="2356380" cy="594000"/>
            <a:chOff x="6292320" y="6163938"/>
            <a:chExt cx="2356380" cy="594000"/>
          </a:xfrm>
        </p:grpSpPr>
        <p:sp>
          <p:nvSpPr>
            <p:cNvPr id="44" name="Abgerundetes Rechteck 56">
              <a:extLst>
                <a:ext uri="{FF2B5EF4-FFF2-40B4-BE49-F238E27FC236}">
                  <a16:creationId xmlns:a16="http://schemas.microsoft.com/office/drawing/2014/main" id="{CD7B179A-B963-40AF-A171-EF3B7C8514DD}"/>
                </a:ext>
              </a:extLst>
            </p:cNvPr>
            <p:cNvSpPr/>
            <p:nvPr/>
          </p:nvSpPr>
          <p:spPr bwMode="auto">
            <a:xfrm>
              <a:off x="6597270" y="6194398"/>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lvl="0" indent="-11113">
                <a:lnSpc>
                  <a:spcPts val="1700"/>
                </a:lnSpc>
                <a:spcBef>
                  <a:spcPts val="400"/>
                </a:spcBef>
              </a:pPr>
              <a:r>
                <a:rPr lang="de-DE" sz="1400" dirty="0">
                  <a:solidFill>
                    <a:srgbClr val="327A86"/>
                  </a:solidFill>
                  <a:latin typeface="Calibri"/>
                  <a:cs typeface="Calibri"/>
                </a:rPr>
                <a:t>Kommunikations-</a:t>
              </a:r>
              <a:br>
                <a:rPr lang="de-DE" sz="1400" dirty="0">
                  <a:solidFill>
                    <a:srgbClr val="327A86"/>
                  </a:solidFill>
                  <a:latin typeface="Calibri"/>
                  <a:cs typeface="Calibri"/>
                </a:rPr>
              </a:br>
              <a:r>
                <a:rPr lang="de-DE" sz="1400" dirty="0" err="1">
                  <a:solidFill>
                    <a:srgbClr val="327A86"/>
                  </a:solidFill>
                  <a:latin typeface="Calibri"/>
                  <a:cs typeface="Calibri"/>
                </a:rPr>
                <a:t>förderung</a:t>
              </a:r>
              <a:endParaRPr lang="de-DE" sz="1400" dirty="0">
                <a:solidFill>
                  <a:srgbClr val="327A86"/>
                </a:solidFill>
                <a:latin typeface="Calibri"/>
                <a:cs typeface="Calibri"/>
              </a:endParaRPr>
            </a:p>
          </p:txBody>
        </p:sp>
        <p:pic>
          <p:nvPicPr>
            <p:cNvPr id="45" name="Grafik 44">
              <a:extLst>
                <a:ext uri="{FF2B5EF4-FFF2-40B4-BE49-F238E27FC236}">
                  <a16:creationId xmlns:a16="http://schemas.microsoft.com/office/drawing/2014/main" id="{2B23E631-784B-4BE8-9FED-878E19D30731}"/>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292320" y="6163938"/>
              <a:ext cx="594000" cy="594000"/>
            </a:xfrm>
            <a:prstGeom prst="rect">
              <a:avLst/>
            </a:prstGeom>
            <a:effectLst/>
          </p:spPr>
        </p:pic>
      </p:grpSp>
      <p:grpSp>
        <p:nvGrpSpPr>
          <p:cNvPr id="46" name="Gruppieren 45">
            <a:extLst>
              <a:ext uri="{FF2B5EF4-FFF2-40B4-BE49-F238E27FC236}">
                <a16:creationId xmlns:a16="http://schemas.microsoft.com/office/drawing/2014/main" id="{A212D1AC-9114-47A1-924B-B3AB657077C8}"/>
              </a:ext>
            </a:extLst>
          </p:cNvPr>
          <p:cNvGrpSpPr/>
          <p:nvPr/>
        </p:nvGrpSpPr>
        <p:grpSpPr>
          <a:xfrm>
            <a:off x="391573" y="1000117"/>
            <a:ext cx="2353851" cy="594000"/>
            <a:chOff x="3255073" y="6163938"/>
            <a:chExt cx="2353851" cy="594000"/>
          </a:xfrm>
        </p:grpSpPr>
        <p:sp>
          <p:nvSpPr>
            <p:cNvPr id="47" name="Abgerundetes Rechteck 35">
              <a:extLst>
                <a:ext uri="{FF2B5EF4-FFF2-40B4-BE49-F238E27FC236}">
                  <a16:creationId xmlns:a16="http://schemas.microsoft.com/office/drawing/2014/main" id="{A1061641-F7A4-4771-9DF1-AEA21A17B125}"/>
                </a:ext>
              </a:extLst>
            </p:cNvPr>
            <p:cNvSpPr/>
            <p:nvPr/>
          </p:nvSpPr>
          <p:spPr bwMode="auto">
            <a:xfrm>
              <a:off x="3557494" y="6190495"/>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lvl="0" indent="-11113">
                <a:lnSpc>
                  <a:spcPts val="1700"/>
                </a:lnSpc>
                <a:spcBef>
                  <a:spcPts val="400"/>
                </a:spcBef>
              </a:pPr>
              <a:r>
                <a:rPr lang="de-DE" sz="1400" dirty="0" err="1">
                  <a:solidFill>
                    <a:srgbClr val="327A86"/>
                  </a:solidFill>
                  <a:latin typeface="Calibri"/>
                  <a:cs typeface="Calibri"/>
                </a:rPr>
                <a:t>Diagnosegeleitetheit</a:t>
              </a:r>
              <a:endParaRPr lang="de-DE" sz="1400" dirty="0">
                <a:solidFill>
                  <a:srgbClr val="327A86"/>
                </a:solidFill>
                <a:latin typeface="Calibri"/>
                <a:cs typeface="Calibri"/>
              </a:endParaRPr>
            </a:p>
          </p:txBody>
        </p:sp>
        <p:pic>
          <p:nvPicPr>
            <p:cNvPr id="48" name="Grafik 47">
              <a:extLst>
                <a:ext uri="{FF2B5EF4-FFF2-40B4-BE49-F238E27FC236}">
                  <a16:creationId xmlns:a16="http://schemas.microsoft.com/office/drawing/2014/main" id="{183ED168-E76A-424D-ABC4-595FA7196878}"/>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3255073" y="6163938"/>
              <a:ext cx="594000" cy="594000"/>
            </a:xfrm>
            <a:prstGeom prst="rect">
              <a:avLst/>
            </a:prstGeom>
            <a:effectLst/>
          </p:spPr>
        </p:pic>
      </p:grpSp>
      <p:pic>
        <p:nvPicPr>
          <p:cNvPr id="28" name="Grafik 27">
            <a:extLst>
              <a:ext uri="{FF2B5EF4-FFF2-40B4-BE49-F238E27FC236}">
                <a16:creationId xmlns:a16="http://schemas.microsoft.com/office/drawing/2014/main" id="{653FA459-9D6C-41B6-A5FC-6BF7A254E7C1}"/>
              </a:ext>
            </a:extLst>
          </p:cNvPr>
          <p:cNvPicPr>
            <a:picLocks noChangeAspect="1"/>
          </p:cNvPicPr>
          <p:nvPr/>
        </p:nvPicPr>
        <p:blipFill rotWithShape="1">
          <a:blip r:embed="rId11"/>
          <a:srcRect l="-1" r="1827"/>
          <a:stretch/>
        </p:blipFill>
        <p:spPr>
          <a:xfrm>
            <a:off x="7398895" y="144460"/>
            <a:ext cx="1745105" cy="649445"/>
          </a:xfrm>
          <a:prstGeom prst="rect">
            <a:avLst/>
          </a:prstGeom>
        </p:spPr>
      </p:pic>
      <p:pic>
        <p:nvPicPr>
          <p:cNvPr id="29" name="Grafik 28">
            <a:extLst>
              <a:ext uri="{FF2B5EF4-FFF2-40B4-BE49-F238E27FC236}">
                <a16:creationId xmlns:a16="http://schemas.microsoft.com/office/drawing/2014/main" id="{B72A4A74-A05C-4F98-A753-BE0C1A0E2A2C}"/>
              </a:ext>
            </a:extLst>
          </p:cNvPr>
          <p:cNvPicPr>
            <a:picLocks noChangeAspect="1"/>
          </p:cNvPicPr>
          <p:nvPr/>
        </p:nvPicPr>
        <p:blipFill>
          <a:blip r:embed="rId12"/>
          <a:stretch>
            <a:fillRect/>
          </a:stretch>
        </p:blipFill>
        <p:spPr>
          <a:xfrm>
            <a:off x="8038162" y="260692"/>
            <a:ext cx="395503" cy="396000"/>
          </a:xfrm>
          <a:prstGeom prst="rect">
            <a:avLst/>
          </a:prstGeom>
          <a:solidFill>
            <a:schemeClr val="bg1"/>
          </a:solidFill>
          <a:ln>
            <a:noFill/>
          </a:ln>
          <a:effectLst/>
        </p:spPr>
      </p:pic>
      <p:pic>
        <p:nvPicPr>
          <p:cNvPr id="36" name="Grafik 35">
            <a:extLst>
              <a:ext uri="{FF2B5EF4-FFF2-40B4-BE49-F238E27FC236}">
                <a16:creationId xmlns:a16="http://schemas.microsoft.com/office/drawing/2014/main" id="{37089638-CF47-4CF2-B84E-2EA9C444FF0F}"/>
              </a:ext>
            </a:extLst>
          </p:cNvPr>
          <p:cNvPicPr>
            <a:picLocks noChangeAspect="1"/>
          </p:cNvPicPr>
          <p:nvPr/>
        </p:nvPicPr>
        <p:blipFill>
          <a:blip r:embed="rId13"/>
          <a:stretch>
            <a:fillRect/>
          </a:stretch>
        </p:blipFill>
        <p:spPr>
          <a:xfrm>
            <a:off x="8551455" y="260692"/>
            <a:ext cx="395502" cy="395998"/>
          </a:xfrm>
          <a:prstGeom prst="rect">
            <a:avLst/>
          </a:prstGeom>
          <a:solidFill>
            <a:schemeClr val="bg1"/>
          </a:solidFill>
          <a:ln>
            <a:noFill/>
          </a:ln>
          <a:effectLst/>
        </p:spPr>
      </p:pic>
      <p:pic>
        <p:nvPicPr>
          <p:cNvPr id="38" name="Grafik 37">
            <a:extLst>
              <a:ext uri="{FF2B5EF4-FFF2-40B4-BE49-F238E27FC236}">
                <a16:creationId xmlns:a16="http://schemas.microsoft.com/office/drawing/2014/main" id="{B377C031-E295-4727-817E-DE42E0F8E4F2}"/>
              </a:ext>
            </a:extLst>
          </p:cNvPr>
          <p:cNvPicPr>
            <a:picLocks noChangeAspect="1"/>
          </p:cNvPicPr>
          <p:nvPr/>
        </p:nvPicPr>
        <p:blipFill>
          <a:blip r:embed="rId14"/>
          <a:stretch>
            <a:fillRect/>
          </a:stretch>
        </p:blipFill>
        <p:spPr>
          <a:xfrm>
            <a:off x="7524869" y="260692"/>
            <a:ext cx="395503" cy="396000"/>
          </a:xfrm>
          <a:prstGeom prst="rect">
            <a:avLst/>
          </a:prstGeom>
          <a:solidFill>
            <a:schemeClr val="bg1"/>
          </a:solidFill>
          <a:ln>
            <a:noFill/>
          </a:ln>
          <a:effectLst/>
        </p:spPr>
      </p:pic>
    </p:spTree>
    <p:extLst>
      <p:ext uri="{BB962C8B-B14F-4D97-AF65-F5344CB8AC3E}">
        <p14:creationId xmlns:p14="http://schemas.microsoft.com/office/powerpoint/2010/main" val="49310526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par>
                                <p:cTn id="45" presetID="1" presetClass="entr" presetSubtype="0" fill="hold" grpId="1" nodeType="with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30" grpId="0" animBg="1"/>
      <p:bldP spid="4" grpId="0"/>
      <p:bldP spid="31" grpId="0"/>
      <p:bldP spid="31" grpId="1"/>
      <p:bldP spid="3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6" name="mskgs_n7a_komplett.pdf" descr="mskgs_n7a_komplett.pdf"/>
          <p:cNvPicPr>
            <a:picLocks noChangeAspect="1"/>
          </p:cNvPicPr>
          <p:nvPr/>
        </p:nvPicPr>
        <p:blipFill rotWithShape="1">
          <a:blip r:embed="rId2"/>
          <a:srcRect l="1915" t="1213" r="2034" b="1489"/>
          <a:stretch/>
        </p:blipFill>
        <p:spPr>
          <a:xfrm>
            <a:off x="728091" y="739140"/>
            <a:ext cx="3843909" cy="5379720"/>
          </a:xfrm>
          <a:prstGeom prst="rect">
            <a:avLst/>
          </a:prstGeom>
          <a:ln w="12700">
            <a:miter lim="400000"/>
          </a:ln>
          <a:effectLst>
            <a:outerShdw blurRad="50800" dist="38100" dir="2700000" algn="tl" rotWithShape="0">
              <a:prstClr val="black">
                <a:alpha val="40000"/>
              </a:prstClr>
            </a:outerShdw>
          </a:effectLst>
        </p:spPr>
      </p:pic>
      <p:sp>
        <p:nvSpPr>
          <p:cNvPr id="647" name="Adaption für die Primarstufe"/>
          <p:cNvSpPr txBox="1"/>
          <p:nvPr/>
        </p:nvSpPr>
        <p:spPr>
          <a:xfrm>
            <a:off x="4979387" y="731520"/>
            <a:ext cx="2836672"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r>
              <a:rPr sz="1800" b="1" dirty="0"/>
              <a:t>Adaption </a:t>
            </a:r>
            <a:r>
              <a:rPr sz="1800" b="1" dirty="0" err="1"/>
              <a:t>für</a:t>
            </a:r>
            <a:r>
              <a:rPr lang="de-DE" sz="1800" b="1" dirty="0"/>
              <a:t> </a:t>
            </a:r>
            <a:r>
              <a:rPr sz="1800" b="1" dirty="0"/>
              <a:t>die </a:t>
            </a:r>
            <a:r>
              <a:rPr sz="1800" b="1" dirty="0" err="1"/>
              <a:t>Primarstufe</a:t>
            </a:r>
            <a:endParaRPr sz="1800" b="1" dirty="0"/>
          </a:p>
        </p:txBody>
      </p:sp>
      <p:sp>
        <p:nvSpPr>
          <p:cNvPr id="4" name="Textplatzhalter 3">
            <a:extLst>
              <a:ext uri="{FF2B5EF4-FFF2-40B4-BE49-F238E27FC236}">
                <a16:creationId xmlns:a16="http://schemas.microsoft.com/office/drawing/2014/main" id="{A41630E8-FDA8-4D1D-9B6E-70ED13FE9181}"/>
              </a:ext>
            </a:extLst>
          </p:cNvPr>
          <p:cNvSpPr>
            <a:spLocks noGrp="1"/>
          </p:cNvSpPr>
          <p:nvPr>
            <p:ph type="body" sz="quarter" idx="10"/>
          </p:nvPr>
        </p:nvSpPr>
        <p:spPr/>
        <p:txBody>
          <a:bodyPr/>
          <a:lstStyle/>
          <a:p>
            <a:r>
              <a:rPr lang="de-DE" dirty="0"/>
              <a:t>(mathe-sicher-koennen.dzlm.de/mskfiles/uploads/Dokumente/mskgs_n7a_handreichung.pdf)</a:t>
            </a: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5BC2D36F-A74C-C44C-9DE1-874C638D86AA}"/>
              </a:ext>
            </a:extLst>
          </p:cNvPr>
          <p:cNvSpPr>
            <a:spLocks noGrp="1"/>
          </p:cNvSpPr>
          <p:nvPr>
            <p:ph type="title"/>
          </p:nvPr>
        </p:nvSpPr>
        <p:spPr/>
        <p:txBody>
          <a:bodyPr/>
          <a:lstStyle/>
          <a:p>
            <a:r>
              <a:rPr lang="de-DE" dirty="0"/>
              <a:t>Fördermaterial Schriftliche Subtraktion</a:t>
            </a:r>
          </a:p>
        </p:txBody>
      </p:sp>
      <p:sp>
        <p:nvSpPr>
          <p:cNvPr id="3" name="Textplatzhalter 2">
            <a:extLst>
              <a:ext uri="{FF2B5EF4-FFF2-40B4-BE49-F238E27FC236}">
                <a16:creationId xmlns:a16="http://schemas.microsoft.com/office/drawing/2014/main" id="{2459E28C-6CE7-4833-BAFB-81CEBBAA28E7}"/>
              </a:ext>
            </a:extLst>
          </p:cNvPr>
          <p:cNvSpPr>
            <a:spLocks noGrp="1"/>
          </p:cNvSpPr>
          <p:nvPr>
            <p:ph type="body" sz="quarter" idx="10"/>
          </p:nvPr>
        </p:nvSpPr>
        <p:spPr/>
        <p:txBody>
          <a:bodyPr/>
          <a:lstStyle/>
          <a:p>
            <a:r>
              <a:rPr lang="de-DE" dirty="0"/>
              <a:t>(</a:t>
            </a:r>
            <a:r>
              <a:rPr lang="de-DE" dirty="0">
                <a:hlinkClick r:id="rId3">
                  <a:extLst>
                    <a:ext uri="{A12FA001-AC4F-418D-AE19-62706E023703}">
                      <ahyp:hlinkClr xmlns:ahyp="http://schemas.microsoft.com/office/drawing/2018/hyperlinkcolor" val="tx"/>
                    </a:ext>
                  </a:extLst>
                </a:hlinkClick>
              </a:rPr>
              <a:t>mathe-sicher-koennen.dzlm.de/</a:t>
            </a:r>
            <a:r>
              <a:rPr lang="de-DE" dirty="0" err="1">
                <a:hlinkClick r:id="rId3">
                  <a:extLst>
                    <a:ext uri="{A12FA001-AC4F-418D-AE19-62706E023703}">
                      <ahyp:hlinkClr xmlns:ahyp="http://schemas.microsoft.com/office/drawing/2018/hyperlinkcolor" val="tx"/>
                    </a:ext>
                  </a:extLst>
                </a:hlinkClick>
              </a:rPr>
              <a:t>node</a:t>
            </a:r>
            <a:r>
              <a:rPr lang="de-DE" dirty="0">
                <a:hlinkClick r:id="rId3">
                  <a:extLst>
                    <a:ext uri="{A12FA001-AC4F-418D-AE19-62706E023703}">
                      <ahyp:hlinkClr xmlns:ahyp="http://schemas.microsoft.com/office/drawing/2018/hyperlinkcolor" val="tx"/>
                    </a:ext>
                  </a:extLst>
                </a:hlinkClick>
              </a:rPr>
              <a:t>/511</a:t>
            </a:r>
            <a:r>
              <a:rPr lang="de-DE" dirty="0"/>
              <a:t>)</a:t>
            </a:r>
          </a:p>
          <a:p>
            <a:endParaRPr lang="de-DE" dirty="0"/>
          </a:p>
        </p:txBody>
      </p:sp>
      <p:pic>
        <p:nvPicPr>
          <p:cNvPr id="650" name="Bildschirmfoto 2021-10-16 um 11.39.20.png" descr="Bildschirmfoto 2021-10-16 um 11.39.20.png"/>
          <p:cNvPicPr>
            <a:picLocks noChangeAspect="1"/>
          </p:cNvPicPr>
          <p:nvPr/>
        </p:nvPicPr>
        <p:blipFill>
          <a:blip r:embed="rId4">
            <a:duotone>
              <a:prstClr val="black"/>
              <a:srgbClr val="D9C3A5">
                <a:tint val="50000"/>
                <a:satMod val="180000"/>
              </a:srgbClr>
            </a:duotone>
          </a:blip>
          <a:stretch>
            <a:fillRect/>
          </a:stretch>
        </p:blipFill>
        <p:spPr>
          <a:xfrm>
            <a:off x="600585" y="957493"/>
            <a:ext cx="7942829" cy="5523609"/>
          </a:xfrm>
          <a:prstGeom prst="rect">
            <a:avLst/>
          </a:prstGeom>
          <a:ln w="12700">
            <a:noFill/>
            <a:miter lim="400000"/>
          </a:ln>
          <a:effectLst>
            <a:outerShdw blurRad="50800" dist="38100" dir="2700000" algn="tl" rotWithShape="0">
              <a:prstClr val="black">
                <a:alpha val="40000"/>
              </a:prstClr>
            </a:outerShdw>
          </a:effectLst>
        </p:spPr>
      </p:pic>
      <p:pic>
        <p:nvPicPr>
          <p:cNvPr id="14" name="Grafik 13">
            <a:extLst>
              <a:ext uri="{FF2B5EF4-FFF2-40B4-BE49-F238E27FC236}">
                <a16:creationId xmlns:a16="http://schemas.microsoft.com/office/drawing/2014/main" id="{61DC1134-A49B-EF49-A398-847BE9BC6D9C}"/>
              </a:ext>
            </a:extLst>
          </p:cNvPr>
          <p:cNvPicPr>
            <a:picLocks noChangeAspect="1"/>
          </p:cNvPicPr>
          <p:nvPr/>
        </p:nvPicPr>
        <p:blipFill>
          <a:blip r:embed="rId5"/>
          <a:stretch>
            <a:fillRect/>
          </a:stretch>
        </p:blipFill>
        <p:spPr>
          <a:xfrm>
            <a:off x="8412231" y="147151"/>
            <a:ext cx="731769" cy="649445"/>
          </a:xfrm>
          <a:prstGeom prst="rect">
            <a:avLst/>
          </a:prstGeom>
        </p:spPr>
      </p:pic>
      <p:pic>
        <p:nvPicPr>
          <p:cNvPr id="16" name="Grafik 15">
            <a:extLst>
              <a:ext uri="{FF2B5EF4-FFF2-40B4-BE49-F238E27FC236}">
                <a16:creationId xmlns:a16="http://schemas.microsoft.com/office/drawing/2014/main" id="{7BB2DC15-92A8-2E4D-ACA1-92DD8922D96C}"/>
              </a:ext>
            </a:extLst>
          </p:cNvPr>
          <p:cNvPicPr>
            <a:picLocks noChangeAspect="1"/>
          </p:cNvPicPr>
          <p:nvPr/>
        </p:nvPicPr>
        <p:blipFill>
          <a:blip r:embed="rId6"/>
          <a:stretch>
            <a:fillRect/>
          </a:stretch>
        </p:blipFill>
        <p:spPr>
          <a:xfrm>
            <a:off x="8516859" y="259496"/>
            <a:ext cx="395502" cy="395998"/>
          </a:xfrm>
          <a:prstGeom prst="rect">
            <a:avLst/>
          </a:prstGeom>
          <a:solidFill>
            <a:schemeClr val="bg1"/>
          </a:solidFill>
          <a:ln>
            <a:noFill/>
          </a:ln>
          <a:effectLst/>
        </p:spPr>
      </p:pic>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schirmfoto 2021-10-16 um 11.39.33.png" descr="Bildschirmfoto 2021-10-16 um 11.39.33.png">
            <a:extLst>
              <a:ext uri="{FF2B5EF4-FFF2-40B4-BE49-F238E27FC236}">
                <a16:creationId xmlns:a16="http://schemas.microsoft.com/office/drawing/2014/main" id="{23743470-E469-F744-829F-F46F1E940CB6}"/>
              </a:ext>
            </a:extLst>
          </p:cNvPr>
          <p:cNvPicPr>
            <a:picLocks noChangeAspect="1"/>
          </p:cNvPicPr>
          <p:nvPr/>
        </p:nvPicPr>
        <p:blipFill>
          <a:blip r:embed="rId3">
            <a:duotone>
              <a:prstClr val="black"/>
              <a:srgbClr val="D9C3A5">
                <a:tint val="50000"/>
                <a:satMod val="180000"/>
              </a:srgbClr>
            </a:duotone>
          </a:blip>
          <a:stretch>
            <a:fillRect/>
          </a:stretch>
        </p:blipFill>
        <p:spPr>
          <a:xfrm>
            <a:off x="600584" y="957493"/>
            <a:ext cx="7942829" cy="5357987"/>
          </a:xfrm>
          <a:prstGeom prst="rect">
            <a:avLst/>
          </a:prstGeom>
          <a:ln w="12700">
            <a:noFill/>
            <a:miter lim="400000"/>
          </a:ln>
          <a:effectLst>
            <a:outerShdw blurRad="50800" dist="38100" dir="2700000" algn="tl" rotWithShape="0">
              <a:prstClr val="black">
                <a:alpha val="40000"/>
              </a:prstClr>
            </a:outerShdw>
          </a:effectLst>
        </p:spPr>
      </p:pic>
      <p:sp>
        <p:nvSpPr>
          <p:cNvPr id="8" name="Titel 7">
            <a:extLst>
              <a:ext uri="{FF2B5EF4-FFF2-40B4-BE49-F238E27FC236}">
                <a16:creationId xmlns:a16="http://schemas.microsoft.com/office/drawing/2014/main" id="{5BC2D36F-A74C-C44C-9DE1-874C638D86AA}"/>
              </a:ext>
            </a:extLst>
          </p:cNvPr>
          <p:cNvSpPr>
            <a:spLocks noGrp="1"/>
          </p:cNvSpPr>
          <p:nvPr>
            <p:ph type="title"/>
          </p:nvPr>
        </p:nvSpPr>
        <p:spPr/>
        <p:txBody>
          <a:bodyPr/>
          <a:lstStyle/>
          <a:p>
            <a:r>
              <a:rPr lang="de-DE" dirty="0"/>
              <a:t>Fördermaterial Schriftliche Subtraktion</a:t>
            </a:r>
          </a:p>
        </p:txBody>
      </p:sp>
      <p:pic>
        <p:nvPicPr>
          <p:cNvPr id="11" name="Grafik 10">
            <a:extLst>
              <a:ext uri="{FF2B5EF4-FFF2-40B4-BE49-F238E27FC236}">
                <a16:creationId xmlns:a16="http://schemas.microsoft.com/office/drawing/2014/main" id="{8541558B-A71C-7F4C-A00C-02877D44132C}"/>
              </a:ext>
            </a:extLst>
          </p:cNvPr>
          <p:cNvPicPr>
            <a:picLocks noChangeAspect="1"/>
          </p:cNvPicPr>
          <p:nvPr/>
        </p:nvPicPr>
        <p:blipFill>
          <a:blip r:embed="rId4"/>
          <a:stretch>
            <a:fillRect/>
          </a:stretch>
        </p:blipFill>
        <p:spPr>
          <a:xfrm>
            <a:off x="8412231" y="147151"/>
            <a:ext cx="731769" cy="649445"/>
          </a:xfrm>
          <a:prstGeom prst="rect">
            <a:avLst/>
          </a:prstGeom>
        </p:spPr>
      </p:pic>
      <p:pic>
        <p:nvPicPr>
          <p:cNvPr id="12" name="Grafik 11">
            <a:extLst>
              <a:ext uri="{FF2B5EF4-FFF2-40B4-BE49-F238E27FC236}">
                <a16:creationId xmlns:a16="http://schemas.microsoft.com/office/drawing/2014/main" id="{1CCDD5D0-67C4-034C-ABF1-1ED1FB3D25C4}"/>
              </a:ext>
            </a:extLst>
          </p:cNvPr>
          <p:cNvPicPr>
            <a:picLocks noChangeAspect="1"/>
          </p:cNvPicPr>
          <p:nvPr/>
        </p:nvPicPr>
        <p:blipFill>
          <a:blip r:embed="rId5"/>
          <a:stretch>
            <a:fillRect/>
          </a:stretch>
        </p:blipFill>
        <p:spPr>
          <a:xfrm>
            <a:off x="8516859" y="259496"/>
            <a:ext cx="395502" cy="395998"/>
          </a:xfrm>
          <a:prstGeom prst="rect">
            <a:avLst/>
          </a:prstGeom>
          <a:solidFill>
            <a:schemeClr val="bg1"/>
          </a:solidFill>
          <a:ln>
            <a:noFill/>
          </a:ln>
          <a:effectLst/>
        </p:spPr>
      </p:pic>
      <p:sp>
        <p:nvSpPr>
          <p:cNvPr id="10" name="Textplatzhalter 2">
            <a:extLst>
              <a:ext uri="{FF2B5EF4-FFF2-40B4-BE49-F238E27FC236}">
                <a16:creationId xmlns:a16="http://schemas.microsoft.com/office/drawing/2014/main" id="{91874F4B-D18A-4FE5-BA0B-EB01D959AF2E}"/>
              </a:ext>
            </a:extLst>
          </p:cNvPr>
          <p:cNvSpPr>
            <a:spLocks noGrp="1"/>
          </p:cNvSpPr>
          <p:nvPr>
            <p:ph type="body" sz="quarter" idx="10"/>
          </p:nvPr>
        </p:nvSpPr>
        <p:spPr>
          <a:xfrm>
            <a:off x="108000" y="6622950"/>
            <a:ext cx="8928000" cy="216000"/>
          </a:xfrm>
        </p:spPr>
        <p:txBody>
          <a:bodyPr/>
          <a:lstStyle/>
          <a:p>
            <a:r>
              <a:rPr lang="de-DE" dirty="0"/>
              <a:t>(</a:t>
            </a:r>
            <a:r>
              <a:rPr lang="de-DE" dirty="0">
                <a:hlinkClick r:id="rId6">
                  <a:extLst>
                    <a:ext uri="{A12FA001-AC4F-418D-AE19-62706E023703}">
                      <ahyp:hlinkClr xmlns:ahyp="http://schemas.microsoft.com/office/drawing/2018/hyperlinkcolor" val="tx"/>
                    </a:ext>
                  </a:extLst>
                </a:hlinkClick>
              </a:rPr>
              <a:t>mathe-sicher-koennen.dzlm.de/</a:t>
            </a:r>
            <a:r>
              <a:rPr lang="de-DE" dirty="0" err="1">
                <a:hlinkClick r:id="rId6">
                  <a:extLst>
                    <a:ext uri="{A12FA001-AC4F-418D-AE19-62706E023703}">
                      <ahyp:hlinkClr xmlns:ahyp="http://schemas.microsoft.com/office/drawing/2018/hyperlinkcolor" val="tx"/>
                    </a:ext>
                  </a:extLst>
                </a:hlinkClick>
              </a:rPr>
              <a:t>node</a:t>
            </a:r>
            <a:r>
              <a:rPr lang="de-DE" dirty="0">
                <a:hlinkClick r:id="rId6">
                  <a:extLst>
                    <a:ext uri="{A12FA001-AC4F-418D-AE19-62706E023703}">
                      <ahyp:hlinkClr xmlns:ahyp="http://schemas.microsoft.com/office/drawing/2018/hyperlinkcolor" val="tx"/>
                    </a:ext>
                  </a:extLst>
                </a:hlinkClick>
              </a:rPr>
              <a:t>/511</a:t>
            </a:r>
            <a:r>
              <a:rPr lang="de-DE" dirty="0"/>
              <a:t>)</a:t>
            </a:r>
          </a:p>
          <a:p>
            <a:endParaRPr lang="de-DE" dirty="0"/>
          </a:p>
        </p:txBody>
      </p:sp>
    </p:spTree>
    <p:extLst>
      <p:ext uri="{BB962C8B-B14F-4D97-AF65-F5344CB8AC3E}">
        <p14:creationId xmlns:p14="http://schemas.microsoft.com/office/powerpoint/2010/main" val="2622190336"/>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5BC2D36F-A74C-C44C-9DE1-874C638D86AA}"/>
              </a:ext>
            </a:extLst>
          </p:cNvPr>
          <p:cNvSpPr>
            <a:spLocks noGrp="1"/>
          </p:cNvSpPr>
          <p:nvPr>
            <p:ph type="title"/>
          </p:nvPr>
        </p:nvSpPr>
        <p:spPr/>
        <p:txBody>
          <a:bodyPr/>
          <a:lstStyle/>
          <a:p>
            <a:r>
              <a:rPr lang="de-DE" dirty="0"/>
              <a:t>Fördermaterial Schriftliche Subtraktion</a:t>
            </a:r>
          </a:p>
        </p:txBody>
      </p:sp>
      <p:pic>
        <p:nvPicPr>
          <p:cNvPr id="6" name="Bildschirmfoto 2021-10-16 um 11.39.46.png" descr="Bildschirmfoto 2021-10-16 um 11.39.46.png">
            <a:extLst>
              <a:ext uri="{FF2B5EF4-FFF2-40B4-BE49-F238E27FC236}">
                <a16:creationId xmlns:a16="http://schemas.microsoft.com/office/drawing/2014/main" id="{7C676EB4-379B-9740-A472-FE149592543E}"/>
              </a:ext>
            </a:extLst>
          </p:cNvPr>
          <p:cNvPicPr>
            <a:picLocks noChangeAspect="1"/>
          </p:cNvPicPr>
          <p:nvPr/>
        </p:nvPicPr>
        <p:blipFill>
          <a:blip r:embed="rId3">
            <a:duotone>
              <a:prstClr val="black"/>
              <a:srgbClr val="D9C3A5">
                <a:tint val="50000"/>
                <a:satMod val="180000"/>
              </a:srgbClr>
            </a:duotone>
          </a:blip>
          <a:stretch>
            <a:fillRect/>
          </a:stretch>
        </p:blipFill>
        <p:spPr>
          <a:xfrm>
            <a:off x="1229889" y="957493"/>
            <a:ext cx="6684221" cy="5357987"/>
          </a:xfrm>
          <a:prstGeom prst="rect">
            <a:avLst/>
          </a:prstGeom>
          <a:ln w="12700">
            <a:noFill/>
            <a:miter lim="400000"/>
          </a:ln>
          <a:effectLst>
            <a:outerShdw blurRad="50800" dist="38100" dir="2700000" algn="tl" rotWithShape="0">
              <a:prstClr val="black">
                <a:alpha val="40000"/>
              </a:prstClr>
            </a:outerShdw>
          </a:effectLst>
        </p:spPr>
      </p:pic>
      <p:pic>
        <p:nvPicPr>
          <p:cNvPr id="10" name="Grafik 9">
            <a:extLst>
              <a:ext uri="{FF2B5EF4-FFF2-40B4-BE49-F238E27FC236}">
                <a16:creationId xmlns:a16="http://schemas.microsoft.com/office/drawing/2014/main" id="{2EB2ED89-7415-8742-BE47-49F4BED26B64}"/>
              </a:ext>
            </a:extLst>
          </p:cNvPr>
          <p:cNvPicPr>
            <a:picLocks noChangeAspect="1"/>
          </p:cNvPicPr>
          <p:nvPr/>
        </p:nvPicPr>
        <p:blipFill>
          <a:blip r:embed="rId4"/>
          <a:stretch>
            <a:fillRect/>
          </a:stretch>
        </p:blipFill>
        <p:spPr>
          <a:xfrm>
            <a:off x="8412231" y="147151"/>
            <a:ext cx="731769" cy="649445"/>
          </a:xfrm>
          <a:prstGeom prst="rect">
            <a:avLst/>
          </a:prstGeom>
        </p:spPr>
      </p:pic>
      <p:pic>
        <p:nvPicPr>
          <p:cNvPr id="11" name="Grafik 10">
            <a:extLst>
              <a:ext uri="{FF2B5EF4-FFF2-40B4-BE49-F238E27FC236}">
                <a16:creationId xmlns:a16="http://schemas.microsoft.com/office/drawing/2014/main" id="{26D47F85-A4A3-FF4E-BE7C-82CCA9460315}"/>
              </a:ext>
            </a:extLst>
          </p:cNvPr>
          <p:cNvPicPr>
            <a:picLocks noChangeAspect="1"/>
          </p:cNvPicPr>
          <p:nvPr/>
        </p:nvPicPr>
        <p:blipFill>
          <a:blip r:embed="rId5"/>
          <a:stretch>
            <a:fillRect/>
          </a:stretch>
        </p:blipFill>
        <p:spPr>
          <a:xfrm>
            <a:off x="8516859" y="259496"/>
            <a:ext cx="395502" cy="395998"/>
          </a:xfrm>
          <a:prstGeom prst="rect">
            <a:avLst/>
          </a:prstGeom>
          <a:solidFill>
            <a:schemeClr val="bg1"/>
          </a:solidFill>
          <a:ln>
            <a:noFill/>
          </a:ln>
          <a:effectLst/>
        </p:spPr>
      </p:pic>
      <p:sp>
        <p:nvSpPr>
          <p:cNvPr id="12" name="Textplatzhalter 2">
            <a:extLst>
              <a:ext uri="{FF2B5EF4-FFF2-40B4-BE49-F238E27FC236}">
                <a16:creationId xmlns:a16="http://schemas.microsoft.com/office/drawing/2014/main" id="{8340B8F8-97BD-4007-80E8-8A8BEF3E517E}"/>
              </a:ext>
            </a:extLst>
          </p:cNvPr>
          <p:cNvSpPr>
            <a:spLocks noGrp="1"/>
          </p:cNvSpPr>
          <p:nvPr>
            <p:ph type="body" sz="quarter" idx="10"/>
          </p:nvPr>
        </p:nvSpPr>
        <p:spPr>
          <a:xfrm>
            <a:off x="108000" y="6622950"/>
            <a:ext cx="8928000" cy="216000"/>
          </a:xfrm>
        </p:spPr>
        <p:txBody>
          <a:bodyPr/>
          <a:lstStyle/>
          <a:p>
            <a:r>
              <a:rPr lang="de-DE" dirty="0"/>
              <a:t>(</a:t>
            </a:r>
            <a:r>
              <a:rPr lang="de-DE" dirty="0">
                <a:hlinkClick r:id="rId6">
                  <a:extLst>
                    <a:ext uri="{A12FA001-AC4F-418D-AE19-62706E023703}">
                      <ahyp:hlinkClr xmlns:ahyp="http://schemas.microsoft.com/office/drawing/2018/hyperlinkcolor" val="tx"/>
                    </a:ext>
                  </a:extLst>
                </a:hlinkClick>
              </a:rPr>
              <a:t>mathe-sicher-koennen.dzlm.de/</a:t>
            </a:r>
            <a:r>
              <a:rPr lang="de-DE" dirty="0" err="1">
                <a:hlinkClick r:id="rId6">
                  <a:extLst>
                    <a:ext uri="{A12FA001-AC4F-418D-AE19-62706E023703}">
                      <ahyp:hlinkClr xmlns:ahyp="http://schemas.microsoft.com/office/drawing/2018/hyperlinkcolor" val="tx"/>
                    </a:ext>
                  </a:extLst>
                </a:hlinkClick>
              </a:rPr>
              <a:t>node</a:t>
            </a:r>
            <a:r>
              <a:rPr lang="de-DE" dirty="0">
                <a:hlinkClick r:id="rId6">
                  <a:extLst>
                    <a:ext uri="{A12FA001-AC4F-418D-AE19-62706E023703}">
                      <ahyp:hlinkClr xmlns:ahyp="http://schemas.microsoft.com/office/drawing/2018/hyperlinkcolor" val="tx"/>
                    </a:ext>
                  </a:extLst>
                </a:hlinkClick>
              </a:rPr>
              <a:t>/511</a:t>
            </a:r>
            <a:r>
              <a:rPr lang="de-DE" dirty="0"/>
              <a:t>)</a:t>
            </a:r>
          </a:p>
          <a:p>
            <a:endParaRPr lang="de-DE" dirty="0"/>
          </a:p>
        </p:txBody>
      </p:sp>
    </p:spTree>
    <p:extLst>
      <p:ext uri="{BB962C8B-B14F-4D97-AF65-F5344CB8AC3E}">
        <p14:creationId xmlns:p14="http://schemas.microsoft.com/office/powerpoint/2010/main" val="3831346972"/>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schirmfoto 2021-10-16 um 11.40.05.png" descr="Bildschirmfoto 2021-10-16 um 11.40.05.png">
            <a:extLst>
              <a:ext uri="{FF2B5EF4-FFF2-40B4-BE49-F238E27FC236}">
                <a16:creationId xmlns:a16="http://schemas.microsoft.com/office/drawing/2014/main" id="{CC3FB14D-DC75-D444-8CC1-89388D9AB141}"/>
              </a:ext>
            </a:extLst>
          </p:cNvPr>
          <p:cNvPicPr>
            <a:picLocks noChangeAspect="1"/>
          </p:cNvPicPr>
          <p:nvPr/>
        </p:nvPicPr>
        <p:blipFill>
          <a:blip r:embed="rId3">
            <a:duotone>
              <a:prstClr val="black"/>
              <a:srgbClr val="D9C3A5">
                <a:tint val="50000"/>
                <a:satMod val="180000"/>
              </a:srgbClr>
            </a:duotone>
          </a:blip>
          <a:stretch>
            <a:fillRect/>
          </a:stretch>
        </p:blipFill>
        <p:spPr>
          <a:xfrm>
            <a:off x="600585" y="957493"/>
            <a:ext cx="8003246" cy="5523609"/>
          </a:xfrm>
          <a:prstGeom prst="rect">
            <a:avLst/>
          </a:prstGeom>
          <a:ln w="12700">
            <a:noFill/>
            <a:miter lim="400000"/>
          </a:ln>
          <a:effectLst>
            <a:outerShdw blurRad="50800" dist="38100" dir="2700000" algn="tl" rotWithShape="0">
              <a:prstClr val="black">
                <a:alpha val="40000"/>
              </a:prstClr>
            </a:outerShdw>
          </a:effectLst>
        </p:spPr>
      </p:pic>
      <p:sp>
        <p:nvSpPr>
          <p:cNvPr id="8" name="Titel 7">
            <a:extLst>
              <a:ext uri="{FF2B5EF4-FFF2-40B4-BE49-F238E27FC236}">
                <a16:creationId xmlns:a16="http://schemas.microsoft.com/office/drawing/2014/main" id="{5BC2D36F-A74C-C44C-9DE1-874C638D86AA}"/>
              </a:ext>
            </a:extLst>
          </p:cNvPr>
          <p:cNvSpPr>
            <a:spLocks noGrp="1"/>
          </p:cNvSpPr>
          <p:nvPr>
            <p:ph type="title"/>
          </p:nvPr>
        </p:nvSpPr>
        <p:spPr/>
        <p:txBody>
          <a:bodyPr/>
          <a:lstStyle/>
          <a:p>
            <a:r>
              <a:rPr lang="de-DE" dirty="0"/>
              <a:t>Fördermaterial Schriftliche Subtraktion</a:t>
            </a:r>
          </a:p>
        </p:txBody>
      </p:sp>
      <p:pic>
        <p:nvPicPr>
          <p:cNvPr id="11" name="Grafik 10">
            <a:extLst>
              <a:ext uri="{FF2B5EF4-FFF2-40B4-BE49-F238E27FC236}">
                <a16:creationId xmlns:a16="http://schemas.microsoft.com/office/drawing/2014/main" id="{F2652CBC-3DE6-D445-8C62-A85F0B000578}"/>
              </a:ext>
            </a:extLst>
          </p:cNvPr>
          <p:cNvPicPr>
            <a:picLocks noChangeAspect="1"/>
          </p:cNvPicPr>
          <p:nvPr/>
        </p:nvPicPr>
        <p:blipFill>
          <a:blip r:embed="rId4"/>
          <a:stretch>
            <a:fillRect/>
          </a:stretch>
        </p:blipFill>
        <p:spPr>
          <a:xfrm>
            <a:off x="8412231" y="147151"/>
            <a:ext cx="731769" cy="649445"/>
          </a:xfrm>
          <a:prstGeom prst="rect">
            <a:avLst/>
          </a:prstGeom>
        </p:spPr>
      </p:pic>
      <p:pic>
        <p:nvPicPr>
          <p:cNvPr id="12" name="Grafik 11">
            <a:extLst>
              <a:ext uri="{FF2B5EF4-FFF2-40B4-BE49-F238E27FC236}">
                <a16:creationId xmlns:a16="http://schemas.microsoft.com/office/drawing/2014/main" id="{FF6866ED-89CA-E343-9EFE-A148C026BBB5}"/>
              </a:ext>
            </a:extLst>
          </p:cNvPr>
          <p:cNvPicPr>
            <a:picLocks noChangeAspect="1"/>
          </p:cNvPicPr>
          <p:nvPr/>
        </p:nvPicPr>
        <p:blipFill>
          <a:blip r:embed="rId5"/>
          <a:stretch>
            <a:fillRect/>
          </a:stretch>
        </p:blipFill>
        <p:spPr>
          <a:xfrm>
            <a:off x="8516859" y="259496"/>
            <a:ext cx="395502" cy="395998"/>
          </a:xfrm>
          <a:prstGeom prst="rect">
            <a:avLst/>
          </a:prstGeom>
          <a:solidFill>
            <a:schemeClr val="bg1"/>
          </a:solidFill>
          <a:ln>
            <a:noFill/>
          </a:ln>
          <a:effectLst/>
        </p:spPr>
      </p:pic>
      <p:sp>
        <p:nvSpPr>
          <p:cNvPr id="10" name="Textplatzhalter 2">
            <a:extLst>
              <a:ext uri="{FF2B5EF4-FFF2-40B4-BE49-F238E27FC236}">
                <a16:creationId xmlns:a16="http://schemas.microsoft.com/office/drawing/2014/main" id="{CC7E1584-8C8A-4D86-8E44-6629D788F512}"/>
              </a:ext>
            </a:extLst>
          </p:cNvPr>
          <p:cNvSpPr>
            <a:spLocks noGrp="1"/>
          </p:cNvSpPr>
          <p:nvPr>
            <p:ph type="body" sz="quarter" idx="10"/>
          </p:nvPr>
        </p:nvSpPr>
        <p:spPr>
          <a:xfrm>
            <a:off x="108000" y="6622950"/>
            <a:ext cx="8928000" cy="216000"/>
          </a:xfrm>
        </p:spPr>
        <p:txBody>
          <a:bodyPr/>
          <a:lstStyle/>
          <a:p>
            <a:r>
              <a:rPr lang="de-DE" dirty="0"/>
              <a:t>(</a:t>
            </a:r>
            <a:r>
              <a:rPr lang="de-DE" dirty="0">
                <a:hlinkClick r:id="rId6">
                  <a:extLst>
                    <a:ext uri="{A12FA001-AC4F-418D-AE19-62706E023703}">
                      <ahyp:hlinkClr xmlns:ahyp="http://schemas.microsoft.com/office/drawing/2018/hyperlinkcolor" val="tx"/>
                    </a:ext>
                  </a:extLst>
                </a:hlinkClick>
              </a:rPr>
              <a:t>mathe-sicher-koennen.dzlm.de/</a:t>
            </a:r>
            <a:r>
              <a:rPr lang="de-DE" dirty="0" err="1">
                <a:hlinkClick r:id="rId6">
                  <a:extLst>
                    <a:ext uri="{A12FA001-AC4F-418D-AE19-62706E023703}">
                      <ahyp:hlinkClr xmlns:ahyp="http://schemas.microsoft.com/office/drawing/2018/hyperlinkcolor" val="tx"/>
                    </a:ext>
                  </a:extLst>
                </a:hlinkClick>
              </a:rPr>
              <a:t>node</a:t>
            </a:r>
            <a:r>
              <a:rPr lang="de-DE" dirty="0">
                <a:hlinkClick r:id="rId6">
                  <a:extLst>
                    <a:ext uri="{A12FA001-AC4F-418D-AE19-62706E023703}">
                      <ahyp:hlinkClr xmlns:ahyp="http://schemas.microsoft.com/office/drawing/2018/hyperlinkcolor" val="tx"/>
                    </a:ext>
                  </a:extLst>
                </a:hlinkClick>
              </a:rPr>
              <a:t>/511</a:t>
            </a:r>
            <a:r>
              <a:rPr lang="de-DE" dirty="0"/>
              <a:t>)</a:t>
            </a:r>
          </a:p>
          <a:p>
            <a:endParaRPr lang="de-DE" dirty="0"/>
          </a:p>
        </p:txBody>
      </p:sp>
    </p:spTree>
    <p:extLst>
      <p:ext uri="{BB962C8B-B14F-4D97-AF65-F5344CB8AC3E}">
        <p14:creationId xmlns:p14="http://schemas.microsoft.com/office/powerpoint/2010/main" val="3629942238"/>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schirmfoto 2021-10-16 um 11.40.21.png" descr="Bildschirmfoto 2021-10-16 um 11.40.21.png">
            <a:extLst>
              <a:ext uri="{FF2B5EF4-FFF2-40B4-BE49-F238E27FC236}">
                <a16:creationId xmlns:a16="http://schemas.microsoft.com/office/drawing/2014/main" id="{93D07F33-F79D-C141-9450-7F6497BB08ED}"/>
              </a:ext>
            </a:extLst>
          </p:cNvPr>
          <p:cNvPicPr>
            <a:picLocks noChangeAspect="1"/>
          </p:cNvPicPr>
          <p:nvPr/>
        </p:nvPicPr>
        <p:blipFill>
          <a:blip r:embed="rId3">
            <a:duotone>
              <a:prstClr val="black"/>
              <a:srgbClr val="D9C3A5">
                <a:tint val="50000"/>
                <a:satMod val="180000"/>
              </a:srgbClr>
            </a:duotone>
          </a:blip>
          <a:stretch>
            <a:fillRect/>
          </a:stretch>
        </p:blipFill>
        <p:spPr>
          <a:xfrm>
            <a:off x="600585" y="957493"/>
            <a:ext cx="7942829" cy="5534632"/>
          </a:xfrm>
          <a:prstGeom prst="rect">
            <a:avLst/>
          </a:prstGeom>
          <a:ln w="12700">
            <a:noFill/>
            <a:miter lim="400000"/>
          </a:ln>
          <a:effectLst>
            <a:outerShdw blurRad="50800" dist="38100" dir="2700000" algn="tl" rotWithShape="0">
              <a:prstClr val="black">
                <a:alpha val="40000"/>
              </a:prstClr>
            </a:outerShdw>
          </a:effectLst>
        </p:spPr>
      </p:pic>
      <p:sp>
        <p:nvSpPr>
          <p:cNvPr id="8" name="Titel 7">
            <a:extLst>
              <a:ext uri="{FF2B5EF4-FFF2-40B4-BE49-F238E27FC236}">
                <a16:creationId xmlns:a16="http://schemas.microsoft.com/office/drawing/2014/main" id="{5BC2D36F-A74C-C44C-9DE1-874C638D86AA}"/>
              </a:ext>
            </a:extLst>
          </p:cNvPr>
          <p:cNvSpPr>
            <a:spLocks noGrp="1"/>
          </p:cNvSpPr>
          <p:nvPr>
            <p:ph type="title"/>
          </p:nvPr>
        </p:nvSpPr>
        <p:spPr/>
        <p:txBody>
          <a:bodyPr/>
          <a:lstStyle/>
          <a:p>
            <a:r>
              <a:rPr lang="de-DE" dirty="0"/>
              <a:t>Fördermaterial Schriftliche Subtraktion</a:t>
            </a:r>
          </a:p>
        </p:txBody>
      </p:sp>
      <p:pic>
        <p:nvPicPr>
          <p:cNvPr id="9" name="Grafik 8">
            <a:extLst>
              <a:ext uri="{FF2B5EF4-FFF2-40B4-BE49-F238E27FC236}">
                <a16:creationId xmlns:a16="http://schemas.microsoft.com/office/drawing/2014/main" id="{684A905C-DA19-F544-A152-D6D311DFFEFF}"/>
              </a:ext>
            </a:extLst>
          </p:cNvPr>
          <p:cNvPicPr>
            <a:picLocks noChangeAspect="1"/>
          </p:cNvPicPr>
          <p:nvPr/>
        </p:nvPicPr>
        <p:blipFill>
          <a:blip r:embed="rId4"/>
          <a:stretch>
            <a:fillRect/>
          </a:stretch>
        </p:blipFill>
        <p:spPr>
          <a:xfrm>
            <a:off x="8412231" y="147151"/>
            <a:ext cx="731769" cy="649445"/>
          </a:xfrm>
          <a:prstGeom prst="rect">
            <a:avLst/>
          </a:prstGeom>
        </p:spPr>
      </p:pic>
      <p:pic>
        <p:nvPicPr>
          <p:cNvPr id="10" name="Grafik 9">
            <a:extLst>
              <a:ext uri="{FF2B5EF4-FFF2-40B4-BE49-F238E27FC236}">
                <a16:creationId xmlns:a16="http://schemas.microsoft.com/office/drawing/2014/main" id="{BE144C8A-8790-AF45-BD51-BD43D0207FA9}"/>
              </a:ext>
            </a:extLst>
          </p:cNvPr>
          <p:cNvPicPr>
            <a:picLocks noChangeAspect="1"/>
          </p:cNvPicPr>
          <p:nvPr/>
        </p:nvPicPr>
        <p:blipFill>
          <a:blip r:embed="rId5"/>
          <a:stretch>
            <a:fillRect/>
          </a:stretch>
        </p:blipFill>
        <p:spPr>
          <a:xfrm>
            <a:off x="8516859" y="259496"/>
            <a:ext cx="395502" cy="395998"/>
          </a:xfrm>
          <a:prstGeom prst="rect">
            <a:avLst/>
          </a:prstGeom>
          <a:solidFill>
            <a:schemeClr val="bg1"/>
          </a:solidFill>
          <a:ln>
            <a:noFill/>
          </a:ln>
          <a:effectLst/>
        </p:spPr>
      </p:pic>
      <p:sp>
        <p:nvSpPr>
          <p:cNvPr id="11" name="Textplatzhalter 2">
            <a:extLst>
              <a:ext uri="{FF2B5EF4-FFF2-40B4-BE49-F238E27FC236}">
                <a16:creationId xmlns:a16="http://schemas.microsoft.com/office/drawing/2014/main" id="{94552AA4-143A-451D-ABD7-5E1EDBC2B5FF}"/>
              </a:ext>
            </a:extLst>
          </p:cNvPr>
          <p:cNvSpPr>
            <a:spLocks noGrp="1"/>
          </p:cNvSpPr>
          <p:nvPr>
            <p:ph type="body" sz="quarter" idx="10"/>
          </p:nvPr>
        </p:nvSpPr>
        <p:spPr>
          <a:xfrm>
            <a:off x="108000" y="6622950"/>
            <a:ext cx="8928000" cy="216000"/>
          </a:xfrm>
        </p:spPr>
        <p:txBody>
          <a:bodyPr/>
          <a:lstStyle/>
          <a:p>
            <a:r>
              <a:rPr lang="de-DE" dirty="0"/>
              <a:t>(</a:t>
            </a:r>
            <a:r>
              <a:rPr lang="de-DE" dirty="0">
                <a:hlinkClick r:id="rId6">
                  <a:extLst>
                    <a:ext uri="{A12FA001-AC4F-418D-AE19-62706E023703}">
                      <ahyp:hlinkClr xmlns:ahyp="http://schemas.microsoft.com/office/drawing/2018/hyperlinkcolor" val="tx"/>
                    </a:ext>
                  </a:extLst>
                </a:hlinkClick>
              </a:rPr>
              <a:t>mathe-sicher-koennen.dzlm.de/</a:t>
            </a:r>
            <a:r>
              <a:rPr lang="de-DE" dirty="0" err="1">
                <a:hlinkClick r:id="rId6">
                  <a:extLst>
                    <a:ext uri="{A12FA001-AC4F-418D-AE19-62706E023703}">
                      <ahyp:hlinkClr xmlns:ahyp="http://schemas.microsoft.com/office/drawing/2018/hyperlinkcolor" val="tx"/>
                    </a:ext>
                  </a:extLst>
                </a:hlinkClick>
              </a:rPr>
              <a:t>node</a:t>
            </a:r>
            <a:r>
              <a:rPr lang="de-DE" dirty="0">
                <a:hlinkClick r:id="rId6">
                  <a:extLst>
                    <a:ext uri="{A12FA001-AC4F-418D-AE19-62706E023703}">
                      <ahyp:hlinkClr xmlns:ahyp="http://schemas.microsoft.com/office/drawing/2018/hyperlinkcolor" val="tx"/>
                    </a:ext>
                  </a:extLst>
                </a:hlinkClick>
              </a:rPr>
              <a:t>/511</a:t>
            </a:r>
            <a:r>
              <a:rPr lang="de-DE" dirty="0"/>
              <a:t>)</a:t>
            </a:r>
          </a:p>
          <a:p>
            <a:endParaRPr lang="de-DE" dirty="0"/>
          </a:p>
        </p:txBody>
      </p:sp>
    </p:spTree>
    <p:extLst>
      <p:ext uri="{BB962C8B-B14F-4D97-AF65-F5344CB8AC3E}">
        <p14:creationId xmlns:p14="http://schemas.microsoft.com/office/powerpoint/2010/main" val="1687634517"/>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43C04586-29A9-C54F-A47A-9F410E02BD8C}"/>
              </a:ext>
            </a:extLst>
          </p:cNvPr>
          <p:cNvPicPr>
            <a:picLocks noChangeAspect="1"/>
          </p:cNvPicPr>
          <p:nvPr/>
        </p:nvPicPr>
        <p:blipFill>
          <a:blip r:embed="rId3"/>
          <a:stretch>
            <a:fillRect/>
          </a:stretch>
        </p:blipFill>
        <p:spPr>
          <a:xfrm>
            <a:off x="8516859" y="259496"/>
            <a:ext cx="395502" cy="395998"/>
          </a:xfrm>
          <a:prstGeom prst="rect">
            <a:avLst/>
          </a:prstGeom>
          <a:solidFill>
            <a:schemeClr val="bg1"/>
          </a:solidFill>
          <a:ln>
            <a:noFill/>
          </a:ln>
          <a:effectLst/>
        </p:spPr>
      </p:pic>
      <p:pic>
        <p:nvPicPr>
          <p:cNvPr id="5" name="Grafik 4">
            <a:extLst>
              <a:ext uri="{FF2B5EF4-FFF2-40B4-BE49-F238E27FC236}">
                <a16:creationId xmlns:a16="http://schemas.microsoft.com/office/drawing/2014/main" id="{05C26596-4AE3-7A4C-AA94-1DD16F8C001A}"/>
              </a:ext>
            </a:extLst>
          </p:cNvPr>
          <p:cNvPicPr>
            <a:picLocks noChangeAspect="1"/>
          </p:cNvPicPr>
          <p:nvPr/>
        </p:nvPicPr>
        <p:blipFill>
          <a:blip r:embed="rId4"/>
          <a:stretch>
            <a:fillRect/>
          </a:stretch>
        </p:blipFill>
        <p:spPr>
          <a:xfrm>
            <a:off x="8030435" y="259495"/>
            <a:ext cx="395502" cy="395999"/>
          </a:xfrm>
          <a:prstGeom prst="rect">
            <a:avLst/>
          </a:prstGeom>
          <a:solidFill>
            <a:schemeClr val="bg1"/>
          </a:solidFill>
          <a:ln>
            <a:noFill/>
          </a:ln>
          <a:effectLst/>
        </p:spPr>
      </p:pic>
      <p:sp>
        <p:nvSpPr>
          <p:cNvPr id="2" name="Titel 1">
            <a:extLst>
              <a:ext uri="{FF2B5EF4-FFF2-40B4-BE49-F238E27FC236}">
                <a16:creationId xmlns:a16="http://schemas.microsoft.com/office/drawing/2014/main" id="{454BDD6D-15AE-B94D-80E3-A4B9EE20AD4D}"/>
              </a:ext>
            </a:extLst>
          </p:cNvPr>
          <p:cNvSpPr>
            <a:spLocks noGrp="1"/>
          </p:cNvSpPr>
          <p:nvPr>
            <p:ph type="title"/>
          </p:nvPr>
        </p:nvSpPr>
        <p:spPr/>
        <p:txBody>
          <a:bodyPr/>
          <a:lstStyle/>
          <a:p>
            <a:r>
              <a:rPr lang="de-DE" dirty="0"/>
              <a:t>Auszug aus einer Standortbestimmung</a:t>
            </a:r>
          </a:p>
        </p:txBody>
      </p:sp>
      <p:pic>
        <p:nvPicPr>
          <p:cNvPr id="8" name="Grafik 7">
            <a:extLst>
              <a:ext uri="{FF2B5EF4-FFF2-40B4-BE49-F238E27FC236}">
                <a16:creationId xmlns:a16="http://schemas.microsoft.com/office/drawing/2014/main" id="{8E6280B1-8DEB-43B9-803D-9336DE3E8AA0}"/>
              </a:ext>
            </a:extLst>
          </p:cNvPr>
          <p:cNvPicPr>
            <a:picLocks noChangeAspect="1"/>
          </p:cNvPicPr>
          <p:nvPr/>
        </p:nvPicPr>
        <p:blipFill rotWithShape="1">
          <a:blip r:embed="rId5">
            <a:duotone>
              <a:prstClr val="black"/>
              <a:srgbClr val="D9C3A5">
                <a:tint val="50000"/>
                <a:satMod val="180000"/>
              </a:srgbClr>
            </a:duotone>
            <a:extLst>
              <a:ext uri="{28A0092B-C50C-407E-A947-70E740481C1C}">
                <a14:useLocalDpi xmlns:a14="http://schemas.microsoft.com/office/drawing/2010/main" val="0"/>
              </a:ext>
            </a:extLst>
          </a:blip>
          <a:srcRect t="1621" b="48002"/>
          <a:stretch/>
        </p:blipFill>
        <p:spPr>
          <a:xfrm>
            <a:off x="603692" y="961281"/>
            <a:ext cx="7943898" cy="5496535"/>
          </a:xfrm>
          <a:prstGeom prst="rect">
            <a:avLst/>
          </a:prstGeom>
          <a:ln>
            <a:noFill/>
          </a:ln>
          <a:effectLst>
            <a:outerShdw blurRad="50800" dist="38100" dir="2700000" algn="tl" rotWithShape="0">
              <a:prstClr val="black">
                <a:alpha val="40000"/>
              </a:prstClr>
            </a:outerShdw>
          </a:effectLst>
        </p:spPr>
      </p:pic>
      <p:pic>
        <p:nvPicPr>
          <p:cNvPr id="10" name="Grafik 9">
            <a:extLst>
              <a:ext uri="{FF2B5EF4-FFF2-40B4-BE49-F238E27FC236}">
                <a16:creationId xmlns:a16="http://schemas.microsoft.com/office/drawing/2014/main" id="{B22D0567-E675-454B-9D5E-D45E73027B7F}"/>
              </a:ext>
            </a:extLst>
          </p:cNvPr>
          <p:cNvPicPr>
            <a:picLocks noChangeAspect="1"/>
          </p:cNvPicPr>
          <p:nvPr/>
        </p:nvPicPr>
        <p:blipFill>
          <a:blip r:embed="rId6"/>
          <a:stretch>
            <a:fillRect/>
          </a:stretch>
        </p:blipFill>
        <p:spPr>
          <a:xfrm>
            <a:off x="7912188" y="144461"/>
            <a:ext cx="1231812" cy="649445"/>
          </a:xfrm>
          <a:prstGeom prst="rect">
            <a:avLst/>
          </a:prstGeom>
        </p:spPr>
      </p:pic>
      <p:sp>
        <p:nvSpPr>
          <p:cNvPr id="12" name="Textplatzhalter 2">
            <a:extLst>
              <a:ext uri="{FF2B5EF4-FFF2-40B4-BE49-F238E27FC236}">
                <a16:creationId xmlns:a16="http://schemas.microsoft.com/office/drawing/2014/main" id="{A171F29F-6196-48EB-A5FE-4E2961D06DEA}"/>
              </a:ext>
            </a:extLst>
          </p:cNvPr>
          <p:cNvSpPr>
            <a:spLocks noGrp="1"/>
          </p:cNvSpPr>
          <p:nvPr>
            <p:ph type="body" sz="quarter" idx="10"/>
          </p:nvPr>
        </p:nvSpPr>
        <p:spPr>
          <a:xfrm>
            <a:off x="108000" y="6622950"/>
            <a:ext cx="8928000" cy="216000"/>
          </a:xfrm>
        </p:spPr>
        <p:txBody>
          <a:bodyPr/>
          <a:lstStyle/>
          <a:p>
            <a:r>
              <a:rPr lang="de-DE" dirty="0"/>
              <a:t>(</a:t>
            </a:r>
            <a:r>
              <a:rPr lang="de-DE" dirty="0">
                <a:hlinkClick r:id="rId7">
                  <a:extLst>
                    <a:ext uri="{A12FA001-AC4F-418D-AE19-62706E023703}">
                      <ahyp:hlinkClr xmlns:ahyp="http://schemas.microsoft.com/office/drawing/2018/hyperlinkcolor" val="tx"/>
                    </a:ext>
                  </a:extLst>
                </a:hlinkClick>
              </a:rPr>
              <a:t>mathe-sicher-koennen.dzlm.de/</a:t>
            </a:r>
            <a:r>
              <a:rPr lang="de-DE" dirty="0" err="1">
                <a:hlinkClick r:id="rId7">
                  <a:extLst>
                    <a:ext uri="{A12FA001-AC4F-418D-AE19-62706E023703}">
                      <ahyp:hlinkClr xmlns:ahyp="http://schemas.microsoft.com/office/drawing/2018/hyperlinkcolor" val="tx"/>
                    </a:ext>
                  </a:extLst>
                </a:hlinkClick>
              </a:rPr>
              <a:t>node</a:t>
            </a:r>
            <a:r>
              <a:rPr lang="de-DE" dirty="0">
                <a:hlinkClick r:id="rId7">
                  <a:extLst>
                    <a:ext uri="{A12FA001-AC4F-418D-AE19-62706E023703}">
                      <ahyp:hlinkClr xmlns:ahyp="http://schemas.microsoft.com/office/drawing/2018/hyperlinkcolor" val="tx"/>
                    </a:ext>
                  </a:extLst>
                </a:hlinkClick>
              </a:rPr>
              <a:t>/511</a:t>
            </a:r>
            <a:r>
              <a:rPr lang="de-DE" dirty="0"/>
              <a:t>)</a:t>
            </a:r>
          </a:p>
          <a:p>
            <a:endParaRPr lang="de-DE" dirty="0"/>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4255BAB6-DF2B-654E-AF0A-CBF36FD3C6FF}"/>
              </a:ext>
            </a:extLst>
          </p:cNvPr>
          <p:cNvPicPr>
            <a:picLocks noChangeAspect="1"/>
          </p:cNvPicPr>
          <p:nvPr/>
        </p:nvPicPr>
        <p:blipFill>
          <a:blip r:embed="rId3"/>
          <a:stretch>
            <a:fillRect/>
          </a:stretch>
        </p:blipFill>
        <p:spPr>
          <a:xfrm>
            <a:off x="8516859" y="259496"/>
            <a:ext cx="395502" cy="395998"/>
          </a:xfrm>
          <a:prstGeom prst="rect">
            <a:avLst/>
          </a:prstGeom>
          <a:solidFill>
            <a:schemeClr val="bg1"/>
          </a:solidFill>
          <a:ln>
            <a:noFill/>
          </a:ln>
          <a:effectLst/>
        </p:spPr>
      </p:pic>
      <p:pic>
        <p:nvPicPr>
          <p:cNvPr id="6" name="Grafik 5">
            <a:extLst>
              <a:ext uri="{FF2B5EF4-FFF2-40B4-BE49-F238E27FC236}">
                <a16:creationId xmlns:a16="http://schemas.microsoft.com/office/drawing/2014/main" id="{AEE7A09A-846C-0445-8C26-8702B8FD3264}"/>
              </a:ext>
            </a:extLst>
          </p:cNvPr>
          <p:cNvPicPr>
            <a:picLocks noChangeAspect="1"/>
          </p:cNvPicPr>
          <p:nvPr/>
        </p:nvPicPr>
        <p:blipFill>
          <a:blip r:embed="rId4"/>
          <a:stretch>
            <a:fillRect/>
          </a:stretch>
        </p:blipFill>
        <p:spPr>
          <a:xfrm>
            <a:off x="8030435" y="259495"/>
            <a:ext cx="395502" cy="395999"/>
          </a:xfrm>
          <a:prstGeom prst="rect">
            <a:avLst/>
          </a:prstGeom>
          <a:solidFill>
            <a:schemeClr val="bg1"/>
          </a:solidFill>
          <a:ln>
            <a:noFill/>
          </a:ln>
          <a:effectLst/>
        </p:spPr>
      </p:pic>
      <p:sp>
        <p:nvSpPr>
          <p:cNvPr id="8" name="Inhaltsplatzhalter 3">
            <a:extLst>
              <a:ext uri="{FF2B5EF4-FFF2-40B4-BE49-F238E27FC236}">
                <a16:creationId xmlns:a16="http://schemas.microsoft.com/office/drawing/2014/main" id="{256C74FD-7204-4646-B01E-0CCDD4273DE9}"/>
              </a:ext>
            </a:extLst>
          </p:cNvPr>
          <p:cNvSpPr txBox="1">
            <a:spLocks/>
          </p:cNvSpPr>
          <p:nvPr/>
        </p:nvSpPr>
        <p:spPr>
          <a:xfrm>
            <a:off x="241540" y="1153037"/>
            <a:ext cx="7026768" cy="3459905"/>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indent="0">
              <a:spcBef>
                <a:spcPts val="600"/>
              </a:spcBef>
              <a:buNone/>
              <a:defRPr sz="1800" b="1"/>
            </a:pPr>
            <a:r>
              <a:rPr lang="de-DE" dirty="0"/>
              <a:t>Aktivität F: (Gruppenarbeit)</a:t>
            </a:r>
          </a:p>
          <a:p>
            <a:pPr indent="0">
              <a:spcBef>
                <a:spcPts val="600"/>
              </a:spcBef>
              <a:buNone/>
              <a:defRPr sz="1800" b="1"/>
            </a:pPr>
            <a:r>
              <a:rPr lang="de-DE" dirty="0"/>
              <a:t>Analyse einer Standortbestimmung</a:t>
            </a:r>
          </a:p>
          <a:p>
            <a:pPr marL="300789" indent="-300789">
              <a:spcBef>
                <a:spcPts val="600"/>
              </a:spcBef>
              <a:buClr>
                <a:schemeClr val="tx1"/>
              </a:buClr>
              <a:buSzPct val="100000"/>
              <a:buAutoNum type="alphaLcParenR"/>
              <a:defRPr sz="1800"/>
            </a:pPr>
            <a:r>
              <a:rPr lang="de-DE" dirty="0"/>
              <a:t>Werten Sie die Aufgaben 1 und 2 der Standortbestimmung von </a:t>
            </a:r>
            <a:r>
              <a:rPr lang="de-DE" dirty="0" err="1"/>
              <a:t>Mariarna</a:t>
            </a:r>
            <a:r>
              <a:rPr lang="de-DE" dirty="0"/>
              <a:t> aus. Was macht sie richtig? Welche Schwierigkeiten lassen sich feststellen?</a:t>
            </a:r>
          </a:p>
          <a:p>
            <a:pPr indent="0">
              <a:spcBef>
                <a:spcPts val="600"/>
              </a:spcBef>
              <a:buNone/>
              <a:defRPr sz="1800" b="1"/>
            </a:pPr>
            <a:r>
              <a:rPr lang="de-DE" dirty="0"/>
              <a:t>Planung der Förderung</a:t>
            </a:r>
          </a:p>
          <a:p>
            <a:pPr marL="300789" indent="-300789">
              <a:spcBef>
                <a:spcPts val="600"/>
              </a:spcBef>
              <a:buClr>
                <a:schemeClr val="tx1"/>
              </a:buClr>
              <a:buSzPct val="100000"/>
              <a:buAutoNum type="alphaLcParenR" startAt="2"/>
              <a:defRPr sz="1800">
                <a:solidFill>
                  <a:schemeClr val="accent5">
                    <a:lumOff val="13999"/>
                  </a:schemeClr>
                </a:solidFill>
              </a:defRPr>
            </a:pPr>
            <a:r>
              <a:rPr lang="de-DE" dirty="0"/>
              <a:t>Sichten Sie das Mathe-sicher-können-Material (Quelle: pikas.dzlm.de/</a:t>
            </a:r>
            <a:r>
              <a:rPr lang="de-DE" dirty="0" err="1"/>
              <a:t>node</a:t>
            </a:r>
            <a:r>
              <a:rPr lang="de-DE" dirty="0"/>
              <a:t>/1715).</a:t>
            </a:r>
          </a:p>
          <a:p>
            <a:pPr marL="300789" indent="-300789">
              <a:spcBef>
                <a:spcPts val="600"/>
              </a:spcBef>
              <a:buClr>
                <a:schemeClr val="tx1"/>
              </a:buClr>
              <a:buSzPct val="100000"/>
              <a:buAutoNum type="alphaLcParenR" startAt="2"/>
              <a:defRPr sz="1800"/>
            </a:pPr>
            <a:r>
              <a:rPr lang="de-DE" dirty="0"/>
              <a:t>Wie würden Sie es zur Förderung von Mariana (und anderen Lernenden) einsetzen, modifizieren, ergänzen?</a:t>
            </a:r>
          </a:p>
        </p:txBody>
      </p:sp>
      <p:pic>
        <p:nvPicPr>
          <p:cNvPr id="7" name="Grafik 6">
            <a:extLst>
              <a:ext uri="{FF2B5EF4-FFF2-40B4-BE49-F238E27FC236}">
                <a16:creationId xmlns:a16="http://schemas.microsoft.com/office/drawing/2014/main" id="{8B8AA2D2-A142-4610-9FB8-C6700D51596F}"/>
              </a:ext>
            </a:extLst>
          </p:cNvPr>
          <p:cNvPicPr>
            <a:picLocks noChangeAspect="1"/>
          </p:cNvPicPr>
          <p:nvPr/>
        </p:nvPicPr>
        <p:blipFill>
          <a:blip r:embed="rId7"/>
          <a:stretch>
            <a:fillRect/>
          </a:stretch>
        </p:blipFill>
        <p:spPr>
          <a:xfrm>
            <a:off x="7912188" y="144461"/>
            <a:ext cx="1231812" cy="649445"/>
          </a:xfrm>
          <a:prstGeom prst="rect">
            <a:avLst/>
          </a:prstGeom>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1" name="Titel 3"/>
          <p:cNvSpPr txBox="1">
            <a:spLocks noGrp="1"/>
          </p:cNvSpPr>
          <p:nvPr>
            <p:ph type="title"/>
          </p:nvPr>
        </p:nvSpPr>
        <p:spPr>
          <a:xfrm>
            <a:off x="252000" y="324000"/>
            <a:ext cx="8640000" cy="396000"/>
          </a:xfrm>
          <a:prstGeom prst="rect">
            <a:avLst/>
          </a:prstGeom>
        </p:spPr>
        <p:txBody>
          <a:bodyPr/>
          <a:lstStyle/>
          <a:p>
            <a:r>
              <a:rPr dirty="0" err="1"/>
              <a:t>Vorschlag</a:t>
            </a:r>
            <a:r>
              <a:rPr dirty="0"/>
              <a:t> für </a:t>
            </a:r>
            <a:r>
              <a:rPr dirty="0" err="1"/>
              <a:t>Zeitstruktur</a:t>
            </a:r>
            <a:endParaRPr dirty="0"/>
          </a:p>
        </p:txBody>
      </p:sp>
      <p:graphicFrame>
        <p:nvGraphicFramePr>
          <p:cNvPr id="5" name="Tabelle 4">
            <a:extLst>
              <a:ext uri="{FF2B5EF4-FFF2-40B4-BE49-F238E27FC236}">
                <a16:creationId xmlns:a16="http://schemas.microsoft.com/office/drawing/2014/main" id="{03CBE2C4-E8DC-475A-90A7-F7E4AD8D4476}"/>
              </a:ext>
            </a:extLst>
          </p:cNvPr>
          <p:cNvGraphicFramePr>
            <a:graphicFrameLocks noGrp="1"/>
          </p:cNvGraphicFramePr>
          <p:nvPr>
            <p:extLst>
              <p:ext uri="{D42A27DB-BD31-4B8C-83A1-F6EECF244321}">
                <p14:modId xmlns:p14="http://schemas.microsoft.com/office/powerpoint/2010/main" val="2638969140"/>
              </p:ext>
            </p:extLst>
          </p:nvPr>
        </p:nvGraphicFramePr>
        <p:xfrm>
          <a:off x="252000" y="851666"/>
          <a:ext cx="8640000" cy="5556377"/>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gn="just">
                        <a:lnSpc>
                          <a:spcPct val="100000"/>
                        </a:lnSpc>
                        <a:spcAft>
                          <a:spcPts val="0"/>
                        </a:spcAft>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5. Phase:</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Diagnose und Förderung von Lernständen beim schriftlichen Rechnen (ca.50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78967">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12 min </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Aktivität E: Zusammenhang halbschriftlich und schriftlich am Beispiel der Subtraktion </a:t>
                      </a: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(Gruppenarbeit)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 Folien, AM3_Subtraktionsstrat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78967">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8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Plenum zur Passung vom Halbschriftlichen und Schriftlichen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lang="de-DE" sz="1200">
                        <a:effectLst/>
                        <a:latin typeface="Calibri" panose="020F0502020204030204" pitchFamily="34" charset="0"/>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916442"/>
                  </a:ext>
                </a:extLst>
              </a:tr>
              <a:tr h="178967">
                <a:tc>
                  <a:txBody>
                    <a:bodyPr/>
                    <a:lstStyle/>
                    <a:p>
                      <a:pPr algn="just">
                        <a:lnSpc>
                          <a:spcPct val="100000"/>
                        </a:lnSpc>
                        <a:spcAft>
                          <a:spcPts val="0"/>
                        </a:spcAft>
                      </a:pPr>
                      <a:r>
                        <a:rPr lang="de-DE" sz="1200" b="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5 min</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Vorstellung des Mathe-sicher-können-Materials</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178967">
                <a:tc>
                  <a:txBody>
                    <a:bodyPr/>
                    <a:lstStyle/>
                    <a:p>
                      <a:pPr algn="just">
                        <a:lnSpc>
                          <a:spcPct val="100000"/>
                        </a:lnSpc>
                        <a:spcAft>
                          <a:spcPts val="0"/>
                        </a:spcAft>
                      </a:pPr>
                      <a:r>
                        <a:rPr lang="de-DE" sz="1200" b="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20 min</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Aktivität F: Analyse einer Standortbestimmung zur schriftlichen Subtraktion und Sichtung des Mathe-sicher-können-Materials</a:t>
                      </a: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(Gruppenarbeit)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Material Mathe sicher können, 1 Folie, AM4_schriftlSubt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94027">
                <a:tc>
                  <a:txBody>
                    <a:bodyPr/>
                    <a:lstStyle/>
                    <a:p>
                      <a:pPr algn="just">
                        <a:lnSpc>
                          <a:spcPct val="100000"/>
                        </a:lnSpc>
                        <a:spcAft>
                          <a:spcPts val="0"/>
                        </a:spcAft>
                      </a:pPr>
                      <a:r>
                        <a:rPr lang="de-DE" sz="1200" b="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5 min</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Plenum zur Passung von Diagnose und Förderung</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lang="de-DE" sz="1200" dirty="0">
                        <a:effectLst/>
                        <a:latin typeface="Calibri" panose="020F0502020204030204" pitchFamily="34" charset="0"/>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0">
                <a:tc>
                  <a:txBody>
                    <a:bodyPr/>
                    <a:lstStyle/>
                    <a:p>
                      <a:pPr algn="just">
                        <a:lnSpc>
                          <a:spcPct val="100000"/>
                        </a:lnSpc>
                        <a:spcAft>
                          <a:spcPts val="0"/>
                        </a:spcAft>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6. Phase:</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Rückblick und Ausblick (ca. 30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0">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5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Plenum zum Rückblick anhand der Lehrkräfte-Jobs sowie Vorstellung der Kategorie Diagnose und Förderung auf PIKAS</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0">
                <a:tc>
                  <a:txBody>
                    <a:bodyPr/>
                    <a:lstStyle/>
                    <a:p>
                      <a:pPr algn="just">
                        <a:lnSpc>
                          <a:spcPct val="100000"/>
                        </a:lnSpc>
                        <a:spcAft>
                          <a:spcPts val="0"/>
                        </a:spcAft>
                      </a:pPr>
                      <a:r>
                        <a:rPr lang="de-DE" sz="1200" b="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15 min</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Aktivität G: Besprechung und Vorbereitung des Arbeitsauftrags zur Distanzphase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44172204"/>
                  </a:ext>
                </a:extLst>
              </a:tr>
              <a:tr h="178967">
                <a:tc>
                  <a:txBody>
                    <a:bodyPr/>
                    <a:lstStyle/>
                    <a:p>
                      <a:pPr algn="just">
                        <a:lnSpc>
                          <a:spcPct val="100000"/>
                        </a:lnSpc>
                        <a:spcAft>
                          <a:spcPts val="0"/>
                        </a:spcAft>
                      </a:pPr>
                      <a:r>
                        <a:rPr lang="de-DE" sz="1200" b="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8 min </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Aktivität H: „Blitzlicht“: </a:t>
                      </a: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Wichtigstes, was jeder mitnimmt</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w="12700" cmpd="sng">
                      <a:noFill/>
                      <a:prstDash val="soli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250260">
                <a:tc>
                  <a:txBody>
                    <a:bodyPr/>
                    <a:lstStyle/>
                    <a:p>
                      <a:pPr algn="just">
                        <a:lnSpc>
                          <a:spcPct val="100000"/>
                        </a:lnSpc>
                        <a:spcAft>
                          <a:spcPts val="0"/>
                        </a:spcAft>
                      </a:pPr>
                      <a:r>
                        <a:rPr lang="de-DE" sz="1200" b="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2 min</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Kurz-Evaluation, z.B. an Spinne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Evaluationsplakat</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250260">
                <a:tc>
                  <a:txBody>
                    <a:bodyPr/>
                    <a:lstStyle/>
                    <a:p>
                      <a:pPr algn="just">
                        <a:lnSpc>
                          <a:spcPct val="100000"/>
                        </a:lnSpc>
                        <a:spcAft>
                          <a:spcPts val="0"/>
                        </a:spcAft>
                      </a:pPr>
                      <a:r>
                        <a:rPr lang="de-DE" sz="1200" b="1" dirty="0">
                          <a:solidFill>
                            <a:srgbClr val="000000"/>
                          </a:solidFill>
                          <a:effectLst/>
                          <a:latin typeface="Symbol" panose="05050102010706020507" pitchFamily="18" charset="2"/>
                          <a:ea typeface="MS PGothic" panose="020B0600070205080204" pitchFamily="34" charset="-128"/>
                          <a:cs typeface="Times New Roman" panose="02020603050405020304" pitchFamily="18" charset="0"/>
                        </a:rPr>
                        <a:t>S</a:t>
                      </a: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180 min </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plus 15 min Pause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68914455"/>
                  </a:ext>
                </a:extLst>
              </a:tr>
              <a:tr h="178967">
                <a:tc>
                  <a:txBody>
                    <a:bodyPr/>
                    <a:lstStyle/>
                    <a:p>
                      <a:pPr>
                        <a:lnSpc>
                          <a:spcPct val="100000"/>
                        </a:lnSpc>
                        <a:spcAft>
                          <a:spcPts val="0"/>
                        </a:spcAft>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Auftrag zur </a:t>
                      </a:r>
                      <a:b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Erprobung</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nSpc>
                          <a:spcPct val="100000"/>
                        </a:lnSpc>
                        <a:spcAft>
                          <a:spcPts val="0"/>
                        </a:spcAft>
                        <a:buFont typeface="+mj-lt"/>
                        <a:buAutoNum type="alphaLcParenR"/>
                        <a:tabLst>
                          <a:tab pos="12700" algn="l"/>
                          <a:tab pos="300355"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Bilden Sie Dreier-/Vierergruppen mit einem gemeinsamen</a:t>
                      </a:r>
                      <a:b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b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thematischen Fokus (z. B. Zahlen im Hunderterraum bündeln und entbündeln,</a:t>
                      </a:r>
                      <a:b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b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Division verstehen oder Zahlen im Tausenderraum halbschriftlich addieren).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ct val="100000"/>
                        </a:lnSpc>
                        <a:spcAft>
                          <a:spcPts val="0"/>
                        </a:spcAft>
                        <a:buFont typeface="+mj-lt"/>
                        <a:buAutoNum type="alphaLcParenR"/>
                        <a:tabLst>
                          <a:tab pos="12700" algn="l"/>
                          <a:tab pos="300355"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Planen Sie mit Hilfe von </a:t>
                      </a:r>
                      <a:r>
                        <a:rPr lang="de-DE" sz="1200" u="sng" dirty="0">
                          <a:solidFill>
                            <a:srgbClr val="286773"/>
                          </a:solidFill>
                          <a:effectLst/>
                          <a:latin typeface="Calibri" panose="020F0502020204030204" pitchFamily="34" charset="0"/>
                          <a:ea typeface="MS PGothic" panose="020B0600070205080204" pitchFamily="34" charset="-128"/>
                          <a:cs typeface="Calibri" panose="020F0502020204030204" pitchFamily="34" charset="0"/>
                          <a:hlinkClick r:id="rId3"/>
                        </a:rPr>
                        <a:t>pikas.dzlm.de/</a:t>
                      </a:r>
                      <a:r>
                        <a:rPr lang="de-DE" sz="1200" u="sng" dirty="0" err="1">
                          <a:solidFill>
                            <a:srgbClr val="286773"/>
                          </a:solidFill>
                          <a:effectLst/>
                          <a:latin typeface="Calibri" panose="020F0502020204030204" pitchFamily="34" charset="0"/>
                          <a:ea typeface="MS PGothic" panose="020B0600070205080204" pitchFamily="34" charset="-128"/>
                          <a:cs typeface="Calibri" panose="020F0502020204030204" pitchFamily="34" charset="0"/>
                          <a:hlinkClick r:id="rId3"/>
                        </a:rPr>
                        <a:t>node</a:t>
                      </a:r>
                      <a:r>
                        <a:rPr lang="de-DE" sz="1200" u="sng" dirty="0">
                          <a:solidFill>
                            <a:srgbClr val="286773"/>
                          </a:solidFill>
                          <a:effectLst/>
                          <a:latin typeface="Calibri" panose="020F0502020204030204" pitchFamily="34" charset="0"/>
                          <a:ea typeface="MS PGothic" panose="020B0600070205080204" pitchFamily="34" charset="-128"/>
                          <a:cs typeface="Calibri" panose="020F0502020204030204" pitchFamily="34" charset="0"/>
                          <a:hlinkClick r:id="rId3"/>
                        </a:rPr>
                        <a:t>/1660</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eine Standortbestimmung zu diesem thematischen Fokus.</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ct val="100000"/>
                        </a:lnSpc>
                        <a:spcAft>
                          <a:spcPts val="0"/>
                        </a:spcAft>
                        <a:buFont typeface="+mj-lt"/>
                        <a:buAutoNum type="alphaLcParenR"/>
                        <a:tabLst>
                          <a:tab pos="12700" algn="l"/>
                          <a:tab pos="300355"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Stellen Sie mit Hilfe von </a:t>
                      </a:r>
                      <a:r>
                        <a:rPr lang="de-DE" sz="1200" u="sng" dirty="0">
                          <a:solidFill>
                            <a:srgbClr val="286773"/>
                          </a:solidFill>
                          <a:effectLst/>
                          <a:latin typeface="Calibri" panose="020F0502020204030204" pitchFamily="34" charset="0"/>
                          <a:ea typeface="MS PGothic" panose="020B0600070205080204" pitchFamily="34" charset="-128"/>
                          <a:cs typeface="Calibri" panose="020F0502020204030204" pitchFamily="34" charset="0"/>
                          <a:hlinkClick r:id="rId3"/>
                        </a:rPr>
                        <a:t>pikas.dzlm.de/</a:t>
                      </a:r>
                      <a:r>
                        <a:rPr lang="de-DE" sz="1200" u="sng" dirty="0" err="1">
                          <a:solidFill>
                            <a:srgbClr val="286773"/>
                          </a:solidFill>
                          <a:effectLst/>
                          <a:latin typeface="Calibri" panose="020F0502020204030204" pitchFamily="34" charset="0"/>
                          <a:ea typeface="MS PGothic" panose="020B0600070205080204" pitchFamily="34" charset="-128"/>
                          <a:cs typeface="Calibri" panose="020F0502020204030204" pitchFamily="34" charset="0"/>
                          <a:hlinkClick r:id="rId3"/>
                        </a:rPr>
                        <a:t>node</a:t>
                      </a:r>
                      <a:r>
                        <a:rPr lang="de-DE" sz="1200" u="sng" dirty="0">
                          <a:solidFill>
                            <a:srgbClr val="286773"/>
                          </a:solidFill>
                          <a:effectLst/>
                          <a:latin typeface="Calibri" panose="020F0502020204030204" pitchFamily="34" charset="0"/>
                          <a:ea typeface="MS PGothic" panose="020B0600070205080204" pitchFamily="34" charset="-128"/>
                          <a:cs typeface="Calibri" panose="020F0502020204030204" pitchFamily="34" charset="0"/>
                          <a:hlinkClick r:id="rId3"/>
                        </a:rPr>
                        <a:t>/1660</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bzw. </a:t>
                      </a:r>
                      <a:r>
                        <a:rPr lang="de-DE" sz="1200" u="sng" dirty="0">
                          <a:solidFill>
                            <a:srgbClr val="286773"/>
                          </a:solidFill>
                          <a:effectLst/>
                          <a:latin typeface="Calibri" panose="020F0502020204030204" pitchFamily="34" charset="0"/>
                          <a:ea typeface="MS PGothic" panose="020B0600070205080204" pitchFamily="34" charset="-128"/>
                          <a:cs typeface="Calibri" panose="020F0502020204030204" pitchFamily="34" charset="0"/>
                          <a:hlinkClick r:id="rId4"/>
                        </a:rPr>
                        <a:t>mahiko.dzlm.de</a:t>
                      </a:r>
                      <a:r>
                        <a:rPr lang="de-DE" sz="1200" u="sng"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Förderanregungen zusammen.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178967">
                <a:tc>
                  <a:txBody>
                    <a:bodyPr/>
                    <a:lstStyle/>
                    <a:p>
                      <a:pPr>
                        <a:lnSpc>
                          <a:spcPct val="100000"/>
                        </a:lnSpc>
                        <a:spcAft>
                          <a:spcPts val="0"/>
                        </a:spcAft>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Reflexions-</a:t>
                      </a:r>
                      <a:b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aufträge</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nSpc>
                          <a:spcPct val="100000"/>
                        </a:lnSpc>
                        <a:spcAft>
                          <a:spcPts val="0"/>
                        </a:spcAft>
                        <a:buFont typeface="+mj-lt"/>
                        <a:buAutoNum type="alphaLcParenR"/>
                        <a:tabLst>
                          <a:tab pos="12700" algn="l"/>
                          <a:tab pos="300355"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Bericht über Diagnose und Förderung eines Kindes</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ct val="100000"/>
                        </a:lnSpc>
                        <a:spcAft>
                          <a:spcPts val="0"/>
                        </a:spcAft>
                        <a:buFont typeface="+mj-lt"/>
                        <a:buAutoNum type="alphaLcParenR"/>
                        <a:tabLst>
                          <a:tab pos="12700" algn="l"/>
                          <a:tab pos="300355"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Zusammenstellung von ‚lessons learned‘ und Fragen zum Thema</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w="12700" cmpd="sng">
                      <a:noFill/>
                      <a:prstDash val="solid"/>
                    </a:lnL>
                    <a:lnR w="12700" cmpd="sng">
                      <a:noFill/>
                      <a:prstDash val="soli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0">
                <a:tc>
                  <a:txBody>
                    <a:bodyPr/>
                    <a:lstStyle/>
                    <a:p>
                      <a:pPr>
                        <a:lnSpc>
                          <a:spcPct val="100000"/>
                        </a:lnSpc>
                        <a:spcAft>
                          <a:spcPts val="0"/>
                        </a:spcAft>
                      </a:pP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nSpc>
                          <a:spcPct val="100000"/>
                        </a:lnSpc>
                        <a:spcAft>
                          <a:spcPts val="0"/>
                        </a:spcAft>
                        <a:buClr>
                          <a:srgbClr val="327A86"/>
                        </a:buClr>
                        <a:buFont typeface="Wingdings" panose="05000000000000000000" pitchFamily="2" charset="2"/>
                        <a:buChar char=""/>
                        <a:tabLst>
                          <a:tab pos="4500880" algn="l"/>
                        </a:tabLst>
                      </a:pP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5543303"/>
                  </a:ext>
                </a:extLst>
              </a:tr>
            </a:tbl>
          </a:graphicData>
        </a:graphic>
      </p:graphicFrame>
    </p:spTree>
    <p:extLst>
      <p:ext uri="{BB962C8B-B14F-4D97-AF65-F5344CB8AC3E}">
        <p14:creationId xmlns:p14="http://schemas.microsoft.com/office/powerpoint/2010/main" val="842278026"/>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4" name="Titel 3"/>
          <p:cNvSpPr txBox="1">
            <a:spLocks noGrp="1"/>
          </p:cNvSpPr>
          <p:nvPr>
            <p:ph type="title"/>
          </p:nvPr>
        </p:nvSpPr>
        <p:spPr>
          <a:xfrm>
            <a:off x="252000" y="324000"/>
            <a:ext cx="8640000" cy="396000"/>
          </a:xfrm>
          <a:prstGeom prst="rect">
            <a:avLst/>
          </a:prstGeom>
        </p:spPr>
        <p:txBody>
          <a:bodyPr/>
          <a:lstStyle/>
          <a:p>
            <a:r>
              <a:t>Vorschlag für Zeitstruktur</a:t>
            </a:r>
          </a:p>
        </p:txBody>
      </p:sp>
      <p:sp>
        <p:nvSpPr>
          <p:cNvPr id="7" name="Rechteck 8">
            <a:extLst>
              <a:ext uri="{FF2B5EF4-FFF2-40B4-BE49-F238E27FC236}">
                <a16:creationId xmlns:a16="http://schemas.microsoft.com/office/drawing/2014/main" id="{0C6D9E47-62A3-48FC-AAD2-1EAFEC7F7882}"/>
              </a:ext>
            </a:extLst>
          </p:cNvPr>
          <p:cNvSpPr/>
          <p:nvPr/>
        </p:nvSpPr>
        <p:spPr>
          <a:xfrm>
            <a:off x="-225628" y="1292608"/>
            <a:ext cx="9920783" cy="1043088"/>
          </a:xfrm>
          <a:prstGeom prst="rect">
            <a:avLst/>
          </a:prstGeom>
          <a:solidFill>
            <a:schemeClr val="tx2">
              <a:alpha val="30000"/>
            </a:schemeClr>
          </a:solidFill>
          <a:ln w="12700">
            <a:miter lim="400000"/>
          </a:ln>
        </p:spPr>
        <p:txBody>
          <a:bodyPr lIns="45719" rIns="45719"/>
          <a:lstStyle/>
          <a:p>
            <a:pPr>
              <a:defRPr sz="2000"/>
            </a:pPr>
            <a:endParaRPr/>
          </a:p>
        </p:txBody>
      </p:sp>
      <p:graphicFrame>
        <p:nvGraphicFramePr>
          <p:cNvPr id="6" name="Tabelle 5">
            <a:extLst>
              <a:ext uri="{FF2B5EF4-FFF2-40B4-BE49-F238E27FC236}">
                <a16:creationId xmlns:a16="http://schemas.microsoft.com/office/drawing/2014/main" id="{FE1EEEDF-72E0-46C9-BA74-3E44018AC415}"/>
              </a:ext>
            </a:extLst>
          </p:cNvPr>
          <p:cNvGraphicFramePr>
            <a:graphicFrameLocks noGrp="1"/>
          </p:cNvGraphicFramePr>
          <p:nvPr>
            <p:extLst>
              <p:ext uri="{D42A27DB-BD31-4B8C-83A1-F6EECF244321}">
                <p14:modId xmlns:p14="http://schemas.microsoft.com/office/powerpoint/2010/main" val="1384200541"/>
              </p:ext>
            </p:extLst>
          </p:nvPr>
        </p:nvGraphicFramePr>
        <p:xfrm>
          <a:off x="252000" y="851666"/>
          <a:ext cx="8640000" cy="365707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0">
                <a:tc>
                  <a:txBody>
                    <a:bodyPr/>
                    <a:lstStyle/>
                    <a:p>
                      <a:pPr algn="just">
                        <a:lnSpc>
                          <a:spcPct val="100000"/>
                        </a:lnSpc>
                        <a:spcAft>
                          <a:spcPts val="0"/>
                        </a:spcAft>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6. Phase:</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Rückblick und Ausblick (ca. 30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0">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5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Plenum zum Rückblick anhand der Lehrkräfte-Jobs sowie Vorstellung der Kategorie Diagnose und Förderung auf PIKAS</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0">
                <a:tc>
                  <a:txBody>
                    <a:bodyPr/>
                    <a:lstStyle/>
                    <a:p>
                      <a:pPr algn="just">
                        <a:lnSpc>
                          <a:spcPct val="100000"/>
                        </a:lnSpc>
                        <a:spcAft>
                          <a:spcPts val="0"/>
                        </a:spcAft>
                      </a:pPr>
                      <a:r>
                        <a:rPr lang="de-DE" sz="1200" b="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15 min</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Aktivität G: Besprechung und Vorbereitung des Arbeitsauftrags zur Distanzphase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44172204"/>
                  </a:ext>
                </a:extLst>
              </a:tr>
              <a:tr h="178967">
                <a:tc>
                  <a:txBody>
                    <a:bodyPr/>
                    <a:lstStyle/>
                    <a:p>
                      <a:pPr algn="just">
                        <a:lnSpc>
                          <a:spcPct val="100000"/>
                        </a:lnSpc>
                        <a:spcAft>
                          <a:spcPts val="0"/>
                        </a:spcAft>
                      </a:pPr>
                      <a:r>
                        <a:rPr lang="de-DE" sz="1200" b="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8 min </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Aktivität H: „Blitzlicht“: </a:t>
                      </a: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Wichtigstes, was jeder mitnimmt</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w="12700" cmpd="sng">
                      <a:noFill/>
                      <a:prstDash val="soli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250260">
                <a:tc>
                  <a:txBody>
                    <a:bodyPr/>
                    <a:lstStyle/>
                    <a:p>
                      <a:pPr algn="just">
                        <a:lnSpc>
                          <a:spcPct val="100000"/>
                        </a:lnSpc>
                        <a:spcAft>
                          <a:spcPts val="0"/>
                        </a:spcAft>
                      </a:pPr>
                      <a:r>
                        <a:rPr lang="de-DE" sz="1200" b="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2 min</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Kurz-Evaluation, z.B. an Spinne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Evaluationsplakat</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250260">
                <a:tc>
                  <a:txBody>
                    <a:bodyPr/>
                    <a:lstStyle/>
                    <a:p>
                      <a:pPr algn="just">
                        <a:lnSpc>
                          <a:spcPct val="100000"/>
                        </a:lnSpc>
                        <a:spcAft>
                          <a:spcPts val="0"/>
                        </a:spcAft>
                      </a:pPr>
                      <a:r>
                        <a:rPr lang="de-DE" sz="1200" b="1" dirty="0">
                          <a:solidFill>
                            <a:srgbClr val="000000"/>
                          </a:solidFill>
                          <a:effectLst/>
                          <a:latin typeface="Symbol" panose="05050102010706020507" pitchFamily="18" charset="2"/>
                          <a:ea typeface="MS PGothic" panose="020B0600070205080204" pitchFamily="34" charset="-128"/>
                          <a:cs typeface="Times New Roman" panose="02020603050405020304" pitchFamily="18" charset="0"/>
                        </a:rPr>
                        <a:t>S</a:t>
                      </a: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180 min </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plus 15 min Pause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68914455"/>
                  </a:ext>
                </a:extLst>
              </a:tr>
              <a:tr h="178967">
                <a:tc>
                  <a:txBody>
                    <a:bodyPr/>
                    <a:lstStyle/>
                    <a:p>
                      <a:pPr>
                        <a:lnSpc>
                          <a:spcPct val="100000"/>
                        </a:lnSpc>
                        <a:spcAft>
                          <a:spcPts val="0"/>
                        </a:spcAft>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Auftrag zur </a:t>
                      </a:r>
                      <a:b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Erprobung</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nSpc>
                          <a:spcPct val="100000"/>
                        </a:lnSpc>
                        <a:spcAft>
                          <a:spcPts val="0"/>
                        </a:spcAft>
                        <a:buFont typeface="+mj-lt"/>
                        <a:buAutoNum type="alphaLcParenR"/>
                        <a:tabLst>
                          <a:tab pos="12700" algn="l"/>
                          <a:tab pos="300355"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Bilden Sie Dreier-/Vierergruppen mit einem gemeinsamen</a:t>
                      </a:r>
                      <a:b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b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thematischen Fokus (z. B. Zahlen im Hunderterraum bündeln und entbündeln,</a:t>
                      </a:r>
                      <a:b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b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Division verstehen oder Zahlen im Tausenderraum halbschriftlich addieren).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ct val="100000"/>
                        </a:lnSpc>
                        <a:spcAft>
                          <a:spcPts val="0"/>
                        </a:spcAft>
                        <a:buFont typeface="+mj-lt"/>
                        <a:buAutoNum type="alphaLcParenR"/>
                        <a:tabLst>
                          <a:tab pos="12700" algn="l"/>
                          <a:tab pos="300355"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Planen Sie mit Hilfe von </a:t>
                      </a:r>
                      <a:r>
                        <a:rPr lang="de-DE" sz="1200" u="sng" dirty="0">
                          <a:solidFill>
                            <a:srgbClr val="286773"/>
                          </a:solidFill>
                          <a:effectLst/>
                          <a:latin typeface="Calibri" panose="020F0502020204030204" pitchFamily="34" charset="0"/>
                          <a:ea typeface="MS PGothic" panose="020B0600070205080204" pitchFamily="34" charset="-128"/>
                          <a:cs typeface="Calibri" panose="020F0502020204030204" pitchFamily="34" charset="0"/>
                          <a:hlinkClick r:id="rId2"/>
                        </a:rPr>
                        <a:t>pikas.dzlm.de/</a:t>
                      </a:r>
                      <a:r>
                        <a:rPr lang="de-DE" sz="1200" u="sng" dirty="0" err="1">
                          <a:solidFill>
                            <a:srgbClr val="286773"/>
                          </a:solidFill>
                          <a:effectLst/>
                          <a:latin typeface="Calibri" panose="020F0502020204030204" pitchFamily="34" charset="0"/>
                          <a:ea typeface="MS PGothic" panose="020B0600070205080204" pitchFamily="34" charset="-128"/>
                          <a:cs typeface="Calibri" panose="020F0502020204030204" pitchFamily="34" charset="0"/>
                          <a:hlinkClick r:id="rId2"/>
                        </a:rPr>
                        <a:t>node</a:t>
                      </a:r>
                      <a:r>
                        <a:rPr lang="de-DE" sz="1200" u="sng" dirty="0">
                          <a:solidFill>
                            <a:srgbClr val="286773"/>
                          </a:solidFill>
                          <a:effectLst/>
                          <a:latin typeface="Calibri" panose="020F0502020204030204" pitchFamily="34" charset="0"/>
                          <a:ea typeface="MS PGothic" panose="020B0600070205080204" pitchFamily="34" charset="-128"/>
                          <a:cs typeface="Calibri" panose="020F0502020204030204" pitchFamily="34" charset="0"/>
                          <a:hlinkClick r:id="rId2"/>
                        </a:rPr>
                        <a:t>/1660</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eine Standortbestimmung zu diesem thematischen Fokus.</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ct val="100000"/>
                        </a:lnSpc>
                        <a:spcAft>
                          <a:spcPts val="0"/>
                        </a:spcAft>
                        <a:buFont typeface="+mj-lt"/>
                        <a:buAutoNum type="alphaLcParenR"/>
                        <a:tabLst>
                          <a:tab pos="12700" algn="l"/>
                          <a:tab pos="300355"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Stellen Sie mit Hilfe von </a:t>
                      </a:r>
                      <a:r>
                        <a:rPr lang="de-DE" sz="1200" u="sng" dirty="0">
                          <a:solidFill>
                            <a:srgbClr val="286773"/>
                          </a:solidFill>
                          <a:effectLst/>
                          <a:latin typeface="Calibri" panose="020F0502020204030204" pitchFamily="34" charset="0"/>
                          <a:ea typeface="MS PGothic" panose="020B0600070205080204" pitchFamily="34" charset="-128"/>
                          <a:cs typeface="Calibri" panose="020F0502020204030204" pitchFamily="34" charset="0"/>
                          <a:hlinkClick r:id="rId2"/>
                        </a:rPr>
                        <a:t>pikas.dzlm.de/</a:t>
                      </a:r>
                      <a:r>
                        <a:rPr lang="de-DE" sz="1200" u="sng" dirty="0" err="1">
                          <a:solidFill>
                            <a:srgbClr val="286773"/>
                          </a:solidFill>
                          <a:effectLst/>
                          <a:latin typeface="Calibri" panose="020F0502020204030204" pitchFamily="34" charset="0"/>
                          <a:ea typeface="MS PGothic" panose="020B0600070205080204" pitchFamily="34" charset="-128"/>
                          <a:cs typeface="Calibri" panose="020F0502020204030204" pitchFamily="34" charset="0"/>
                          <a:hlinkClick r:id="rId2"/>
                        </a:rPr>
                        <a:t>node</a:t>
                      </a:r>
                      <a:r>
                        <a:rPr lang="de-DE" sz="1200" u="sng" dirty="0">
                          <a:solidFill>
                            <a:srgbClr val="286773"/>
                          </a:solidFill>
                          <a:effectLst/>
                          <a:latin typeface="Calibri" panose="020F0502020204030204" pitchFamily="34" charset="0"/>
                          <a:ea typeface="MS PGothic" panose="020B0600070205080204" pitchFamily="34" charset="-128"/>
                          <a:cs typeface="Calibri" panose="020F0502020204030204" pitchFamily="34" charset="0"/>
                          <a:hlinkClick r:id="rId2"/>
                        </a:rPr>
                        <a:t>/1660</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bzw. </a:t>
                      </a:r>
                      <a:r>
                        <a:rPr lang="de-DE" sz="1200" u="sng" dirty="0">
                          <a:solidFill>
                            <a:srgbClr val="286773"/>
                          </a:solidFill>
                          <a:effectLst/>
                          <a:latin typeface="Calibri" panose="020F0502020204030204" pitchFamily="34" charset="0"/>
                          <a:ea typeface="MS PGothic" panose="020B0600070205080204" pitchFamily="34" charset="-128"/>
                          <a:cs typeface="Calibri" panose="020F0502020204030204" pitchFamily="34" charset="0"/>
                          <a:hlinkClick r:id="rId3"/>
                        </a:rPr>
                        <a:t>mahiko.dzlm.de</a:t>
                      </a:r>
                      <a:r>
                        <a:rPr lang="de-DE" sz="1200" u="sng"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Förderanregungen zusammen.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accent1"/>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178967">
                <a:tc>
                  <a:txBody>
                    <a:bodyPr/>
                    <a:lstStyle/>
                    <a:p>
                      <a:pPr>
                        <a:lnSpc>
                          <a:spcPct val="100000"/>
                        </a:lnSpc>
                        <a:spcAft>
                          <a:spcPts val="0"/>
                        </a:spcAft>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Reflexions-</a:t>
                      </a:r>
                      <a:b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aufträge</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nSpc>
                          <a:spcPct val="100000"/>
                        </a:lnSpc>
                        <a:spcAft>
                          <a:spcPts val="0"/>
                        </a:spcAft>
                        <a:buFont typeface="+mj-lt"/>
                        <a:buAutoNum type="alphaLcParenR"/>
                        <a:tabLst>
                          <a:tab pos="12700" algn="l"/>
                          <a:tab pos="300355"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Bericht über Diagnose und Förderung eines Kindes</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ct val="100000"/>
                        </a:lnSpc>
                        <a:spcAft>
                          <a:spcPts val="0"/>
                        </a:spcAft>
                        <a:buFont typeface="+mj-lt"/>
                        <a:buAutoNum type="alphaLcParenR"/>
                        <a:tabLst>
                          <a:tab pos="12700" algn="l"/>
                          <a:tab pos="300355"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Zusammenstellung von ‚lessons learned‘ und Fragen zum Thema</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w="12700" cmpd="sng">
                      <a:noFill/>
                      <a:prstDash val="solid"/>
                    </a:lnL>
                    <a:lnR w="12700" cmpd="sng">
                      <a:noFill/>
                      <a:prstDash val="soli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0">
                <a:tc>
                  <a:txBody>
                    <a:bodyPr/>
                    <a:lstStyle/>
                    <a:p>
                      <a:pPr>
                        <a:lnSpc>
                          <a:spcPct val="100000"/>
                        </a:lnSpc>
                        <a:spcAft>
                          <a:spcPts val="0"/>
                        </a:spcAft>
                      </a:pP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nSpc>
                          <a:spcPct val="100000"/>
                        </a:lnSpc>
                        <a:spcAft>
                          <a:spcPts val="0"/>
                        </a:spcAft>
                        <a:buClr>
                          <a:srgbClr val="327A86"/>
                        </a:buClr>
                        <a:buFont typeface="Wingdings" panose="05000000000000000000" pitchFamily="2" charset="2"/>
                        <a:buChar char=""/>
                        <a:tabLst>
                          <a:tab pos="4500880" algn="l"/>
                        </a:tabLst>
                      </a:pP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195" marR="36195" marT="17780" marB="1778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5543303"/>
                  </a:ext>
                </a:extLst>
              </a:tr>
            </a:tbl>
          </a:graphicData>
        </a:graphic>
      </p:graphicFrame>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8" name="Ziele:…"/>
          <p:cNvSpPr txBox="1">
            <a:spLocks noGrp="1"/>
          </p:cNvSpPr>
          <p:nvPr>
            <p:ph idx="1"/>
          </p:nvPr>
        </p:nvSpPr>
        <p:spPr>
          <a:prstGeom prst="rect">
            <a:avLst/>
          </a:prstGeom>
        </p:spPr>
        <p:txBody>
          <a:bodyPr/>
          <a:lstStyle/>
          <a:p>
            <a:pPr marL="0" indent="0">
              <a:buClrTx/>
              <a:buSzTx/>
              <a:buFontTx/>
              <a:buNone/>
              <a:defRPr b="1"/>
            </a:pPr>
            <a:r>
              <a:rPr lang="de-DE" dirty="0"/>
              <a:t>Ziele</a:t>
            </a:r>
          </a:p>
          <a:p>
            <a:pPr marL="0" indent="0">
              <a:buClrTx/>
              <a:buSzTx/>
              <a:buFontTx/>
              <a:buNone/>
            </a:pPr>
            <a:r>
              <a:rPr lang="de-DE" dirty="0"/>
              <a:t>TN können die Kompetenzen und Defizite der Lernenden beim schriftlichen Rechnen mit angebotenen Diagnose-Aufgaben aus Mathe-sicher-können bzw. PIKAS exemplarisch diagnostizieren und auf der Grundlage von diagnosebasierten Erkenntnissen geeignete Förderaktivitäten aus den angebotenen Materialien einsetzen, modifizieren bzw. ergänzen (Folien 64 bis 66)</a:t>
            </a:r>
          </a:p>
          <a:p>
            <a:r>
              <a:rPr lang="de-DE" dirty="0"/>
              <a:t>Folie 64: Ausdifferenzierung der Jobs der Lehrkräfte für das Thema halbschriftliches und schriftliches Rechnen.</a:t>
            </a:r>
          </a:p>
          <a:p>
            <a:r>
              <a:rPr lang="de-DE" dirty="0"/>
              <a:t>Folien 65 bis 66: Vorstellung der Kategorie Diagnose und Förderung auf PIKAS (</a:t>
            </a:r>
            <a:r>
              <a:rPr lang="de-DE" dirty="0">
                <a:solidFill>
                  <a:schemeClr val="accent1"/>
                </a:solidFill>
                <a:sym typeface="Arial"/>
                <a:hlinkClick r:id="rId3">
                  <a:extLst>
                    <a:ext uri="{A12FA001-AC4F-418D-AE19-62706E023703}">
                      <ahyp:hlinkClr xmlns:ahyp="http://schemas.microsoft.com/office/drawing/2018/hyperlinkcolor" val="tx"/>
                    </a:ext>
                  </a:extLst>
                </a:hlinkClick>
              </a:rPr>
              <a:t>pikas.dzlm.de/node/1660</a:t>
            </a:r>
            <a:r>
              <a:rPr lang="de-DE" dirty="0"/>
              <a:t>), in der die Diagnose- und Fördermaterialien von PIKAS, </a:t>
            </a:r>
            <a:r>
              <a:rPr lang="de-DE" dirty="0" err="1"/>
              <a:t>Mahiko</a:t>
            </a:r>
            <a:r>
              <a:rPr lang="de-DE" dirty="0"/>
              <a:t> und Mathe sicher können </a:t>
            </a:r>
            <a:r>
              <a:rPr lang="de-DE" dirty="0" err="1"/>
              <a:t>primar</a:t>
            </a:r>
            <a:r>
              <a:rPr lang="de-DE" dirty="0"/>
              <a:t> nach Themen strukturiert angeboten werden. Sofern möglich, sollte die Kurzpräsentation online erfolgen.</a:t>
            </a:r>
          </a:p>
        </p:txBody>
      </p:sp>
      <p:sp>
        <p:nvSpPr>
          <p:cNvPr id="679" name="Hintergrundinformationen"/>
          <p:cNvSpPr txBox="1">
            <a:spLocks noGrp="1"/>
          </p:cNvSpPr>
          <p:nvPr>
            <p:ph type="title"/>
          </p:nvPr>
        </p:nvSpPr>
        <p:spPr>
          <a:xfrm>
            <a:off x="252000" y="324000"/>
            <a:ext cx="8640000" cy="396000"/>
          </a:xfrm>
          <a:prstGeom prst="rect">
            <a:avLst/>
          </a:prstGeom>
        </p:spPr>
        <p:txBody>
          <a:bodyPr/>
          <a:lstStyle/>
          <a:p>
            <a:r>
              <a:t>Hintergrundinformationen</a:t>
            </a: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8" name="Ziele:…"/>
          <p:cNvSpPr txBox="1">
            <a:spLocks noGrp="1"/>
          </p:cNvSpPr>
          <p:nvPr>
            <p:ph idx="1"/>
          </p:nvPr>
        </p:nvSpPr>
        <p:spPr>
          <a:prstGeom prst="rect">
            <a:avLst/>
          </a:prstGeom>
        </p:spPr>
        <p:txBody>
          <a:bodyPr/>
          <a:lstStyle/>
          <a:p>
            <a:r>
              <a:rPr lang="de-DE" dirty="0"/>
              <a:t>Folie 67 bis 68: Vorschlag für einen Auftrag zur Erprobung in der Distanzphase und einen Reflexionsauftrag in der Folgesitzung. Hier sollen die Teilnehmenden sich in Ihrer Dreier-/Vierergruppe (ggf. auch im Tandem) auf ein Thema einigen (z. B. halbschriftliche Multiplikation oder schriftliche Division) oder sich entsprechend neu zusammen finden. Wie viele Lernende an der themenbezogenen Diagnose mit anschließender Förderung teilnehmen können und wie viele Stunden für die Förderung zur Verfügung stehen, hängt von den individuellen Möglichkeiten der TN ab. Minimum ist aber, dass ein Kind mindestens eine Schulstunde gefördert wird. Über die Diagnose und Förderung eines Fokuskindes soll auch in der folgenden Veranstaltung berichtet und in der Gruppe diskutiert werden.</a:t>
            </a:r>
          </a:p>
        </p:txBody>
      </p:sp>
      <p:sp>
        <p:nvSpPr>
          <p:cNvPr id="679" name="Hintergrundinformationen"/>
          <p:cNvSpPr txBox="1">
            <a:spLocks noGrp="1"/>
          </p:cNvSpPr>
          <p:nvPr>
            <p:ph type="title"/>
          </p:nvPr>
        </p:nvSpPr>
        <p:spPr>
          <a:xfrm>
            <a:off x="252000" y="324000"/>
            <a:ext cx="8640000" cy="396000"/>
          </a:xfrm>
          <a:prstGeom prst="rect">
            <a:avLst/>
          </a:prstGeom>
        </p:spPr>
        <p:txBody>
          <a:bodyPr/>
          <a:lstStyle/>
          <a:p>
            <a:r>
              <a:t>Hintergrundinformationen</a:t>
            </a:r>
          </a:p>
        </p:txBody>
      </p:sp>
    </p:spTree>
    <p:extLst>
      <p:ext uri="{BB962C8B-B14F-4D97-AF65-F5344CB8AC3E}">
        <p14:creationId xmlns:p14="http://schemas.microsoft.com/office/powerpoint/2010/main" val="826973423"/>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D3A2AB13-C71A-42FC-A324-4BFA5C5FCFB5}"/>
              </a:ext>
            </a:extLst>
          </p:cNvPr>
          <p:cNvSpPr/>
          <p:nvPr/>
        </p:nvSpPr>
        <p:spPr bwMode="auto">
          <a:xfrm>
            <a:off x="-226088" y="3285720"/>
            <a:ext cx="9596175" cy="538189"/>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sp>
        <p:nvSpPr>
          <p:cNvPr id="9" name="Rechteck 8">
            <a:extLst>
              <a:ext uri="{FF2B5EF4-FFF2-40B4-BE49-F238E27FC236}">
                <a16:creationId xmlns:a16="http://schemas.microsoft.com/office/drawing/2014/main" id="{132E2B56-B33E-4C9A-A213-0A681556077A}"/>
              </a:ext>
            </a:extLst>
          </p:cNvPr>
          <p:cNvSpPr/>
          <p:nvPr/>
        </p:nvSpPr>
        <p:spPr bwMode="auto">
          <a:xfrm rot="16200000">
            <a:off x="-1066945" y="2093403"/>
            <a:ext cx="2797461" cy="663549"/>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sp>
        <p:nvSpPr>
          <p:cNvPr id="5" name="Textplatzhalter 4">
            <a:extLst>
              <a:ext uri="{FF2B5EF4-FFF2-40B4-BE49-F238E27FC236}">
                <a16:creationId xmlns:a16="http://schemas.microsoft.com/office/drawing/2014/main" id="{6BA0C07C-FE48-417E-81D7-C2CA40BC6B8F}"/>
              </a:ext>
            </a:extLst>
          </p:cNvPr>
          <p:cNvSpPr>
            <a:spLocks noGrp="1"/>
          </p:cNvSpPr>
          <p:nvPr>
            <p:ph type="body" sz="quarter" idx="10"/>
          </p:nvPr>
        </p:nvSpPr>
        <p:spPr/>
        <p:txBody>
          <a:bodyPr/>
          <a:lstStyle/>
          <a:p>
            <a:pPr hangingPunct="1"/>
            <a:r>
              <a:rPr lang="de-DE" dirty="0">
                <a:solidFill>
                  <a:schemeClr val="bg1">
                    <a:lumMod val="65000"/>
                  </a:schemeClr>
                </a:solidFill>
                <a:latin typeface="Calibri" panose="020F0502020204030204" pitchFamily="34" charset="0"/>
                <a:cs typeface="Calibri" panose="020F0502020204030204" pitchFamily="34" charset="0"/>
              </a:rPr>
              <a:t>Reflexion der Praxiserprobung</a:t>
            </a: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Charakteristika </a:t>
            </a:r>
            <a:r>
              <a:rPr lang="de-DE" dirty="0">
                <a:solidFill>
                  <a:schemeClr val="bg1">
                    <a:lumMod val="65000"/>
                  </a:schemeClr>
                </a:solidFill>
              </a:rPr>
              <a:t>des halbschriftlichen und des schriftlichen Rechnens</a:t>
            </a: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H</a:t>
            </a:r>
            <a:r>
              <a:rPr lang="de-DE" dirty="0">
                <a:solidFill>
                  <a:schemeClr val="bg1">
                    <a:lumMod val="65000"/>
                  </a:schemeClr>
                </a:solidFill>
              </a:rPr>
              <a:t>albschriftliches Rechnen</a:t>
            </a: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S</a:t>
            </a:r>
            <a:r>
              <a:rPr lang="de-DE" dirty="0">
                <a:solidFill>
                  <a:schemeClr val="bg1">
                    <a:lumMod val="65000"/>
                  </a:schemeClr>
                </a:solidFill>
              </a:rPr>
              <a:t>chriftliches Rechnen</a:t>
            </a:r>
          </a:p>
          <a:p>
            <a:pPr defTabSz="720000" hangingPunct="1"/>
            <a:r>
              <a:rPr lang="de-DE" dirty="0">
                <a:latin typeface="Calibri" panose="020F0502020204030204" pitchFamily="34" charset="0"/>
                <a:cs typeface="Calibri" panose="020F0502020204030204" pitchFamily="34" charset="0"/>
              </a:rPr>
              <a:t>Rückblick und Ausblick</a:t>
            </a:r>
          </a:p>
          <a:p>
            <a:endParaRPr lang="de-DE" dirty="0"/>
          </a:p>
        </p:txBody>
      </p:sp>
    </p:spTree>
    <p:extLst>
      <p:ext uri="{BB962C8B-B14F-4D97-AF65-F5344CB8AC3E}">
        <p14:creationId xmlns:p14="http://schemas.microsoft.com/office/powerpoint/2010/main" val="2592427115"/>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81EF118A-6412-4071-85B1-DBBC08654754}"/>
              </a:ext>
            </a:extLst>
          </p:cNvPr>
          <p:cNvSpPr txBox="1">
            <a:spLocks/>
          </p:cNvSpPr>
          <p:nvPr/>
        </p:nvSpPr>
        <p:spPr>
          <a:xfrm>
            <a:off x="252000" y="324000"/>
            <a:ext cx="8512529" cy="490861"/>
          </a:xfrm>
          <a:prstGeom prst="rect">
            <a:avLst/>
          </a:prstGeom>
        </p:spPr>
        <p:txBody>
          <a:bodyPr vert="horz" lIns="0" tIns="0" rIns="0" bIns="0" rtlCol="0" anchor="t" anchorCtr="0">
            <a:normAutofit/>
          </a:bodyPr>
          <a:lstStyle>
            <a:lvl1pPr algn="l" rtl="0" eaLnBrk="1" fontAlgn="base" hangingPunct="1">
              <a:spcBef>
                <a:spcPct val="0"/>
              </a:spcBef>
              <a:spcAft>
                <a:spcPct val="0"/>
              </a:spcAft>
              <a:defRPr sz="24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2200" dirty="0"/>
              <a:t>Lehrkräftejobs und Prinzipien für nachhaltiges Lernen</a:t>
            </a:r>
            <a:endParaRPr lang="de-DE" sz="2200" kern="0" dirty="0"/>
          </a:p>
        </p:txBody>
      </p:sp>
      <p:sp>
        <p:nvSpPr>
          <p:cNvPr id="13" name="Textfeld 12">
            <a:extLst>
              <a:ext uri="{FF2B5EF4-FFF2-40B4-BE49-F238E27FC236}">
                <a16:creationId xmlns:a16="http://schemas.microsoft.com/office/drawing/2014/main" id="{9F5C18EE-5961-4D64-84A0-BFC56BF4B54A}"/>
              </a:ext>
            </a:extLst>
          </p:cNvPr>
          <p:cNvSpPr txBox="1"/>
          <p:nvPr/>
        </p:nvSpPr>
        <p:spPr>
          <a:xfrm>
            <a:off x="252000" y="895403"/>
            <a:ext cx="2513388" cy="276999"/>
          </a:xfrm>
          <a:prstGeom prst="rect">
            <a:avLst/>
          </a:prstGeom>
          <a:noFill/>
        </p:spPr>
        <p:txBody>
          <a:bodyPr wrap="square" lIns="0" tIns="0" rIns="0" bIns="0" rtlCol="0">
            <a:spAutoFit/>
          </a:bodyPr>
          <a:lstStyle/>
          <a:p>
            <a:pPr marL="11113" indent="-11113" algn="l">
              <a:spcBef>
                <a:spcPts val="400"/>
              </a:spcBef>
            </a:pPr>
            <a:r>
              <a:rPr lang="de-DE" sz="1800" b="1" dirty="0">
                <a:latin typeface="Calibri"/>
                <a:cs typeface="Calibri"/>
              </a:rPr>
              <a:t>Jobs der Lehrkräfte</a:t>
            </a:r>
          </a:p>
        </p:txBody>
      </p:sp>
      <p:sp>
        <p:nvSpPr>
          <p:cNvPr id="14" name="Rechteck 13">
            <a:extLst>
              <a:ext uri="{FF2B5EF4-FFF2-40B4-BE49-F238E27FC236}">
                <a16:creationId xmlns:a16="http://schemas.microsoft.com/office/drawing/2014/main" id="{328905D5-BC2F-42A0-AB99-DF9F8AE168E2}"/>
              </a:ext>
            </a:extLst>
          </p:cNvPr>
          <p:cNvSpPr/>
          <p:nvPr/>
        </p:nvSpPr>
        <p:spPr bwMode="auto">
          <a:xfrm>
            <a:off x="-121382" y="5212080"/>
            <a:ext cx="9379681" cy="1755162"/>
          </a:xfrm>
          <a:prstGeom prst="rect">
            <a:avLst/>
          </a:prstGeom>
          <a:solidFill>
            <a:schemeClr val="bg1">
              <a:lumMod val="95000"/>
              <a:alpha val="50000"/>
            </a:schemeClr>
          </a:solidFill>
          <a:ln w="190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
        <p:nvSpPr>
          <p:cNvPr id="15" name="Textfeld 14">
            <a:extLst>
              <a:ext uri="{FF2B5EF4-FFF2-40B4-BE49-F238E27FC236}">
                <a16:creationId xmlns:a16="http://schemas.microsoft.com/office/drawing/2014/main" id="{1E94AB26-40DF-4FBF-BD26-CB33683846DB}"/>
              </a:ext>
            </a:extLst>
          </p:cNvPr>
          <p:cNvSpPr txBox="1"/>
          <p:nvPr/>
        </p:nvSpPr>
        <p:spPr>
          <a:xfrm>
            <a:off x="288488" y="5448329"/>
            <a:ext cx="2476900" cy="605294"/>
          </a:xfrm>
          <a:prstGeom prst="rect">
            <a:avLst/>
          </a:prstGeom>
          <a:noFill/>
        </p:spPr>
        <p:txBody>
          <a:bodyPr wrap="square" lIns="0" tIns="0" rIns="0" bIns="0" rtlCol="0">
            <a:spAutoFit/>
          </a:bodyPr>
          <a:lstStyle/>
          <a:p>
            <a:pPr marL="11113" indent="-11113">
              <a:spcBef>
                <a:spcPts val="400"/>
              </a:spcBef>
            </a:pPr>
            <a:r>
              <a:rPr lang="de-DE" sz="1800" b="1" dirty="0">
                <a:latin typeface="Calibri"/>
                <a:cs typeface="Calibri"/>
              </a:rPr>
              <a:t>Prinzipien für</a:t>
            </a:r>
          </a:p>
          <a:p>
            <a:pPr marL="11113" indent="-11113">
              <a:spcBef>
                <a:spcPts val="400"/>
              </a:spcBef>
            </a:pPr>
            <a:r>
              <a:rPr lang="de-DE" sz="1800" b="1" dirty="0">
                <a:latin typeface="Calibri"/>
                <a:cs typeface="Calibri"/>
              </a:rPr>
              <a:t>nachhaltiges Lernen</a:t>
            </a:r>
          </a:p>
        </p:txBody>
      </p:sp>
      <p:grpSp>
        <p:nvGrpSpPr>
          <p:cNvPr id="16" name="Gruppieren 15">
            <a:extLst>
              <a:ext uri="{FF2B5EF4-FFF2-40B4-BE49-F238E27FC236}">
                <a16:creationId xmlns:a16="http://schemas.microsoft.com/office/drawing/2014/main" id="{DFE48CCA-2325-4CC6-982D-55CEAE2AA48F}"/>
              </a:ext>
            </a:extLst>
          </p:cNvPr>
          <p:cNvGrpSpPr/>
          <p:nvPr/>
        </p:nvGrpSpPr>
        <p:grpSpPr>
          <a:xfrm>
            <a:off x="6294849" y="5362222"/>
            <a:ext cx="2353851" cy="594000"/>
            <a:chOff x="6294849" y="5413022"/>
            <a:chExt cx="2353851" cy="594000"/>
          </a:xfrm>
        </p:grpSpPr>
        <p:sp>
          <p:nvSpPr>
            <p:cNvPr id="17" name="Abgerundetes Rechteck 59">
              <a:extLst>
                <a:ext uri="{FF2B5EF4-FFF2-40B4-BE49-F238E27FC236}">
                  <a16:creationId xmlns:a16="http://schemas.microsoft.com/office/drawing/2014/main" id="{9716EE0B-5B3B-438F-A647-A40C282F8129}"/>
                </a:ext>
              </a:extLst>
            </p:cNvPr>
            <p:cNvSpPr/>
            <p:nvPr/>
          </p:nvSpPr>
          <p:spPr bwMode="auto">
            <a:xfrm>
              <a:off x="6597270" y="5443482"/>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lvl="0" indent="-11113">
                <a:lnSpc>
                  <a:spcPts val="1700"/>
                </a:lnSpc>
                <a:spcBef>
                  <a:spcPts val="400"/>
                </a:spcBef>
              </a:pPr>
              <a:r>
                <a:rPr lang="de-DE" sz="1400" dirty="0">
                  <a:solidFill>
                    <a:srgbClr val="327A86"/>
                  </a:solidFill>
                  <a:latin typeface="Calibri"/>
                  <a:cs typeface="Calibri"/>
                </a:rPr>
                <a:t>Verstehens-</a:t>
              </a:r>
              <a:br>
                <a:rPr lang="de-DE" sz="1400" dirty="0">
                  <a:solidFill>
                    <a:srgbClr val="327A86"/>
                  </a:solidFill>
                  <a:latin typeface="Calibri"/>
                  <a:cs typeface="Calibri"/>
                </a:rPr>
              </a:br>
              <a:r>
                <a:rPr lang="de-DE" sz="1400" dirty="0" err="1">
                  <a:solidFill>
                    <a:srgbClr val="327A86"/>
                  </a:solidFill>
                  <a:latin typeface="Calibri"/>
                  <a:cs typeface="Calibri"/>
                </a:rPr>
                <a:t>orientierung</a:t>
              </a:r>
              <a:endParaRPr lang="de-DE" sz="1400" dirty="0">
                <a:solidFill>
                  <a:srgbClr val="327A86"/>
                </a:solidFill>
                <a:latin typeface="Calibri"/>
                <a:cs typeface="Calibri"/>
              </a:endParaRPr>
            </a:p>
          </p:txBody>
        </p:sp>
        <p:pic>
          <p:nvPicPr>
            <p:cNvPr id="18" name="Grafik 17">
              <a:extLst>
                <a:ext uri="{FF2B5EF4-FFF2-40B4-BE49-F238E27FC236}">
                  <a16:creationId xmlns:a16="http://schemas.microsoft.com/office/drawing/2014/main" id="{B264436C-3FF5-4D09-8B07-F83E2318F39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94849" y="5413022"/>
              <a:ext cx="594000" cy="594000"/>
            </a:xfrm>
            <a:prstGeom prst="rect">
              <a:avLst/>
            </a:prstGeom>
            <a:effectLst/>
          </p:spPr>
        </p:pic>
      </p:grpSp>
      <p:grpSp>
        <p:nvGrpSpPr>
          <p:cNvPr id="19" name="Gruppieren 18">
            <a:extLst>
              <a:ext uri="{FF2B5EF4-FFF2-40B4-BE49-F238E27FC236}">
                <a16:creationId xmlns:a16="http://schemas.microsoft.com/office/drawing/2014/main" id="{80FEC82A-4F6B-4FD3-840F-05793E9F3449}"/>
              </a:ext>
            </a:extLst>
          </p:cNvPr>
          <p:cNvGrpSpPr/>
          <p:nvPr/>
        </p:nvGrpSpPr>
        <p:grpSpPr>
          <a:xfrm>
            <a:off x="6292320" y="6113138"/>
            <a:ext cx="2356380" cy="594000"/>
            <a:chOff x="6292320" y="6163938"/>
            <a:chExt cx="2356380" cy="594000"/>
          </a:xfrm>
        </p:grpSpPr>
        <p:sp>
          <p:nvSpPr>
            <p:cNvPr id="20" name="Abgerundetes Rechteck 56">
              <a:extLst>
                <a:ext uri="{FF2B5EF4-FFF2-40B4-BE49-F238E27FC236}">
                  <a16:creationId xmlns:a16="http://schemas.microsoft.com/office/drawing/2014/main" id="{11CB9DA1-E946-4883-93A8-CD4F0A4CB421}"/>
                </a:ext>
              </a:extLst>
            </p:cNvPr>
            <p:cNvSpPr/>
            <p:nvPr/>
          </p:nvSpPr>
          <p:spPr bwMode="auto">
            <a:xfrm>
              <a:off x="6597270" y="6194398"/>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lvl="0" indent="-11113">
                <a:lnSpc>
                  <a:spcPts val="1700"/>
                </a:lnSpc>
                <a:spcBef>
                  <a:spcPts val="400"/>
                </a:spcBef>
              </a:pPr>
              <a:r>
                <a:rPr lang="de-DE" sz="1400" dirty="0">
                  <a:solidFill>
                    <a:srgbClr val="327A86"/>
                  </a:solidFill>
                  <a:latin typeface="Calibri"/>
                  <a:cs typeface="Calibri"/>
                </a:rPr>
                <a:t>Kommunikations-</a:t>
              </a:r>
              <a:br>
                <a:rPr lang="de-DE" sz="1400" dirty="0">
                  <a:solidFill>
                    <a:srgbClr val="327A86"/>
                  </a:solidFill>
                  <a:latin typeface="Calibri"/>
                  <a:cs typeface="Calibri"/>
                </a:rPr>
              </a:br>
              <a:r>
                <a:rPr lang="de-DE" sz="1400" dirty="0" err="1">
                  <a:solidFill>
                    <a:srgbClr val="327A86"/>
                  </a:solidFill>
                  <a:latin typeface="Calibri"/>
                  <a:cs typeface="Calibri"/>
                </a:rPr>
                <a:t>förderung</a:t>
              </a:r>
              <a:endParaRPr lang="de-DE" sz="1400" dirty="0">
                <a:solidFill>
                  <a:srgbClr val="327A86"/>
                </a:solidFill>
                <a:latin typeface="Calibri"/>
                <a:cs typeface="Calibri"/>
              </a:endParaRPr>
            </a:p>
          </p:txBody>
        </p:sp>
        <p:pic>
          <p:nvPicPr>
            <p:cNvPr id="21" name="Grafik 20">
              <a:extLst>
                <a:ext uri="{FF2B5EF4-FFF2-40B4-BE49-F238E27FC236}">
                  <a16:creationId xmlns:a16="http://schemas.microsoft.com/office/drawing/2014/main" id="{090FA5C4-2885-42CC-8B60-3B047FAE4B9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292320" y="6163938"/>
              <a:ext cx="594000" cy="594000"/>
            </a:xfrm>
            <a:prstGeom prst="rect">
              <a:avLst/>
            </a:prstGeom>
            <a:effectLst/>
          </p:spPr>
        </p:pic>
      </p:grpSp>
      <p:grpSp>
        <p:nvGrpSpPr>
          <p:cNvPr id="22" name="Gruppieren 21">
            <a:extLst>
              <a:ext uri="{FF2B5EF4-FFF2-40B4-BE49-F238E27FC236}">
                <a16:creationId xmlns:a16="http://schemas.microsoft.com/office/drawing/2014/main" id="{CC0610FE-106B-4BD0-B081-23D3D30AD281}"/>
              </a:ext>
            </a:extLst>
          </p:cNvPr>
          <p:cNvGrpSpPr/>
          <p:nvPr/>
        </p:nvGrpSpPr>
        <p:grpSpPr>
          <a:xfrm>
            <a:off x="3255073" y="6113138"/>
            <a:ext cx="2353851" cy="594000"/>
            <a:chOff x="3255073" y="6163938"/>
            <a:chExt cx="2353851" cy="594000"/>
          </a:xfrm>
        </p:grpSpPr>
        <p:sp>
          <p:nvSpPr>
            <p:cNvPr id="23" name="Abgerundetes Rechteck 35">
              <a:extLst>
                <a:ext uri="{FF2B5EF4-FFF2-40B4-BE49-F238E27FC236}">
                  <a16:creationId xmlns:a16="http://schemas.microsoft.com/office/drawing/2014/main" id="{C0F30B60-D1B6-469D-922E-8308E40805A2}"/>
                </a:ext>
              </a:extLst>
            </p:cNvPr>
            <p:cNvSpPr/>
            <p:nvPr/>
          </p:nvSpPr>
          <p:spPr bwMode="auto">
            <a:xfrm>
              <a:off x="3557494" y="6190495"/>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lvl="0" indent="-11113">
                <a:lnSpc>
                  <a:spcPts val="1700"/>
                </a:lnSpc>
                <a:spcBef>
                  <a:spcPts val="400"/>
                </a:spcBef>
              </a:pPr>
              <a:r>
                <a:rPr lang="de-DE" sz="1400">
                  <a:solidFill>
                    <a:srgbClr val="327A86"/>
                  </a:solidFill>
                  <a:latin typeface="Calibri"/>
                  <a:cs typeface="Calibri"/>
                </a:rPr>
                <a:t>Diagnosegeleitetheit</a:t>
              </a:r>
              <a:endParaRPr lang="de-DE" sz="1400" dirty="0">
                <a:solidFill>
                  <a:srgbClr val="327A86"/>
                </a:solidFill>
                <a:latin typeface="Calibri"/>
                <a:cs typeface="Calibri"/>
              </a:endParaRPr>
            </a:p>
          </p:txBody>
        </p:sp>
        <p:pic>
          <p:nvPicPr>
            <p:cNvPr id="24" name="Grafik 23">
              <a:extLst>
                <a:ext uri="{FF2B5EF4-FFF2-40B4-BE49-F238E27FC236}">
                  <a16:creationId xmlns:a16="http://schemas.microsoft.com/office/drawing/2014/main" id="{52237C3C-C718-4BAA-9EBE-2232BF16798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55073" y="6163938"/>
              <a:ext cx="594000" cy="594000"/>
            </a:xfrm>
            <a:prstGeom prst="rect">
              <a:avLst/>
            </a:prstGeom>
            <a:effectLst/>
          </p:spPr>
        </p:pic>
      </p:grpSp>
      <p:grpSp>
        <p:nvGrpSpPr>
          <p:cNvPr id="25" name="Gruppieren 24">
            <a:extLst>
              <a:ext uri="{FF2B5EF4-FFF2-40B4-BE49-F238E27FC236}">
                <a16:creationId xmlns:a16="http://schemas.microsoft.com/office/drawing/2014/main" id="{CF0EEF1A-70CA-4FB7-B79D-8E30E3B2CEEE}"/>
              </a:ext>
            </a:extLst>
          </p:cNvPr>
          <p:cNvGrpSpPr/>
          <p:nvPr/>
        </p:nvGrpSpPr>
        <p:grpSpPr>
          <a:xfrm>
            <a:off x="3260824" y="5362222"/>
            <a:ext cx="2361917" cy="594000"/>
            <a:chOff x="3260824" y="5413022"/>
            <a:chExt cx="2361917" cy="594000"/>
          </a:xfrm>
        </p:grpSpPr>
        <p:sp>
          <p:nvSpPr>
            <p:cNvPr id="26" name="Abgerundetes Rechteck 5">
              <a:extLst>
                <a:ext uri="{FF2B5EF4-FFF2-40B4-BE49-F238E27FC236}">
                  <a16:creationId xmlns:a16="http://schemas.microsoft.com/office/drawing/2014/main" id="{3F141241-A51E-4838-9C0C-EFC01400FA42}"/>
                </a:ext>
              </a:extLst>
            </p:cNvPr>
            <p:cNvSpPr/>
            <p:nvPr/>
          </p:nvSpPr>
          <p:spPr bwMode="auto">
            <a:xfrm>
              <a:off x="3571311" y="5439579"/>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lvl="0" indent="-11113">
                <a:lnSpc>
                  <a:spcPts val="1700"/>
                </a:lnSpc>
                <a:spcBef>
                  <a:spcPts val="400"/>
                </a:spcBef>
              </a:pPr>
              <a:r>
                <a:rPr lang="de-DE" sz="1400" dirty="0">
                  <a:solidFill>
                    <a:srgbClr val="327A86"/>
                  </a:solidFill>
                  <a:latin typeface="Calibri"/>
                  <a:cs typeface="Calibri"/>
                </a:rPr>
                <a:t>Langfristigkeit</a:t>
              </a:r>
              <a:br>
                <a:rPr lang="de-DE" sz="1400" dirty="0">
                  <a:solidFill>
                    <a:srgbClr val="327A86"/>
                  </a:solidFill>
                  <a:latin typeface="Calibri"/>
                  <a:cs typeface="Calibri"/>
                </a:rPr>
              </a:br>
              <a:r>
                <a:rPr lang="de-DE" sz="1400" dirty="0">
                  <a:solidFill>
                    <a:srgbClr val="327A86"/>
                  </a:solidFill>
                  <a:latin typeface="Calibri"/>
                  <a:cs typeface="Calibri"/>
                </a:rPr>
                <a:t>statt Kurzfristigkeit</a:t>
              </a:r>
            </a:p>
          </p:txBody>
        </p:sp>
        <p:pic>
          <p:nvPicPr>
            <p:cNvPr id="27" name="Grafik 26">
              <a:extLst>
                <a:ext uri="{FF2B5EF4-FFF2-40B4-BE49-F238E27FC236}">
                  <a16:creationId xmlns:a16="http://schemas.microsoft.com/office/drawing/2014/main" id="{598F72F4-97D9-40A1-95AE-E2BBCB0CC847}"/>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260824" y="5413022"/>
              <a:ext cx="594000" cy="594000"/>
            </a:xfrm>
            <a:prstGeom prst="rect">
              <a:avLst/>
            </a:prstGeom>
          </p:spPr>
        </p:pic>
      </p:grpSp>
      <p:sp>
        <p:nvSpPr>
          <p:cNvPr id="42" name="Textfeld 41">
            <a:extLst>
              <a:ext uri="{FF2B5EF4-FFF2-40B4-BE49-F238E27FC236}">
                <a16:creationId xmlns:a16="http://schemas.microsoft.com/office/drawing/2014/main" id="{EC6E95A9-10E1-474A-8597-3D7D970F9205}"/>
              </a:ext>
            </a:extLst>
          </p:cNvPr>
          <p:cNvSpPr txBox="1"/>
          <p:nvPr/>
        </p:nvSpPr>
        <p:spPr>
          <a:xfrm>
            <a:off x="2925279" y="1245331"/>
            <a:ext cx="3863035" cy="984885"/>
          </a:xfrm>
          <a:prstGeom prst="rect">
            <a:avLst/>
          </a:prstGeom>
          <a:noFill/>
        </p:spPr>
        <p:txBody>
          <a:bodyPr wrap="square" lIns="0" tIns="0" rIns="0" bIns="0" rtlCol="0">
            <a:spAutoFit/>
          </a:bodyPr>
          <a:lstStyle/>
          <a:p>
            <a:pPr>
              <a:spcBef>
                <a:spcPts val="1600"/>
              </a:spcBef>
              <a:buClr>
                <a:schemeClr val="tx2"/>
              </a:buClr>
            </a:pPr>
            <a:r>
              <a:rPr lang="de-DE" sz="1600" dirty="0"/>
              <a:t>Verständnis der Verfahren aufbauen und dadurch sichere und flexible Nutzung geeigneter Verfahren aus halbschriftlichen und schriftlichen Verfahren ermöglichen</a:t>
            </a:r>
          </a:p>
        </p:txBody>
      </p:sp>
      <p:sp>
        <p:nvSpPr>
          <p:cNvPr id="43" name="Textfeld 42">
            <a:extLst>
              <a:ext uri="{FF2B5EF4-FFF2-40B4-BE49-F238E27FC236}">
                <a16:creationId xmlns:a16="http://schemas.microsoft.com/office/drawing/2014/main" id="{5D38BBF8-FE40-4C61-96F3-CEA173DBE514}"/>
              </a:ext>
            </a:extLst>
          </p:cNvPr>
          <p:cNvSpPr txBox="1"/>
          <p:nvPr/>
        </p:nvSpPr>
        <p:spPr>
          <a:xfrm>
            <a:off x="2925280" y="2554182"/>
            <a:ext cx="3863034" cy="984885"/>
          </a:xfrm>
          <a:prstGeom prst="rect">
            <a:avLst/>
          </a:prstGeom>
          <a:noFill/>
        </p:spPr>
        <p:txBody>
          <a:bodyPr wrap="square" lIns="0" tIns="0" rIns="0" bIns="0" rtlCol="0">
            <a:spAutoFit/>
          </a:bodyPr>
          <a:lstStyle/>
          <a:p>
            <a:pPr>
              <a:spcBef>
                <a:spcPts val="1600"/>
              </a:spcBef>
              <a:buClr>
                <a:schemeClr val="tx2"/>
              </a:buClr>
            </a:pPr>
            <a:r>
              <a:rPr lang="de-DE" sz="1600" dirty="0"/>
              <a:t>Vorgehensweisen beschreiben und erläutern lassen Aufgaben, die aufgrund der Zahlwerte bestimmte Strategien nahelegen, anbieten und Vorgehens-weisen thematisieren</a:t>
            </a:r>
          </a:p>
        </p:txBody>
      </p:sp>
      <p:sp>
        <p:nvSpPr>
          <p:cNvPr id="44" name="Textfeld 43">
            <a:extLst>
              <a:ext uri="{FF2B5EF4-FFF2-40B4-BE49-F238E27FC236}">
                <a16:creationId xmlns:a16="http://schemas.microsoft.com/office/drawing/2014/main" id="{0EA9BFE2-BB58-41B0-BC66-A9E208FC190F}"/>
              </a:ext>
            </a:extLst>
          </p:cNvPr>
          <p:cNvSpPr txBox="1"/>
          <p:nvPr/>
        </p:nvSpPr>
        <p:spPr>
          <a:xfrm>
            <a:off x="2925279" y="3869654"/>
            <a:ext cx="3865616" cy="984885"/>
          </a:xfrm>
          <a:prstGeom prst="rect">
            <a:avLst/>
          </a:prstGeom>
          <a:noFill/>
        </p:spPr>
        <p:txBody>
          <a:bodyPr wrap="square" lIns="0" tIns="0" rIns="0" bIns="0" rtlCol="0">
            <a:spAutoFit/>
          </a:bodyPr>
          <a:lstStyle/>
          <a:p>
            <a:pPr>
              <a:spcBef>
                <a:spcPts val="1600"/>
              </a:spcBef>
              <a:buClr>
                <a:schemeClr val="tx2"/>
              </a:buClr>
            </a:pPr>
            <a:r>
              <a:rPr lang="de-DE" sz="1600" dirty="0"/>
              <a:t>Anschauliche Darstellungen und Begründungen der Verfahren sowie Bezüge zwischen halbschriftlichen und schriftlichen Vorgehensweisen erarbeiten</a:t>
            </a:r>
          </a:p>
        </p:txBody>
      </p:sp>
      <p:grpSp>
        <p:nvGrpSpPr>
          <p:cNvPr id="45" name="Gruppieren 44">
            <a:extLst>
              <a:ext uri="{FF2B5EF4-FFF2-40B4-BE49-F238E27FC236}">
                <a16:creationId xmlns:a16="http://schemas.microsoft.com/office/drawing/2014/main" id="{E6DAD092-B4E3-4EB1-9AA8-43091479C074}"/>
              </a:ext>
            </a:extLst>
          </p:cNvPr>
          <p:cNvGrpSpPr/>
          <p:nvPr/>
        </p:nvGrpSpPr>
        <p:grpSpPr>
          <a:xfrm>
            <a:off x="244554" y="1431230"/>
            <a:ext cx="2507724" cy="612000"/>
            <a:chOff x="244554" y="1431230"/>
            <a:chExt cx="2507724" cy="612000"/>
          </a:xfrm>
        </p:grpSpPr>
        <p:sp>
          <p:nvSpPr>
            <p:cNvPr id="46" name="Abgerundetes Rechteck 4">
              <a:extLst>
                <a:ext uri="{FF2B5EF4-FFF2-40B4-BE49-F238E27FC236}">
                  <a16:creationId xmlns:a16="http://schemas.microsoft.com/office/drawing/2014/main" id="{C0616D28-E037-48A0-B525-6988CEB2C104}"/>
                </a:ext>
              </a:extLst>
            </p:cNvPr>
            <p:cNvSpPr/>
            <p:nvPr/>
          </p:nvSpPr>
          <p:spPr bwMode="auto">
            <a:xfrm>
              <a:off x="664278" y="1466807"/>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7200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identifizieren</a:t>
              </a:r>
              <a:endParaRPr lang="de-DE" sz="1400" dirty="0">
                <a:solidFill>
                  <a:prstClr val="black"/>
                </a:solidFill>
                <a:latin typeface="Calibri" panose="020F0502020204030204" pitchFamily="34" charset="0"/>
              </a:endParaRPr>
            </a:p>
          </p:txBody>
        </p:sp>
        <p:pic>
          <p:nvPicPr>
            <p:cNvPr id="47" name="Grafik 46">
              <a:extLst>
                <a:ext uri="{FF2B5EF4-FFF2-40B4-BE49-F238E27FC236}">
                  <a16:creationId xmlns:a16="http://schemas.microsoft.com/office/drawing/2014/main" id="{30B0AA92-900F-4971-B386-FD3501EA4A4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44554" y="1431230"/>
              <a:ext cx="612000" cy="612000"/>
            </a:xfrm>
            <a:prstGeom prst="rect">
              <a:avLst/>
            </a:prstGeom>
            <a:ln>
              <a:noFill/>
            </a:ln>
            <a:effectLst/>
          </p:spPr>
        </p:pic>
      </p:grpSp>
      <p:grpSp>
        <p:nvGrpSpPr>
          <p:cNvPr id="48" name="Gruppieren 47">
            <a:extLst>
              <a:ext uri="{FF2B5EF4-FFF2-40B4-BE49-F238E27FC236}">
                <a16:creationId xmlns:a16="http://schemas.microsoft.com/office/drawing/2014/main" id="{BF91E439-0075-45FB-9CB5-17090393E0B1}"/>
              </a:ext>
            </a:extLst>
          </p:cNvPr>
          <p:cNvGrpSpPr/>
          <p:nvPr/>
        </p:nvGrpSpPr>
        <p:grpSpPr>
          <a:xfrm>
            <a:off x="244554" y="4049409"/>
            <a:ext cx="2507724" cy="612000"/>
            <a:chOff x="244554" y="4049409"/>
            <a:chExt cx="2507724" cy="612000"/>
          </a:xfrm>
        </p:grpSpPr>
        <p:sp>
          <p:nvSpPr>
            <p:cNvPr id="49" name="Abgerundetes Rechteck 33">
              <a:extLst>
                <a:ext uri="{FF2B5EF4-FFF2-40B4-BE49-F238E27FC236}">
                  <a16:creationId xmlns:a16="http://schemas.microsoft.com/office/drawing/2014/main" id="{4C3EE23F-71F0-4A10-B4A8-B1901A7C466E}"/>
                </a:ext>
              </a:extLst>
            </p:cNvPr>
            <p:cNvSpPr/>
            <p:nvPr/>
          </p:nvSpPr>
          <p:spPr bwMode="auto">
            <a:xfrm>
              <a:off x="664278" y="4089394"/>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fördern</a:t>
              </a:r>
              <a:endParaRPr lang="de-DE" sz="1400" dirty="0">
                <a:solidFill>
                  <a:prstClr val="black"/>
                </a:solidFill>
                <a:latin typeface="Calibri" panose="020F0502020204030204" pitchFamily="34" charset="0"/>
              </a:endParaRPr>
            </a:p>
          </p:txBody>
        </p:sp>
        <p:pic>
          <p:nvPicPr>
            <p:cNvPr id="50" name="Grafik 49">
              <a:extLst>
                <a:ext uri="{FF2B5EF4-FFF2-40B4-BE49-F238E27FC236}">
                  <a16:creationId xmlns:a16="http://schemas.microsoft.com/office/drawing/2014/main" id="{20A92EA4-1A7F-4E38-A7C7-FA8C1887F34D}"/>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44554" y="4049409"/>
              <a:ext cx="612000" cy="612000"/>
            </a:xfrm>
            <a:prstGeom prst="rect">
              <a:avLst/>
            </a:prstGeom>
            <a:ln>
              <a:noFill/>
            </a:ln>
            <a:effectLst/>
          </p:spPr>
        </p:pic>
      </p:grpSp>
      <p:grpSp>
        <p:nvGrpSpPr>
          <p:cNvPr id="51" name="Gruppieren 50">
            <a:extLst>
              <a:ext uri="{FF2B5EF4-FFF2-40B4-BE49-F238E27FC236}">
                <a16:creationId xmlns:a16="http://schemas.microsoft.com/office/drawing/2014/main" id="{0002DDFF-551E-4C44-B07C-2D2BF2AB5FEB}"/>
              </a:ext>
            </a:extLst>
          </p:cNvPr>
          <p:cNvGrpSpPr/>
          <p:nvPr/>
        </p:nvGrpSpPr>
        <p:grpSpPr>
          <a:xfrm>
            <a:off x="244554" y="2738127"/>
            <a:ext cx="2507724" cy="612000"/>
            <a:chOff x="244554" y="2568279"/>
            <a:chExt cx="2507724" cy="612000"/>
          </a:xfrm>
        </p:grpSpPr>
        <p:sp>
          <p:nvSpPr>
            <p:cNvPr id="52" name="Abgerundetes Rechteck 32">
              <a:extLst>
                <a:ext uri="{FF2B5EF4-FFF2-40B4-BE49-F238E27FC236}">
                  <a16:creationId xmlns:a16="http://schemas.microsoft.com/office/drawing/2014/main" id="{0E5BE673-9658-4C9B-92EF-3F4D4C5D4861}"/>
                </a:ext>
              </a:extLst>
            </p:cNvPr>
            <p:cNvSpPr/>
            <p:nvPr/>
          </p:nvSpPr>
          <p:spPr bwMode="auto">
            <a:xfrm>
              <a:off x="664278" y="2606863"/>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diagnostizieren</a:t>
              </a:r>
              <a:endParaRPr lang="de-DE" sz="1400" dirty="0">
                <a:solidFill>
                  <a:prstClr val="black"/>
                </a:solidFill>
                <a:latin typeface="Calibri" panose="020F0502020204030204" pitchFamily="34" charset="0"/>
              </a:endParaRPr>
            </a:p>
          </p:txBody>
        </p:sp>
        <p:pic>
          <p:nvPicPr>
            <p:cNvPr id="53" name="Grafik 52">
              <a:extLst>
                <a:ext uri="{FF2B5EF4-FFF2-40B4-BE49-F238E27FC236}">
                  <a16:creationId xmlns:a16="http://schemas.microsoft.com/office/drawing/2014/main" id="{8FFF08B4-4F24-4D93-B01E-D92856D73277}"/>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44554" y="2568279"/>
              <a:ext cx="612000" cy="612000"/>
            </a:xfrm>
            <a:prstGeom prst="rect">
              <a:avLst/>
            </a:prstGeom>
            <a:ln>
              <a:noFill/>
            </a:ln>
            <a:effectLst/>
          </p:spPr>
        </p:pic>
      </p:grpSp>
      <p:pic>
        <p:nvPicPr>
          <p:cNvPr id="54" name="Grafik 53">
            <a:extLst>
              <a:ext uri="{FF2B5EF4-FFF2-40B4-BE49-F238E27FC236}">
                <a16:creationId xmlns:a16="http://schemas.microsoft.com/office/drawing/2014/main" id="{311BE0AD-4C1D-4F3F-B1B1-303616ECA25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6472" t="11071" r="14042" b="26717"/>
          <a:stretch/>
        </p:blipFill>
        <p:spPr>
          <a:xfrm>
            <a:off x="6685281" y="1377228"/>
            <a:ext cx="2298699" cy="1089726"/>
          </a:xfrm>
          <a:prstGeom prst="rect">
            <a:avLst/>
          </a:prstGeom>
        </p:spPr>
      </p:pic>
      <p:sp>
        <p:nvSpPr>
          <p:cNvPr id="55" name="Stellenweise Wechseltrick">
            <a:extLst>
              <a:ext uri="{FF2B5EF4-FFF2-40B4-BE49-F238E27FC236}">
                <a16:creationId xmlns:a16="http://schemas.microsoft.com/office/drawing/2014/main" id="{2AFA6027-3D3C-4602-9710-752D21328CBB}"/>
              </a:ext>
            </a:extLst>
          </p:cNvPr>
          <p:cNvSpPr txBox="1"/>
          <p:nvPr/>
        </p:nvSpPr>
        <p:spPr>
          <a:xfrm>
            <a:off x="6885076" y="2854613"/>
            <a:ext cx="1999465"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lvl1pPr>
              <a:defRPr sz="1400">
                <a:solidFill>
                  <a:schemeClr val="accent1"/>
                </a:solidFill>
              </a:defRPr>
            </a:lvl1pPr>
          </a:lstStyle>
          <a:p>
            <a:r>
              <a:rPr dirty="0" err="1"/>
              <a:t>Stellenweise</a:t>
            </a:r>
            <a:r>
              <a:rPr dirty="0"/>
              <a:t> </a:t>
            </a:r>
            <a:br>
              <a:rPr lang="de-DE" dirty="0"/>
            </a:br>
            <a:r>
              <a:rPr dirty="0" err="1"/>
              <a:t>Wechseltrick</a:t>
            </a:r>
            <a:endParaRPr dirty="0"/>
          </a:p>
        </p:txBody>
      </p:sp>
      <p:pic>
        <p:nvPicPr>
          <p:cNvPr id="56" name="Bildschirmfoto 2022-01-07 um 12.17.09.png" descr="Bildschirmfoto 2022-01-07 um 12.17.09.png">
            <a:extLst>
              <a:ext uri="{FF2B5EF4-FFF2-40B4-BE49-F238E27FC236}">
                <a16:creationId xmlns:a16="http://schemas.microsoft.com/office/drawing/2014/main" id="{51755E33-81FE-4822-94D8-3BF009AF9069}"/>
              </a:ext>
            </a:extLst>
          </p:cNvPr>
          <p:cNvPicPr>
            <a:picLocks noChangeAspect="1"/>
          </p:cNvPicPr>
          <p:nvPr/>
        </p:nvPicPr>
        <p:blipFill rotWithShape="1">
          <a:blip r:embed="rId11"/>
          <a:srcRect t="74932" r="55291"/>
          <a:stretch/>
        </p:blipFill>
        <p:spPr>
          <a:xfrm>
            <a:off x="6885076" y="3336080"/>
            <a:ext cx="1813379" cy="625818"/>
          </a:xfrm>
          <a:prstGeom prst="rect">
            <a:avLst/>
          </a:prstGeom>
          <a:ln w="12700">
            <a:miter lim="400000"/>
          </a:ln>
        </p:spPr>
      </p:pic>
      <p:pic>
        <p:nvPicPr>
          <p:cNvPr id="57" name="entbündeln342" descr="entbündeln342">
            <a:extLst>
              <a:ext uri="{FF2B5EF4-FFF2-40B4-BE49-F238E27FC236}">
                <a16:creationId xmlns:a16="http://schemas.microsoft.com/office/drawing/2014/main" id="{81DA4C8F-F85F-4568-8EAD-12E1287B29B9}"/>
              </a:ext>
            </a:extLst>
          </p:cNvPr>
          <p:cNvPicPr>
            <a:picLocks noChangeAspect="1"/>
          </p:cNvPicPr>
          <p:nvPr/>
        </p:nvPicPr>
        <p:blipFill>
          <a:blip r:embed="rId12"/>
          <a:stretch>
            <a:fillRect/>
          </a:stretch>
        </p:blipFill>
        <p:spPr>
          <a:xfrm>
            <a:off x="7870293" y="4081178"/>
            <a:ext cx="666634" cy="715986"/>
          </a:xfrm>
          <a:prstGeom prst="rect">
            <a:avLst/>
          </a:prstGeom>
          <a:ln w="12700">
            <a:miter lim="400000"/>
          </a:ln>
        </p:spPr>
      </p:pic>
      <p:sp>
        <p:nvSpPr>
          <p:cNvPr id="58" name="Entbündeln">
            <a:extLst>
              <a:ext uri="{FF2B5EF4-FFF2-40B4-BE49-F238E27FC236}">
                <a16:creationId xmlns:a16="http://schemas.microsoft.com/office/drawing/2014/main" id="{6B261C5A-9D6F-41D5-AE3C-101A5016FEF4}"/>
              </a:ext>
            </a:extLst>
          </p:cNvPr>
          <p:cNvSpPr txBox="1"/>
          <p:nvPr/>
        </p:nvSpPr>
        <p:spPr>
          <a:xfrm>
            <a:off x="6885076" y="4077459"/>
            <a:ext cx="1020880"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lvl1pPr>
              <a:defRPr sz="1400">
                <a:solidFill>
                  <a:schemeClr val="accent2"/>
                </a:solidFill>
              </a:defRPr>
            </a:lvl1pPr>
          </a:lstStyle>
          <a:p>
            <a:r>
              <a:rPr dirty="0" err="1"/>
              <a:t>Entbündeln</a:t>
            </a:r>
            <a:endParaRPr dirty="0"/>
          </a:p>
        </p:txBody>
      </p:sp>
    </p:spTree>
    <p:extLst>
      <p:ext uri="{BB962C8B-B14F-4D97-AF65-F5344CB8AC3E}">
        <p14:creationId xmlns:p14="http://schemas.microsoft.com/office/powerpoint/2010/main" val="30553577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8"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EC4BD9-729F-2747-8FD2-0C37F1E800B8}"/>
              </a:ext>
            </a:extLst>
          </p:cNvPr>
          <p:cNvSpPr>
            <a:spLocks noGrp="1"/>
          </p:cNvSpPr>
          <p:nvPr>
            <p:ph type="title"/>
          </p:nvPr>
        </p:nvSpPr>
        <p:spPr/>
        <p:txBody>
          <a:bodyPr/>
          <a:lstStyle/>
          <a:p>
            <a:r>
              <a:rPr lang="de-DE" dirty="0"/>
              <a:t>Diagnose und Förderung auf PIKAS</a:t>
            </a:r>
          </a:p>
        </p:txBody>
      </p:sp>
      <p:sp>
        <p:nvSpPr>
          <p:cNvPr id="684" name="pikas.dzlm.de/node/1660">
            <a:hlinkClick r:id="" action="ppaction://hlinkshowjump?jump=nextslide"/>
          </p:cNvPr>
          <p:cNvSpPr txBox="1">
            <a:spLocks noGrp="1"/>
          </p:cNvSpPr>
          <p:nvPr>
            <p:ph type="body" sz="quarter" idx="10"/>
          </p:nvPr>
        </p:nvSpPr>
        <p:spPr>
          <a:prstGeom prst="rect">
            <a:avLst/>
          </a:prstGeom>
        </p:spPr>
        <p:txBody>
          <a:bodyPr>
            <a:normAutofit/>
          </a:bodyPr>
          <a:lstStyle/>
          <a:p>
            <a:r>
              <a:rPr lang="de-DE" dirty="0"/>
              <a:t>(</a:t>
            </a:r>
            <a:r>
              <a:rPr dirty="0">
                <a:hlinkClick r:id="rId3">
                  <a:extLst>
                    <a:ext uri="{A12FA001-AC4F-418D-AE19-62706E023703}">
                      <ahyp:hlinkClr xmlns:ahyp="http://schemas.microsoft.com/office/drawing/2018/hyperlinkcolor" val="tx"/>
                    </a:ext>
                  </a:extLst>
                </a:hlinkClick>
              </a:rPr>
              <a:t>pikas.dzlm.de/node/1660</a:t>
            </a:r>
            <a:r>
              <a:rPr lang="de-DE" dirty="0"/>
              <a:t>)</a:t>
            </a:r>
            <a:endParaRPr dirty="0"/>
          </a:p>
        </p:txBody>
      </p:sp>
      <p:pic>
        <p:nvPicPr>
          <p:cNvPr id="685" name="Bildschirmfoto 2022-01-07 um 12.48.23.png" descr="Bildschirmfoto 2022-01-07 um 12.48.23.png"/>
          <p:cNvPicPr>
            <a:picLocks noChangeAspect="1"/>
          </p:cNvPicPr>
          <p:nvPr/>
        </p:nvPicPr>
        <p:blipFill>
          <a:blip r:embed="rId4"/>
          <a:stretch>
            <a:fillRect/>
          </a:stretch>
        </p:blipFill>
        <p:spPr>
          <a:xfrm>
            <a:off x="1107003" y="973445"/>
            <a:ext cx="6929993" cy="5438367"/>
          </a:xfrm>
          <a:prstGeom prst="rect">
            <a:avLst/>
          </a:prstGeom>
          <a:ln w="12700">
            <a:solidFill>
              <a:schemeClr val="bg1">
                <a:lumMod val="95000"/>
              </a:schemeClr>
            </a:solidFill>
            <a:miter lim="400000"/>
          </a:ln>
          <a:effectLst>
            <a:outerShdw blurRad="50800" dist="38100" dir="2700000" algn="tl" rotWithShape="0">
              <a:prstClr val="black">
                <a:alpha val="40000"/>
              </a:prstClr>
            </a:outerShdw>
          </a:effectLst>
        </p:spPr>
      </p:pic>
      <p:pic>
        <p:nvPicPr>
          <p:cNvPr id="7" name="Grafik 6">
            <a:extLst>
              <a:ext uri="{FF2B5EF4-FFF2-40B4-BE49-F238E27FC236}">
                <a16:creationId xmlns:a16="http://schemas.microsoft.com/office/drawing/2014/main" id="{B3EE1BD8-E593-6144-8CEE-706EDD0304DB}"/>
              </a:ext>
            </a:extLst>
          </p:cNvPr>
          <p:cNvPicPr>
            <a:picLocks noChangeAspect="1"/>
          </p:cNvPicPr>
          <p:nvPr/>
        </p:nvPicPr>
        <p:blipFill>
          <a:blip r:embed="rId5"/>
          <a:stretch>
            <a:fillRect/>
          </a:stretch>
        </p:blipFill>
        <p:spPr>
          <a:xfrm>
            <a:off x="8030435" y="259495"/>
            <a:ext cx="395502" cy="395999"/>
          </a:xfrm>
          <a:prstGeom prst="rect">
            <a:avLst/>
          </a:prstGeom>
          <a:solidFill>
            <a:schemeClr val="bg1"/>
          </a:solidFill>
          <a:ln>
            <a:noFill/>
          </a:ln>
          <a:effectLst/>
        </p:spPr>
      </p:pic>
      <p:pic>
        <p:nvPicPr>
          <p:cNvPr id="9" name="Grafik 8">
            <a:extLst>
              <a:ext uri="{FF2B5EF4-FFF2-40B4-BE49-F238E27FC236}">
                <a16:creationId xmlns:a16="http://schemas.microsoft.com/office/drawing/2014/main" id="{F154A48A-62B9-464B-9119-8B0B1B733157}"/>
              </a:ext>
            </a:extLst>
          </p:cNvPr>
          <p:cNvPicPr>
            <a:picLocks noChangeAspect="1"/>
          </p:cNvPicPr>
          <p:nvPr/>
        </p:nvPicPr>
        <p:blipFill>
          <a:blip r:embed="rId6"/>
          <a:stretch>
            <a:fillRect/>
          </a:stretch>
        </p:blipFill>
        <p:spPr>
          <a:xfrm>
            <a:off x="8516859" y="259496"/>
            <a:ext cx="395502" cy="395998"/>
          </a:xfrm>
          <a:prstGeom prst="rect">
            <a:avLst/>
          </a:prstGeom>
          <a:solidFill>
            <a:schemeClr val="bg1"/>
          </a:solidFill>
          <a:ln>
            <a:noFill/>
          </a:ln>
          <a:effectLst/>
        </p:spPr>
      </p:pic>
      <p:pic>
        <p:nvPicPr>
          <p:cNvPr id="8" name="Grafik 7">
            <a:extLst>
              <a:ext uri="{FF2B5EF4-FFF2-40B4-BE49-F238E27FC236}">
                <a16:creationId xmlns:a16="http://schemas.microsoft.com/office/drawing/2014/main" id="{9AA3EC7D-1041-47DF-8050-8E6802FDCC30}"/>
              </a:ext>
            </a:extLst>
          </p:cNvPr>
          <p:cNvPicPr>
            <a:picLocks noChangeAspect="1"/>
          </p:cNvPicPr>
          <p:nvPr/>
        </p:nvPicPr>
        <p:blipFill>
          <a:blip r:embed="rId7"/>
          <a:stretch>
            <a:fillRect/>
          </a:stretch>
        </p:blipFill>
        <p:spPr>
          <a:xfrm>
            <a:off x="7912188" y="144461"/>
            <a:ext cx="1231812" cy="649445"/>
          </a:xfrm>
          <a:prstGeom prst="rect">
            <a:avLst/>
          </a:prstGeom>
        </p:spPr>
      </p:pic>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AA98EB-0B49-1942-A6C8-2A89EBCBD903}"/>
              </a:ext>
            </a:extLst>
          </p:cNvPr>
          <p:cNvSpPr>
            <a:spLocks noGrp="1"/>
          </p:cNvSpPr>
          <p:nvPr>
            <p:ph type="title"/>
          </p:nvPr>
        </p:nvSpPr>
        <p:spPr/>
        <p:txBody>
          <a:bodyPr/>
          <a:lstStyle/>
          <a:p>
            <a:r>
              <a:rPr lang="de-DE" dirty="0"/>
              <a:t>Diagnose und Förderung auf PIKAS</a:t>
            </a:r>
          </a:p>
        </p:txBody>
      </p:sp>
      <p:pic>
        <p:nvPicPr>
          <p:cNvPr id="688" name="Bildschirmfoto 2022-01-07 um 12.50.08.png" descr="Bildschirmfoto 2022-01-07 um 12.50.08.png"/>
          <p:cNvPicPr>
            <a:picLocks noChangeAspect="1"/>
          </p:cNvPicPr>
          <p:nvPr/>
        </p:nvPicPr>
        <p:blipFill>
          <a:blip r:embed="rId3"/>
          <a:stretch>
            <a:fillRect/>
          </a:stretch>
        </p:blipFill>
        <p:spPr>
          <a:xfrm>
            <a:off x="371604" y="1243776"/>
            <a:ext cx="8400791" cy="4349649"/>
          </a:xfrm>
          <a:prstGeom prst="rect">
            <a:avLst/>
          </a:prstGeom>
          <a:ln w="76200">
            <a:solidFill>
              <a:schemeClr val="accent6"/>
            </a:solidFill>
            <a:miter lim="400000"/>
          </a:ln>
          <a:effectLst>
            <a:outerShdw blurRad="50800" dist="38100" dir="2700000" algn="tl" rotWithShape="0">
              <a:prstClr val="black">
                <a:alpha val="40000"/>
              </a:prstClr>
            </a:outerShdw>
          </a:effectLst>
        </p:spPr>
      </p:pic>
      <p:pic>
        <p:nvPicPr>
          <p:cNvPr id="7" name="Grafik 6">
            <a:extLst>
              <a:ext uri="{FF2B5EF4-FFF2-40B4-BE49-F238E27FC236}">
                <a16:creationId xmlns:a16="http://schemas.microsoft.com/office/drawing/2014/main" id="{C1D9A386-AF6C-644C-9E64-E39AA6F3FF81}"/>
              </a:ext>
            </a:extLst>
          </p:cNvPr>
          <p:cNvPicPr>
            <a:picLocks noChangeAspect="1"/>
          </p:cNvPicPr>
          <p:nvPr/>
        </p:nvPicPr>
        <p:blipFill>
          <a:blip r:embed="rId4"/>
          <a:stretch>
            <a:fillRect/>
          </a:stretch>
        </p:blipFill>
        <p:spPr>
          <a:xfrm>
            <a:off x="8030435" y="259495"/>
            <a:ext cx="395502" cy="395999"/>
          </a:xfrm>
          <a:prstGeom prst="rect">
            <a:avLst/>
          </a:prstGeom>
          <a:solidFill>
            <a:schemeClr val="bg1"/>
          </a:solidFill>
          <a:ln>
            <a:noFill/>
          </a:ln>
          <a:effectLst/>
        </p:spPr>
      </p:pic>
      <p:pic>
        <p:nvPicPr>
          <p:cNvPr id="8" name="Grafik 7">
            <a:extLst>
              <a:ext uri="{FF2B5EF4-FFF2-40B4-BE49-F238E27FC236}">
                <a16:creationId xmlns:a16="http://schemas.microsoft.com/office/drawing/2014/main" id="{C6657447-D0CE-634C-B44A-52F8EF2E8D4F}"/>
              </a:ext>
            </a:extLst>
          </p:cNvPr>
          <p:cNvPicPr>
            <a:picLocks noChangeAspect="1"/>
          </p:cNvPicPr>
          <p:nvPr/>
        </p:nvPicPr>
        <p:blipFill>
          <a:blip r:embed="rId5"/>
          <a:stretch>
            <a:fillRect/>
          </a:stretch>
        </p:blipFill>
        <p:spPr>
          <a:xfrm>
            <a:off x="8516859" y="259496"/>
            <a:ext cx="395502" cy="395998"/>
          </a:xfrm>
          <a:prstGeom prst="rect">
            <a:avLst/>
          </a:prstGeom>
          <a:solidFill>
            <a:schemeClr val="bg1"/>
          </a:solidFill>
          <a:ln>
            <a:noFill/>
          </a:ln>
          <a:effectLst/>
        </p:spPr>
      </p:pic>
      <p:pic>
        <p:nvPicPr>
          <p:cNvPr id="9" name="Grafik 8">
            <a:extLst>
              <a:ext uri="{FF2B5EF4-FFF2-40B4-BE49-F238E27FC236}">
                <a16:creationId xmlns:a16="http://schemas.microsoft.com/office/drawing/2014/main" id="{B312752C-A268-49CF-8953-B275003C56E9}"/>
              </a:ext>
            </a:extLst>
          </p:cNvPr>
          <p:cNvPicPr>
            <a:picLocks noChangeAspect="1"/>
          </p:cNvPicPr>
          <p:nvPr/>
        </p:nvPicPr>
        <p:blipFill>
          <a:blip r:embed="rId6"/>
          <a:stretch>
            <a:fillRect/>
          </a:stretch>
        </p:blipFill>
        <p:spPr>
          <a:xfrm>
            <a:off x="7912188" y="144461"/>
            <a:ext cx="1231812" cy="649445"/>
          </a:xfrm>
          <a:prstGeom prst="rect">
            <a:avLst/>
          </a:prstGeom>
        </p:spPr>
      </p:pic>
      <p:sp>
        <p:nvSpPr>
          <p:cNvPr id="11" name="pikas.dzlm.de/node/1660">
            <a:hlinkClick r:id="" action="ppaction://hlinkshowjump?jump=nextslide"/>
            <a:extLst>
              <a:ext uri="{FF2B5EF4-FFF2-40B4-BE49-F238E27FC236}">
                <a16:creationId xmlns:a16="http://schemas.microsoft.com/office/drawing/2014/main" id="{A77D02BF-77FC-4C49-86F6-60FE5248CED8}"/>
              </a:ext>
            </a:extLst>
          </p:cNvPr>
          <p:cNvSpPr txBox="1">
            <a:spLocks noGrp="1"/>
          </p:cNvSpPr>
          <p:nvPr>
            <p:ph type="body" sz="quarter" idx="10"/>
          </p:nvPr>
        </p:nvSpPr>
        <p:spPr>
          <a:xfrm>
            <a:off x="108000" y="6622950"/>
            <a:ext cx="8928000" cy="216000"/>
          </a:xfrm>
          <a:prstGeom prst="rect">
            <a:avLst/>
          </a:prstGeom>
        </p:spPr>
        <p:txBody>
          <a:bodyPr>
            <a:normAutofit/>
          </a:bodyPr>
          <a:lstStyle/>
          <a:p>
            <a:r>
              <a:rPr lang="de-DE" dirty="0"/>
              <a:t>(</a:t>
            </a:r>
            <a:r>
              <a:rPr dirty="0">
                <a:hlinkClick r:id="rId7">
                  <a:extLst>
                    <a:ext uri="{A12FA001-AC4F-418D-AE19-62706E023703}">
                      <ahyp:hlinkClr xmlns:ahyp="http://schemas.microsoft.com/office/drawing/2018/hyperlinkcolor" val="tx"/>
                    </a:ext>
                  </a:extLst>
                </a:hlinkClick>
              </a:rPr>
              <a:t>pikas.dzlm.de/node/1660</a:t>
            </a:r>
            <a:r>
              <a:rPr lang="de-DE" dirty="0"/>
              <a:t>)</a:t>
            </a:r>
            <a:endParaRPr dirty="0"/>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A8E35105-EA4D-4EF4-97DC-5A876DF1808A}"/>
              </a:ext>
            </a:extLst>
          </p:cNvPr>
          <p:cNvSpPr txBox="1">
            <a:spLocks/>
          </p:cNvSpPr>
          <p:nvPr/>
        </p:nvSpPr>
        <p:spPr>
          <a:xfrm>
            <a:off x="252000" y="324000"/>
            <a:ext cx="8512529" cy="490861"/>
          </a:xfrm>
          <a:prstGeom prst="rect">
            <a:avLst/>
          </a:prstGeom>
        </p:spPr>
        <p:txBody>
          <a:bodyPr vert="horz" lIns="0" tIns="0" rIns="0" bIns="0" rtlCol="0" anchor="t" anchorCtr="0">
            <a:normAutofit/>
          </a:bodyPr>
          <a:lstStyle>
            <a:lvl1pPr algn="l" rtl="0" eaLnBrk="1" fontAlgn="base" hangingPunct="1">
              <a:spcBef>
                <a:spcPct val="0"/>
              </a:spcBef>
              <a:spcAft>
                <a:spcPct val="0"/>
              </a:spcAft>
              <a:defRPr sz="24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2200" dirty="0"/>
              <a:t>Praxiserprobung</a:t>
            </a:r>
            <a:endParaRPr lang="de-DE" sz="2200" kern="0" dirty="0"/>
          </a:p>
        </p:txBody>
      </p:sp>
      <p:pic>
        <p:nvPicPr>
          <p:cNvPr id="14" name="Grafik 13" descr="Mann">
            <a:extLst>
              <a:ext uri="{FF2B5EF4-FFF2-40B4-BE49-F238E27FC236}">
                <a16:creationId xmlns:a16="http://schemas.microsoft.com/office/drawing/2014/main" id="{AC545865-63AD-413B-A8F0-3AA98CE1FA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96555" y="5279492"/>
            <a:ext cx="637581" cy="637581"/>
          </a:xfrm>
          <a:prstGeom prst="rect">
            <a:avLst/>
          </a:prstGeom>
        </p:spPr>
      </p:pic>
      <p:pic>
        <p:nvPicPr>
          <p:cNvPr id="15" name="Grafik 14" descr="Schulgebäude">
            <a:extLst>
              <a:ext uri="{FF2B5EF4-FFF2-40B4-BE49-F238E27FC236}">
                <a16:creationId xmlns:a16="http://schemas.microsoft.com/office/drawing/2014/main" id="{EABA41FF-342A-410C-AE2F-4BB8176FEC9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2000" y="4665987"/>
            <a:ext cx="1475860" cy="1475860"/>
          </a:xfrm>
          <a:prstGeom prst="rect">
            <a:avLst/>
          </a:prstGeom>
        </p:spPr>
      </p:pic>
      <p:sp>
        <p:nvSpPr>
          <p:cNvPr id="6" name="Inhaltsplatzhalter 3">
            <a:extLst>
              <a:ext uri="{FF2B5EF4-FFF2-40B4-BE49-F238E27FC236}">
                <a16:creationId xmlns:a16="http://schemas.microsoft.com/office/drawing/2014/main" id="{D956D452-E5F6-428F-9CFE-A3DC79C9F7F2}"/>
              </a:ext>
            </a:extLst>
          </p:cNvPr>
          <p:cNvSpPr txBox="1">
            <a:spLocks/>
          </p:cNvSpPr>
          <p:nvPr/>
        </p:nvSpPr>
        <p:spPr>
          <a:xfrm>
            <a:off x="2645665" y="988090"/>
            <a:ext cx="6243340" cy="5282931"/>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a:lstStyle>
          <a:p>
            <a:pPr indent="0">
              <a:spcBef>
                <a:spcPts val="600"/>
              </a:spcBef>
              <a:buNone/>
              <a:defRPr sz="1800" b="1"/>
            </a:pPr>
            <a:r>
              <a:rPr lang="de-DE" dirty="0"/>
              <a:t>Vorbereitung der Praxiserprobung</a:t>
            </a:r>
          </a:p>
          <a:p>
            <a:pPr marL="288000" indent="-288000">
              <a:spcBef>
                <a:spcPts val="600"/>
              </a:spcBef>
              <a:spcAft>
                <a:spcPts val="400"/>
              </a:spcAft>
              <a:buClr>
                <a:schemeClr val="tx1"/>
              </a:buClr>
              <a:buSzPct val="100000"/>
              <a:buAutoNum type="alphaLcParenR"/>
              <a:defRPr sz="1800"/>
            </a:pPr>
            <a:r>
              <a:rPr lang="de-DE" dirty="0"/>
              <a:t>Bilden Sie Dreier-/Vierergruppen mit einem gemeinsamen thematischen Fokus (zum halbschriftlichen oder schriftlichen Rechnen).</a:t>
            </a:r>
          </a:p>
          <a:p>
            <a:pPr marL="288000" indent="-288000">
              <a:spcBef>
                <a:spcPts val="600"/>
              </a:spcBef>
              <a:spcAft>
                <a:spcPts val="400"/>
              </a:spcAft>
              <a:buClr>
                <a:schemeClr val="tx1"/>
              </a:buClr>
              <a:buSzPct val="100000"/>
              <a:buAutoNum type="alphaLcParenR"/>
              <a:defRPr sz="1800"/>
            </a:pPr>
            <a:r>
              <a:rPr lang="de-DE" dirty="0"/>
              <a:t>Planen Sie mit Hilfe von </a:t>
            </a:r>
            <a:r>
              <a:rPr lang="de-DE" dirty="0">
                <a:solidFill>
                  <a:schemeClr val="accent1"/>
                </a:solidFill>
                <a:hlinkClick r:id="rId9">
                  <a:extLst>
                    <a:ext uri="{A12FA001-AC4F-418D-AE19-62706E023703}">
                      <ahyp:hlinkClr xmlns:ahyp="http://schemas.microsoft.com/office/drawing/2018/hyperlinkcolor" val="tx"/>
                    </a:ext>
                  </a:extLst>
                </a:hlinkClick>
              </a:rPr>
              <a:t>pikas.dzlm.de/</a:t>
            </a:r>
            <a:r>
              <a:rPr lang="de-DE" dirty="0" err="1">
                <a:solidFill>
                  <a:schemeClr val="accent1"/>
                </a:solidFill>
                <a:hlinkClick r:id="rId9">
                  <a:extLst>
                    <a:ext uri="{A12FA001-AC4F-418D-AE19-62706E023703}">
                      <ahyp:hlinkClr xmlns:ahyp="http://schemas.microsoft.com/office/drawing/2018/hyperlinkcolor" val="tx"/>
                    </a:ext>
                  </a:extLst>
                </a:hlinkClick>
              </a:rPr>
              <a:t>node</a:t>
            </a:r>
            <a:r>
              <a:rPr lang="de-DE" dirty="0">
                <a:solidFill>
                  <a:schemeClr val="accent1"/>
                </a:solidFill>
                <a:hlinkClick r:id="rId9">
                  <a:extLst>
                    <a:ext uri="{A12FA001-AC4F-418D-AE19-62706E023703}">
                      <ahyp:hlinkClr xmlns:ahyp="http://schemas.microsoft.com/office/drawing/2018/hyperlinkcolor" val="tx"/>
                    </a:ext>
                  </a:extLst>
                </a:hlinkClick>
              </a:rPr>
              <a:t>/1660</a:t>
            </a:r>
            <a:r>
              <a:rPr lang="de-DE" dirty="0">
                <a:solidFill>
                  <a:schemeClr val="accent1"/>
                </a:solidFill>
              </a:rPr>
              <a:t> </a:t>
            </a:r>
            <a:r>
              <a:rPr lang="de-DE" dirty="0"/>
              <a:t>eine Standortbestimmung zu diesem thematischen Fokus.</a:t>
            </a:r>
          </a:p>
          <a:p>
            <a:pPr marL="288000" indent="-288000">
              <a:spcBef>
                <a:spcPts val="600"/>
              </a:spcBef>
              <a:spcAft>
                <a:spcPts val="400"/>
              </a:spcAft>
              <a:buClr>
                <a:schemeClr val="tx1"/>
              </a:buClr>
              <a:buSzPct val="100000"/>
              <a:buAutoNum type="alphaLcParenR"/>
              <a:defRPr sz="1800"/>
            </a:pPr>
            <a:r>
              <a:rPr lang="de-DE" dirty="0"/>
              <a:t>Stellen Sie mit Hilfe von </a:t>
            </a:r>
            <a:r>
              <a:rPr lang="de-DE" dirty="0">
                <a:solidFill>
                  <a:schemeClr val="accent1"/>
                </a:solidFill>
                <a:hlinkClick r:id="rId9">
                  <a:extLst>
                    <a:ext uri="{A12FA001-AC4F-418D-AE19-62706E023703}">
                      <ahyp:hlinkClr xmlns:ahyp="http://schemas.microsoft.com/office/drawing/2018/hyperlinkcolor" val="tx"/>
                    </a:ext>
                  </a:extLst>
                </a:hlinkClick>
              </a:rPr>
              <a:t>pikas.dzlm.de/</a:t>
            </a:r>
            <a:r>
              <a:rPr lang="de-DE" dirty="0" err="1">
                <a:solidFill>
                  <a:schemeClr val="accent1"/>
                </a:solidFill>
                <a:hlinkClick r:id="rId9">
                  <a:extLst>
                    <a:ext uri="{A12FA001-AC4F-418D-AE19-62706E023703}">
                      <ahyp:hlinkClr xmlns:ahyp="http://schemas.microsoft.com/office/drawing/2018/hyperlinkcolor" val="tx"/>
                    </a:ext>
                  </a:extLst>
                </a:hlinkClick>
              </a:rPr>
              <a:t>node</a:t>
            </a:r>
            <a:r>
              <a:rPr lang="de-DE" dirty="0">
                <a:solidFill>
                  <a:schemeClr val="accent1"/>
                </a:solidFill>
                <a:hlinkClick r:id="rId9">
                  <a:extLst>
                    <a:ext uri="{A12FA001-AC4F-418D-AE19-62706E023703}">
                      <ahyp:hlinkClr xmlns:ahyp="http://schemas.microsoft.com/office/drawing/2018/hyperlinkcolor" val="tx"/>
                    </a:ext>
                  </a:extLst>
                </a:hlinkClick>
              </a:rPr>
              <a:t>/1660</a:t>
            </a:r>
            <a:r>
              <a:rPr lang="de-DE" dirty="0">
                <a:solidFill>
                  <a:schemeClr val="accent1"/>
                </a:solidFill>
              </a:rPr>
              <a:t> </a:t>
            </a:r>
            <a:r>
              <a:rPr lang="de-DE" dirty="0"/>
              <a:t>bzw. </a:t>
            </a:r>
            <a:r>
              <a:rPr lang="de-DE" dirty="0">
                <a:solidFill>
                  <a:schemeClr val="accent1"/>
                </a:solidFill>
                <a:hlinkClick r:id="rId10">
                  <a:extLst>
                    <a:ext uri="{A12FA001-AC4F-418D-AE19-62706E023703}">
                      <ahyp:hlinkClr xmlns:ahyp="http://schemas.microsoft.com/office/drawing/2018/hyperlinkcolor" val="tx"/>
                    </a:ext>
                  </a:extLst>
                </a:hlinkClick>
              </a:rPr>
              <a:t>mahiko.dzlm.de</a:t>
            </a:r>
            <a:r>
              <a:rPr lang="de-DE" dirty="0">
                <a:solidFill>
                  <a:schemeClr val="accent1"/>
                </a:solidFill>
              </a:rPr>
              <a:t> </a:t>
            </a:r>
            <a:r>
              <a:rPr lang="de-DE" dirty="0"/>
              <a:t>Förderanregungen zusammen.</a:t>
            </a:r>
          </a:p>
          <a:p>
            <a:pPr indent="0">
              <a:spcBef>
                <a:spcPts val="1200"/>
              </a:spcBef>
              <a:buNone/>
              <a:defRPr sz="1800" b="1"/>
            </a:pPr>
            <a:r>
              <a:rPr lang="de-DE" dirty="0"/>
              <a:t>Durchführung und Auswertung der Praxiserprobung</a:t>
            </a:r>
          </a:p>
          <a:p>
            <a:pPr marL="288000" indent="-288000">
              <a:spcBef>
                <a:spcPts val="600"/>
              </a:spcBef>
              <a:spcAft>
                <a:spcPts val="400"/>
              </a:spcAft>
              <a:buClr>
                <a:schemeClr val="tx1"/>
              </a:buClr>
              <a:buSzPct val="100000"/>
              <a:buAutoNum type="alphaLcParenR"/>
              <a:defRPr sz="1800"/>
            </a:pPr>
            <a:r>
              <a:rPr lang="de-DE" dirty="0"/>
              <a:t>Setzen Sie die Standortbestimmung in Ihrer Lerngruppe</a:t>
            </a:r>
            <a:br>
              <a:rPr lang="de-DE" dirty="0"/>
            </a:br>
            <a:r>
              <a:rPr lang="de-DE" dirty="0"/>
              <a:t>(ggf. einer Kleingruppe) ein.</a:t>
            </a:r>
          </a:p>
          <a:p>
            <a:pPr marL="288000" indent="-288000">
              <a:spcBef>
                <a:spcPts val="600"/>
              </a:spcBef>
              <a:spcAft>
                <a:spcPts val="400"/>
              </a:spcAft>
              <a:buClr>
                <a:schemeClr val="tx1"/>
              </a:buClr>
              <a:buSzPct val="100000"/>
              <a:buAutoNum type="alphaLcParenR"/>
              <a:defRPr sz="1800"/>
            </a:pPr>
            <a:r>
              <a:rPr lang="de-DE" dirty="0"/>
              <a:t>Werten Sie diese aus. Hierzu finden Sie in der Regel Hinweise auf der o. a. Website.</a:t>
            </a:r>
          </a:p>
          <a:p>
            <a:pPr marL="288000" indent="-288000">
              <a:spcBef>
                <a:spcPts val="600"/>
              </a:spcBef>
              <a:spcAft>
                <a:spcPts val="400"/>
              </a:spcAft>
              <a:buClr>
                <a:schemeClr val="tx1"/>
              </a:buClr>
              <a:buSzPct val="100000"/>
              <a:buAutoNum type="alphaLcParenR"/>
              <a:defRPr sz="1800"/>
            </a:pPr>
            <a:r>
              <a:rPr lang="de-DE" dirty="0"/>
              <a:t>Welche Schlussfolgerungen ziehen Sie aus Ihren Analysen?</a:t>
            </a:r>
          </a:p>
          <a:p>
            <a:pPr marL="288000" indent="-288000">
              <a:spcBef>
                <a:spcPts val="600"/>
              </a:spcBef>
              <a:spcAft>
                <a:spcPts val="400"/>
              </a:spcAft>
              <a:buClr>
                <a:schemeClr val="tx1"/>
              </a:buClr>
              <a:buSzPct val="100000"/>
              <a:buAutoNum type="alphaLcParenR"/>
              <a:defRPr sz="1800"/>
            </a:pPr>
            <a:r>
              <a:rPr lang="de-DE" dirty="0"/>
              <a:t>Setzen Sie die Förderanregungen in Ihrer Lerngruppe um.</a:t>
            </a:r>
          </a:p>
          <a:p>
            <a:pPr>
              <a:spcBef>
                <a:spcPts val="600"/>
              </a:spcBef>
              <a:buSzPct val="100000"/>
              <a:defRPr sz="1800"/>
            </a:pPr>
            <a:endParaRPr lang="de-DE" sz="2000" dirty="0"/>
          </a:p>
        </p:txBody>
      </p:sp>
    </p:spTree>
    <p:extLst>
      <p:ext uri="{BB962C8B-B14F-4D97-AF65-F5344CB8AC3E}">
        <p14:creationId xmlns:p14="http://schemas.microsoft.com/office/powerpoint/2010/main" val="682192047"/>
      </p:ext>
    </p:extLst>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A8E35105-EA4D-4EF4-97DC-5A876DF1808A}"/>
              </a:ext>
            </a:extLst>
          </p:cNvPr>
          <p:cNvSpPr txBox="1">
            <a:spLocks/>
          </p:cNvSpPr>
          <p:nvPr/>
        </p:nvSpPr>
        <p:spPr>
          <a:xfrm>
            <a:off x="252000" y="324000"/>
            <a:ext cx="8512529" cy="490861"/>
          </a:xfrm>
          <a:prstGeom prst="rect">
            <a:avLst/>
          </a:prstGeom>
        </p:spPr>
        <p:txBody>
          <a:bodyPr vert="horz" lIns="0" tIns="0" rIns="0" bIns="0" rtlCol="0" anchor="t" anchorCtr="0">
            <a:normAutofit/>
          </a:bodyPr>
          <a:lstStyle>
            <a:lvl1pPr algn="l" rtl="0" eaLnBrk="1" fontAlgn="base" hangingPunct="1">
              <a:spcBef>
                <a:spcPct val="0"/>
              </a:spcBef>
              <a:spcAft>
                <a:spcPct val="0"/>
              </a:spcAft>
              <a:defRPr sz="24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2200" dirty="0"/>
              <a:t>Praxiserprobung</a:t>
            </a:r>
            <a:endParaRPr lang="de-DE" sz="2200" kern="0" dirty="0"/>
          </a:p>
        </p:txBody>
      </p:sp>
      <p:pic>
        <p:nvPicPr>
          <p:cNvPr id="14" name="Grafik 13" descr="Mann">
            <a:extLst>
              <a:ext uri="{FF2B5EF4-FFF2-40B4-BE49-F238E27FC236}">
                <a16:creationId xmlns:a16="http://schemas.microsoft.com/office/drawing/2014/main" id="{AC545865-63AD-413B-A8F0-3AA98CE1FA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96555" y="5279492"/>
            <a:ext cx="637581" cy="637581"/>
          </a:xfrm>
          <a:prstGeom prst="rect">
            <a:avLst/>
          </a:prstGeom>
        </p:spPr>
      </p:pic>
      <p:pic>
        <p:nvPicPr>
          <p:cNvPr id="15" name="Grafik 14" descr="Schulgebäude">
            <a:extLst>
              <a:ext uri="{FF2B5EF4-FFF2-40B4-BE49-F238E27FC236}">
                <a16:creationId xmlns:a16="http://schemas.microsoft.com/office/drawing/2014/main" id="{EABA41FF-342A-410C-AE2F-4BB8176FEC9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2000" y="4665987"/>
            <a:ext cx="1475860" cy="1475860"/>
          </a:xfrm>
          <a:prstGeom prst="rect">
            <a:avLst/>
          </a:prstGeom>
        </p:spPr>
      </p:pic>
      <p:sp>
        <p:nvSpPr>
          <p:cNvPr id="6" name="Inhaltsplatzhalter 3">
            <a:extLst>
              <a:ext uri="{FF2B5EF4-FFF2-40B4-BE49-F238E27FC236}">
                <a16:creationId xmlns:a16="http://schemas.microsoft.com/office/drawing/2014/main" id="{A03F2DC1-2954-4364-A786-8D77CA19390B}"/>
              </a:ext>
            </a:extLst>
          </p:cNvPr>
          <p:cNvSpPr txBox="1">
            <a:spLocks/>
          </p:cNvSpPr>
          <p:nvPr/>
        </p:nvSpPr>
        <p:spPr>
          <a:xfrm>
            <a:off x="2645665" y="988090"/>
            <a:ext cx="6243340" cy="5282931"/>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a:lstStyle>
          <a:p>
            <a:pPr indent="0">
              <a:spcBef>
                <a:spcPts val="600"/>
              </a:spcBef>
              <a:buNone/>
              <a:defRPr sz="1800" b="1"/>
            </a:pPr>
            <a:r>
              <a:rPr lang="de-DE" dirty="0"/>
              <a:t>Reflexion der Praxiserprobung (in der kommenden Sitzung)</a:t>
            </a:r>
          </a:p>
          <a:p>
            <a:pPr marL="288000" indent="-288000">
              <a:spcBef>
                <a:spcPts val="600"/>
              </a:spcBef>
              <a:buClr>
                <a:schemeClr val="tx1"/>
              </a:buClr>
              <a:buSzPct val="100000"/>
              <a:buFont typeface="Wingdings" panose="05000000000000000000" pitchFamily="2" charset="2"/>
              <a:buAutoNum type="alphaLcParenR"/>
              <a:defRPr sz="1800"/>
            </a:pPr>
            <a:r>
              <a:rPr lang="de-DE" dirty="0"/>
              <a:t>Stellen Sie reihum ein Lernenden-Beispiel vor.</a:t>
            </a:r>
            <a:br>
              <a:rPr lang="de-DE" dirty="0"/>
            </a:br>
            <a:r>
              <a:rPr lang="de-DE" dirty="0"/>
              <a:t>Was haben Sie persönlich daraus gelernt</a:t>
            </a:r>
            <a:br>
              <a:rPr lang="de-DE" dirty="0"/>
            </a:br>
            <a:r>
              <a:rPr lang="de-DE" dirty="0"/>
              <a:t>(auch für das ‚nächste Mal‘)?</a:t>
            </a:r>
            <a:endParaRPr lang="de-DE" i="1" dirty="0">
              <a:latin typeface="Calibri" panose="020F0502020204030204" pitchFamily="34" charset="0"/>
            </a:endParaRPr>
          </a:p>
          <a:p>
            <a:pPr marL="576000" lvl="1" indent="-288000">
              <a:spcBef>
                <a:spcPts val="0"/>
              </a:spcBef>
              <a:spcAft>
                <a:spcPts val="400"/>
              </a:spcAft>
              <a:buSzPct val="100000"/>
              <a:defRPr sz="1800"/>
            </a:pPr>
            <a:r>
              <a:rPr lang="de-DE" i="1" dirty="0">
                <a:latin typeface="Calibri" panose="020F0502020204030204" pitchFamily="34" charset="0"/>
              </a:rPr>
              <a:t>Ich habe dieses Dokument mitgebracht, weil ...</a:t>
            </a:r>
          </a:p>
          <a:p>
            <a:pPr marL="576000" lvl="1" indent="-288000">
              <a:spcBef>
                <a:spcPts val="0"/>
              </a:spcBef>
              <a:spcAft>
                <a:spcPts val="400"/>
              </a:spcAft>
              <a:buSzPct val="100000"/>
              <a:defRPr sz="1800"/>
            </a:pPr>
            <a:r>
              <a:rPr lang="de-DE" sz="1800" i="1" dirty="0">
                <a:latin typeface="Calibri" panose="020F0502020204030204" pitchFamily="34" charset="0"/>
              </a:rPr>
              <a:t>An diesem Dokument konnte ich erkennen, dass ...</a:t>
            </a:r>
          </a:p>
          <a:p>
            <a:pPr marL="576000" lvl="1" indent="-288000">
              <a:spcBef>
                <a:spcPts val="0"/>
              </a:spcBef>
              <a:spcAft>
                <a:spcPts val="400"/>
              </a:spcAft>
              <a:buSzPct val="100000"/>
              <a:defRPr sz="1800"/>
            </a:pPr>
            <a:r>
              <a:rPr lang="de-DE" sz="1800" i="1" dirty="0">
                <a:latin typeface="Calibri" panose="020F0502020204030204" pitchFamily="34" charset="0"/>
              </a:rPr>
              <a:t>Durch dieses Dokument habe ich bemerkt, dass ...</a:t>
            </a:r>
          </a:p>
          <a:p>
            <a:pPr marL="576000" lvl="1" indent="-288000">
              <a:spcBef>
                <a:spcPts val="0"/>
              </a:spcBef>
              <a:spcAft>
                <a:spcPts val="400"/>
              </a:spcAft>
              <a:buSzPct val="100000"/>
              <a:defRPr sz="1800"/>
            </a:pPr>
            <a:r>
              <a:rPr lang="de-DE" sz="1800" i="1" dirty="0">
                <a:latin typeface="Calibri" panose="020F0502020204030204" pitchFamily="34" charset="0"/>
              </a:rPr>
              <a:t>Ich habe meine Förderung verändert, weil ...</a:t>
            </a:r>
            <a:endParaRPr lang="de-DE" sz="1800" dirty="0"/>
          </a:p>
          <a:p>
            <a:pPr marL="288000" indent="-288000">
              <a:spcBef>
                <a:spcPts val="1200"/>
              </a:spcBef>
              <a:buClr>
                <a:schemeClr val="tx1"/>
              </a:buClr>
              <a:buSzPct val="100000"/>
              <a:buAutoNum type="alphaLcParenR"/>
              <a:defRPr sz="1800"/>
            </a:pPr>
            <a:r>
              <a:rPr lang="de-DE" dirty="0"/>
              <a:t>Stellen Sie als Gruppe zusammen: Was haben Sie gelernt? Welche Fragen sind offen?</a:t>
            </a:r>
          </a:p>
          <a:p>
            <a:pPr marL="576000" lvl="1" indent="-288000">
              <a:spcBef>
                <a:spcPts val="0"/>
              </a:spcBef>
              <a:spcAft>
                <a:spcPts val="400"/>
              </a:spcAft>
              <a:buSzPct val="100000"/>
              <a:defRPr sz="1800"/>
            </a:pPr>
            <a:r>
              <a:rPr lang="de-DE" sz="1800" i="1" dirty="0">
                <a:latin typeface="Calibri" panose="020F0502020204030204" pitchFamily="34" charset="0"/>
              </a:rPr>
              <a:t>Das hat mich sehr beeindruckt, weil ... </a:t>
            </a:r>
          </a:p>
          <a:p>
            <a:pPr marL="576000" lvl="1" indent="-288000">
              <a:spcBef>
                <a:spcPts val="0"/>
              </a:spcBef>
              <a:spcAft>
                <a:spcPts val="400"/>
              </a:spcAft>
              <a:buSzPct val="100000"/>
              <a:defRPr sz="1800"/>
            </a:pPr>
            <a:r>
              <a:rPr lang="de-DE" sz="1800" i="1" dirty="0">
                <a:latin typeface="Calibri" panose="020F0502020204030204" pitchFamily="34" charset="0"/>
              </a:rPr>
              <a:t>Das hat mich und die Kinder sehr herausgefordert, weil...</a:t>
            </a:r>
          </a:p>
          <a:p>
            <a:pPr marL="576000" lvl="1" indent="-288000">
              <a:spcBef>
                <a:spcPts val="0"/>
              </a:spcBef>
              <a:spcAft>
                <a:spcPts val="400"/>
              </a:spcAft>
              <a:buSzPct val="100000"/>
              <a:defRPr sz="1800"/>
            </a:pPr>
            <a:r>
              <a:rPr lang="de-DE" sz="1800" i="1" dirty="0">
                <a:latin typeface="Calibri" panose="020F0502020204030204" pitchFamily="34" charset="0"/>
              </a:rPr>
              <a:t>Das würde ich zukünftig anders machen, weil ...</a:t>
            </a:r>
          </a:p>
          <a:p>
            <a:pPr marL="288000" lvl="1" indent="-288000">
              <a:spcBef>
                <a:spcPts val="1200"/>
              </a:spcBef>
              <a:buClr>
                <a:schemeClr val="tx1"/>
              </a:buClr>
              <a:buSzPct val="100000"/>
              <a:buFont typeface="+mj-lt"/>
              <a:buAutoNum type="alphaLcParenR" startAt="3"/>
            </a:pPr>
            <a:r>
              <a:rPr lang="de-DE" sz="1800" dirty="0">
                <a:latin typeface="Calibri" panose="020F0502020204030204" pitchFamily="34" charset="0"/>
              </a:rPr>
              <a:t>Notieren Sie Ihre zentralen Erlebnisse aber auch offen gebliebene Fragen, so dass wir uns im Plenum darüber austauschen können.</a:t>
            </a:r>
          </a:p>
          <a:p>
            <a:pPr marL="288000" indent="-288000">
              <a:spcBef>
                <a:spcPts val="600"/>
              </a:spcBef>
              <a:buSzPct val="100000"/>
              <a:defRPr sz="1800"/>
            </a:pPr>
            <a:endParaRPr lang="de-DE" sz="2000" dirty="0"/>
          </a:p>
        </p:txBody>
      </p:sp>
    </p:spTree>
    <p:extLst>
      <p:ext uri="{BB962C8B-B14F-4D97-AF65-F5344CB8AC3E}">
        <p14:creationId xmlns:p14="http://schemas.microsoft.com/office/powerpoint/2010/main" val="115345411"/>
      </p:ext>
    </p:ext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fik 14">
            <a:extLst>
              <a:ext uri="{FF2B5EF4-FFF2-40B4-BE49-F238E27FC236}">
                <a16:creationId xmlns:a16="http://schemas.microsoft.com/office/drawing/2014/main" id="{0925A1FF-0AE3-4E4B-812A-4815D33B6458}"/>
              </a:ext>
            </a:extLst>
          </p:cNvPr>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rcRect r="612" b="1857"/>
          <a:stretch>
            <a:fillRect/>
          </a:stretch>
        </p:blipFill>
        <p:spPr>
          <a:xfrm>
            <a:off x="7118322" y="1120141"/>
            <a:ext cx="1359782" cy="1342748"/>
          </a:xfrm>
          <a:custGeom>
            <a:avLst/>
            <a:gdLst>
              <a:gd name="connsiteX0" fmla="*/ 240410 w 1359782"/>
              <a:gd name="connsiteY0" fmla="*/ 0 h 1342748"/>
              <a:gd name="connsiteX1" fmla="*/ 1119373 w 1359782"/>
              <a:gd name="connsiteY1" fmla="*/ 0 h 1342748"/>
              <a:gd name="connsiteX2" fmla="*/ 1157400 w 1359782"/>
              <a:gd name="connsiteY2" fmla="*/ 3834 h 1342748"/>
              <a:gd name="connsiteX3" fmla="*/ 1359782 w 1359782"/>
              <a:gd name="connsiteY3" fmla="*/ 252148 h 1342748"/>
              <a:gd name="connsiteX4" fmla="*/ 1359782 w 1359782"/>
              <a:gd name="connsiteY4" fmla="*/ 1089284 h 1342748"/>
              <a:gd name="connsiteX5" fmla="*/ 1106318 w 1359782"/>
              <a:gd name="connsiteY5" fmla="*/ 1342748 h 1342748"/>
              <a:gd name="connsiteX6" fmla="*/ 253464 w 1359782"/>
              <a:gd name="connsiteY6" fmla="*/ 1342748 h 1342748"/>
              <a:gd name="connsiteX7" fmla="*/ 0 w 1359782"/>
              <a:gd name="connsiteY7" fmla="*/ 1089284 h 1342748"/>
              <a:gd name="connsiteX8" fmla="*/ 0 w 1359782"/>
              <a:gd name="connsiteY8" fmla="*/ 252148 h 1342748"/>
              <a:gd name="connsiteX9" fmla="*/ 202383 w 1359782"/>
              <a:gd name="connsiteY9" fmla="*/ 3834 h 134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9782" h="1342748">
                <a:moveTo>
                  <a:pt x="240410" y="0"/>
                </a:moveTo>
                <a:lnTo>
                  <a:pt x="1119373" y="0"/>
                </a:lnTo>
                <a:lnTo>
                  <a:pt x="1157400" y="3834"/>
                </a:lnTo>
                <a:cubicBezTo>
                  <a:pt x="1272899" y="27468"/>
                  <a:pt x="1359782" y="129662"/>
                  <a:pt x="1359782" y="252148"/>
                </a:cubicBezTo>
                <a:lnTo>
                  <a:pt x="1359782" y="1089284"/>
                </a:lnTo>
                <a:cubicBezTo>
                  <a:pt x="1359782" y="1229268"/>
                  <a:pt x="1246302" y="1342748"/>
                  <a:pt x="1106318" y="1342748"/>
                </a:cubicBezTo>
                <a:lnTo>
                  <a:pt x="253464" y="1342748"/>
                </a:lnTo>
                <a:cubicBezTo>
                  <a:pt x="113480" y="1342748"/>
                  <a:pt x="0" y="1229268"/>
                  <a:pt x="0" y="1089284"/>
                </a:cubicBezTo>
                <a:lnTo>
                  <a:pt x="0" y="252148"/>
                </a:lnTo>
                <a:cubicBezTo>
                  <a:pt x="0" y="129662"/>
                  <a:pt x="86883" y="27468"/>
                  <a:pt x="202383" y="3834"/>
                </a:cubicBezTo>
                <a:close/>
              </a:path>
            </a:pathLst>
          </a:custGeom>
        </p:spPr>
      </p:pic>
      <p:sp>
        <p:nvSpPr>
          <p:cNvPr id="2" name="Titel 1"/>
          <p:cNvSpPr>
            <a:spLocks noGrp="1"/>
          </p:cNvSpPr>
          <p:nvPr>
            <p:ph type="title"/>
          </p:nvPr>
        </p:nvSpPr>
        <p:spPr>
          <a:prstGeom prst="rect">
            <a:avLst/>
          </a:prstGeom>
        </p:spPr>
        <p:txBody>
          <a:bodyPr>
            <a:normAutofit/>
          </a:bodyPr>
          <a:lstStyle/>
          <a:p>
            <a:r>
              <a:rPr lang="de-DE" dirty="0" err="1"/>
              <a:t>Zwitscher</a:t>
            </a:r>
            <a:r>
              <a:rPr lang="de-DE" dirty="0"/>
              <a:t>-Runde</a:t>
            </a:r>
          </a:p>
        </p:txBody>
      </p:sp>
      <p:sp>
        <p:nvSpPr>
          <p:cNvPr id="9" name="Inhaltsplatzhalter 3">
            <a:extLst>
              <a:ext uri="{FF2B5EF4-FFF2-40B4-BE49-F238E27FC236}">
                <a16:creationId xmlns:a16="http://schemas.microsoft.com/office/drawing/2014/main" id="{7F85914E-DC74-4105-96DA-8484D59D355C}"/>
              </a:ext>
            </a:extLst>
          </p:cNvPr>
          <p:cNvSpPr txBox="1">
            <a:spLocks/>
          </p:cNvSpPr>
          <p:nvPr/>
        </p:nvSpPr>
        <p:spPr>
          <a:xfrm>
            <a:off x="252000" y="1371601"/>
            <a:ext cx="5955760" cy="3169226"/>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4"/>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5"/>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5"/>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5"/>
              </a:buBlip>
              <a:defRPr sz="1200">
                <a:solidFill>
                  <a:schemeClr val="tx1"/>
                </a:solidFill>
                <a:latin typeface="+mn-lt"/>
                <a:ea typeface="+mn-ea"/>
              </a:defRPr>
            </a:lvl9pPr>
          </a:lstStyle>
          <a:p>
            <a:pPr indent="0">
              <a:spcBef>
                <a:spcPts val="400"/>
              </a:spcBef>
              <a:spcAft>
                <a:spcPts val="200"/>
              </a:spcAft>
              <a:buNone/>
            </a:pPr>
            <a:r>
              <a:rPr lang="de-DE" b="1" dirty="0"/>
              <a:t>Twitter-Runde</a:t>
            </a:r>
          </a:p>
          <a:p>
            <a:pPr indent="0">
              <a:spcBef>
                <a:spcPts val="400"/>
              </a:spcBef>
              <a:spcAft>
                <a:spcPts val="200"/>
              </a:spcAft>
              <a:buNone/>
            </a:pPr>
            <a:r>
              <a:rPr lang="de-DE" dirty="0"/>
              <a:t>Was ist das Wichtigste, das Sie zum halbschriftlichen und</a:t>
            </a:r>
            <a:br>
              <a:rPr lang="de-DE" dirty="0"/>
            </a:br>
            <a:r>
              <a:rPr lang="de-DE" dirty="0"/>
              <a:t>schriftlichen Rechnen für Ihre Lernenden mit Schwierigkeiten mitnehmen?</a:t>
            </a:r>
            <a:br>
              <a:rPr lang="de-DE" dirty="0"/>
            </a:br>
            <a:endParaRPr lang="de-DE" dirty="0"/>
          </a:p>
          <a:p>
            <a:pPr indent="0">
              <a:spcBef>
                <a:spcPts val="400"/>
              </a:spcBef>
              <a:spcAft>
                <a:spcPts val="200"/>
              </a:spcAft>
              <a:buNone/>
            </a:pPr>
            <a:r>
              <a:rPr lang="de-DE" dirty="0"/>
              <a:t>Twitter-Regeln:</a:t>
            </a:r>
          </a:p>
          <a:p>
            <a:pPr marL="216000">
              <a:spcBef>
                <a:spcPts val="400"/>
              </a:spcBef>
              <a:spcAft>
                <a:spcPts val="200"/>
              </a:spcAft>
            </a:pPr>
            <a:r>
              <a:rPr lang="de-DE" dirty="0"/>
              <a:t>Alle dürfen sich beim Twittern äußern (hier mündlich),</a:t>
            </a:r>
            <a:br>
              <a:rPr lang="de-DE" dirty="0"/>
            </a:br>
            <a:r>
              <a:rPr lang="de-DE" dirty="0"/>
              <a:t>aber keiner muss.</a:t>
            </a:r>
          </a:p>
          <a:p>
            <a:pPr>
              <a:spcBef>
                <a:spcPts val="400"/>
              </a:spcBef>
              <a:spcAft>
                <a:spcPts val="200"/>
              </a:spcAft>
            </a:pPr>
            <a:r>
              <a:rPr lang="de-DE" dirty="0"/>
              <a:t>Jede Twitter-Nachricht ist auf 280 Zeichen begrenzt.</a:t>
            </a:r>
          </a:p>
          <a:p>
            <a:pPr>
              <a:spcBef>
                <a:spcPts val="400"/>
              </a:spcBef>
              <a:spcAft>
                <a:spcPts val="200"/>
              </a:spcAft>
            </a:pPr>
            <a:r>
              <a:rPr lang="de-DE" dirty="0"/>
              <a:t>Es gibt keine feste Reihenfolge und kein Melden.</a:t>
            </a:r>
          </a:p>
          <a:p>
            <a:pPr eaLnBrk="0" hangingPunct="0">
              <a:lnSpc>
                <a:spcPct val="90000"/>
              </a:lnSpc>
              <a:spcBef>
                <a:spcPts val="900"/>
              </a:spcBef>
              <a:spcAft>
                <a:spcPct val="0"/>
              </a:spcAft>
              <a:defRPr/>
            </a:pPr>
            <a:endParaRPr lang="de-DE" kern="0" dirty="0">
              <a:ea typeface="ＭＳ Ｐゴシック" charset="-128"/>
            </a:endParaRPr>
          </a:p>
        </p:txBody>
      </p:sp>
    </p:spTree>
    <p:extLst>
      <p:ext uri="{BB962C8B-B14F-4D97-AF65-F5344CB8AC3E}">
        <p14:creationId xmlns:p14="http://schemas.microsoft.com/office/powerpoint/2010/main" val="141861497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1" name="Titel 3"/>
          <p:cNvSpPr txBox="1">
            <a:spLocks noGrp="1"/>
          </p:cNvSpPr>
          <p:nvPr>
            <p:ph type="title"/>
          </p:nvPr>
        </p:nvSpPr>
        <p:spPr>
          <a:xfrm>
            <a:off x="252000" y="324000"/>
            <a:ext cx="8640000" cy="396000"/>
          </a:xfrm>
          <a:prstGeom prst="rect">
            <a:avLst/>
          </a:prstGeom>
        </p:spPr>
        <p:txBody>
          <a:bodyPr/>
          <a:lstStyle/>
          <a:p>
            <a:r>
              <a:rPr dirty="0" err="1"/>
              <a:t>Vorschlag</a:t>
            </a:r>
            <a:r>
              <a:rPr dirty="0"/>
              <a:t> für </a:t>
            </a:r>
            <a:r>
              <a:rPr dirty="0" err="1"/>
              <a:t>Zeitstruktur</a:t>
            </a:r>
            <a:endParaRPr dirty="0"/>
          </a:p>
        </p:txBody>
      </p:sp>
      <p:sp>
        <p:nvSpPr>
          <p:cNvPr id="4" name="Rechteck 8">
            <a:extLst>
              <a:ext uri="{FF2B5EF4-FFF2-40B4-BE49-F238E27FC236}">
                <a16:creationId xmlns:a16="http://schemas.microsoft.com/office/drawing/2014/main" id="{B3003D86-02C2-4A08-9DD8-FE5676C69A50}"/>
              </a:ext>
            </a:extLst>
          </p:cNvPr>
          <p:cNvSpPr/>
          <p:nvPr/>
        </p:nvSpPr>
        <p:spPr>
          <a:xfrm>
            <a:off x="-169970" y="1291177"/>
            <a:ext cx="9920783" cy="1173989"/>
          </a:xfrm>
          <a:prstGeom prst="rect">
            <a:avLst/>
          </a:prstGeom>
          <a:solidFill>
            <a:schemeClr val="tx2">
              <a:alpha val="30000"/>
            </a:schemeClr>
          </a:solidFill>
          <a:ln w="12700">
            <a:miter lim="400000"/>
          </a:ln>
        </p:spPr>
        <p:txBody>
          <a:bodyPr lIns="45719" rIns="45719"/>
          <a:lstStyle/>
          <a:p>
            <a:pPr>
              <a:defRPr sz="2000"/>
            </a:pPr>
            <a:endParaRPr/>
          </a:p>
        </p:txBody>
      </p:sp>
      <p:graphicFrame>
        <p:nvGraphicFramePr>
          <p:cNvPr id="7" name="Tabelle 6">
            <a:extLst>
              <a:ext uri="{FF2B5EF4-FFF2-40B4-BE49-F238E27FC236}">
                <a16:creationId xmlns:a16="http://schemas.microsoft.com/office/drawing/2014/main" id="{04DD3010-8CE2-431B-9009-6865DA434904}"/>
              </a:ext>
            </a:extLst>
          </p:cNvPr>
          <p:cNvGraphicFramePr>
            <a:graphicFrameLocks noGrp="1"/>
          </p:cNvGraphicFramePr>
          <p:nvPr>
            <p:extLst>
              <p:ext uri="{D42A27DB-BD31-4B8C-83A1-F6EECF244321}">
                <p14:modId xmlns:p14="http://schemas.microsoft.com/office/powerpoint/2010/main" val="305975725"/>
              </p:ext>
            </p:extLst>
          </p:nvPr>
        </p:nvGraphicFramePr>
        <p:xfrm>
          <a:off x="252000" y="851666"/>
          <a:ext cx="8640000" cy="161350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5513" marR="35513" marT="17445" marB="17445"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gn="just">
                        <a:lnSpc>
                          <a:spcPct val="100000"/>
                        </a:lnSpc>
                        <a:spcAft>
                          <a:spcPts val="0"/>
                        </a:spcAft>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1. Phase</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Reflexion der Praxiserprobungen (ca. 30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lang="de-DE" sz="1200">
                        <a:effectLst/>
                        <a:latin typeface="Calibri" panose="020F0502020204030204" pitchFamily="34" charset="0"/>
                        <a:cs typeface="Times New Roman" panose="02020603050405020304" pitchFamily="18" charset="0"/>
                      </a:endParaRPr>
                    </a:p>
                  </a:txBody>
                  <a:tcPr marL="36195" marR="36195" marT="17780" marB="1778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78967">
                <a:tc>
                  <a:txBody>
                    <a:bodyPr/>
                    <a:lstStyle/>
                    <a:p>
                      <a:pPr algn="just">
                        <a:lnSpc>
                          <a:spcPct val="100000"/>
                        </a:lnSpc>
                        <a:spcAft>
                          <a:spcPts val="0"/>
                        </a:spcAft>
                      </a:pPr>
                      <a:r>
                        <a:rPr lang="de-DE" sz="1200" b="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5 min</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Begrüßung und Organisation der Reflexionsphase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abhängig von Vorgängermodul</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78967">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20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286773"/>
                          </a:solidFill>
                          <a:effectLst/>
                          <a:latin typeface="Calibri" panose="020F0502020204030204" pitchFamily="34" charset="0"/>
                          <a:ea typeface="Times New Roman" panose="02020603050405020304" pitchFamily="18" charset="0"/>
                          <a:cs typeface="Calibri" panose="020F0502020204030204" pitchFamily="34" charset="0"/>
                        </a:rPr>
                        <a:t>Aktivität A: Leitfragen gestützte Diskussion der Erfahrungen in der Praxiserprobung</a:t>
                      </a: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(Gruppenarbeit)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abhängig von Vorgängermodul</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916442"/>
                  </a:ext>
                </a:extLst>
              </a:tr>
              <a:tr h="178967">
                <a:tc>
                  <a:txBody>
                    <a:bodyPr/>
                    <a:lstStyle/>
                    <a:p>
                      <a:pPr algn="just">
                        <a:lnSpc>
                          <a:spcPct val="100000"/>
                        </a:lnSpc>
                        <a:spcAft>
                          <a:spcPts val="0"/>
                        </a:spcAft>
                      </a:pPr>
                      <a:r>
                        <a:rPr lang="de-DE" sz="1200" b="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ca. 5 min</a:t>
                      </a:r>
                      <a:endParaRPr lang="de-DE" sz="1200" b="1">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Plenum: Zusammentragen der wichtigsten Erkenntnisse der vorangehenden Reflexionsphase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abhängig von Vorgängermodul</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3335" marR="13335" marT="13335" marB="13335">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821697120"/>
      </p:ext>
    </p:extLst>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ild 3">
            <a:extLst>
              <a:ext uri="{FF2B5EF4-FFF2-40B4-BE49-F238E27FC236}">
                <a16:creationId xmlns:a16="http://schemas.microsoft.com/office/drawing/2014/main" id="{065D5926-5D46-413C-914D-5DC8415A422F}"/>
              </a:ext>
            </a:extLst>
          </p:cNvPr>
          <p:cNvPicPr>
            <a:picLocks noChangeAspect="1"/>
          </p:cNvPicPr>
          <p:nvPr/>
        </p:nvPicPr>
        <p:blipFill rotWithShape="1">
          <a:blip r:embed="rId2" cstate="screen">
            <a:clrChange>
              <a:clrFrom>
                <a:srgbClr val="F8F8F5"/>
              </a:clrFrom>
              <a:clrTo>
                <a:srgbClr val="F8F8F5">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126124" y="804083"/>
            <a:ext cx="9144000" cy="5949280"/>
          </a:xfrm>
          <a:prstGeom prst="rect">
            <a:avLst/>
          </a:prstGeom>
        </p:spPr>
      </p:pic>
      <p:sp>
        <p:nvSpPr>
          <p:cNvPr id="7" name="Titel 6">
            <a:extLst>
              <a:ext uri="{FF2B5EF4-FFF2-40B4-BE49-F238E27FC236}">
                <a16:creationId xmlns:a16="http://schemas.microsoft.com/office/drawing/2014/main" id="{07AC7C52-4B3A-4F26-9B83-E56522B735B5}"/>
              </a:ext>
            </a:extLst>
          </p:cNvPr>
          <p:cNvSpPr>
            <a:spLocks noGrp="1"/>
          </p:cNvSpPr>
          <p:nvPr>
            <p:ph type="title"/>
          </p:nvPr>
        </p:nvSpPr>
        <p:spPr/>
        <p:txBody>
          <a:bodyPr/>
          <a:lstStyle/>
          <a:p>
            <a:r>
              <a:rPr lang="de-DE" dirty="0"/>
              <a:t>Evaluation</a:t>
            </a:r>
          </a:p>
        </p:txBody>
      </p:sp>
      <p:sp>
        <p:nvSpPr>
          <p:cNvPr id="13" name="Textfeld 4">
            <a:extLst>
              <a:ext uri="{FF2B5EF4-FFF2-40B4-BE49-F238E27FC236}">
                <a16:creationId xmlns:a16="http://schemas.microsoft.com/office/drawing/2014/main" id="{36AE7DF1-6975-4722-A424-3B53796314F2}"/>
              </a:ext>
            </a:extLst>
          </p:cNvPr>
          <p:cNvSpPr txBox="1">
            <a:spLocks noChangeArrowheads="1"/>
          </p:cNvSpPr>
          <p:nvPr/>
        </p:nvSpPr>
        <p:spPr bwMode="auto">
          <a:xfrm>
            <a:off x="1594409" y="908042"/>
            <a:ext cx="14345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spcBef>
                <a:spcPts val="400"/>
              </a:spcBef>
              <a:spcAft>
                <a:spcPct val="0"/>
              </a:spcAft>
              <a:buClrTx/>
              <a:buFontTx/>
              <a:buNone/>
            </a:pPr>
            <a:r>
              <a:rPr lang="de-DE" altLang="de-DE" sz="1800" dirty="0">
                <a:ea typeface="Calibri" charset="0"/>
              </a:rPr>
              <a:t>Gesamt-</a:t>
            </a:r>
            <a:br>
              <a:rPr lang="de-DE" altLang="de-DE" sz="1800" dirty="0">
                <a:ea typeface="Calibri" charset="0"/>
              </a:rPr>
            </a:br>
            <a:r>
              <a:rPr lang="de-DE" altLang="de-DE" sz="1800" dirty="0" err="1">
                <a:ea typeface="Calibri" charset="0"/>
              </a:rPr>
              <a:t>einschätzung</a:t>
            </a:r>
            <a:endParaRPr lang="de-DE" altLang="de-DE" sz="1800" dirty="0">
              <a:ea typeface="Calibri" charset="0"/>
            </a:endParaRPr>
          </a:p>
        </p:txBody>
      </p:sp>
      <p:sp>
        <p:nvSpPr>
          <p:cNvPr id="14" name="Textfeld 5">
            <a:extLst>
              <a:ext uri="{FF2B5EF4-FFF2-40B4-BE49-F238E27FC236}">
                <a16:creationId xmlns:a16="http://schemas.microsoft.com/office/drawing/2014/main" id="{3B1FD566-335F-44CA-BE7E-DA949492EE52}"/>
              </a:ext>
            </a:extLst>
          </p:cNvPr>
          <p:cNvSpPr txBox="1">
            <a:spLocks noChangeArrowheads="1"/>
          </p:cNvSpPr>
          <p:nvPr/>
        </p:nvSpPr>
        <p:spPr bwMode="auto">
          <a:xfrm>
            <a:off x="6115021" y="908720"/>
            <a:ext cx="17583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spcBef>
                <a:spcPts val="400"/>
              </a:spcBef>
              <a:spcAft>
                <a:spcPct val="0"/>
              </a:spcAft>
              <a:buClrTx/>
              <a:buFontTx/>
              <a:buNone/>
            </a:pPr>
            <a:r>
              <a:rPr lang="de-DE" altLang="de-DE" sz="1800" dirty="0">
                <a:ea typeface="Calibri" charset="0"/>
              </a:rPr>
              <a:t>Relevanz für meinen Unterricht</a:t>
            </a:r>
          </a:p>
        </p:txBody>
      </p:sp>
      <p:sp>
        <p:nvSpPr>
          <p:cNvPr id="15" name="Textfeld 6">
            <a:extLst>
              <a:ext uri="{FF2B5EF4-FFF2-40B4-BE49-F238E27FC236}">
                <a16:creationId xmlns:a16="http://schemas.microsoft.com/office/drawing/2014/main" id="{9F095F92-6102-4654-8FD3-C0198FB2DC5D}"/>
              </a:ext>
            </a:extLst>
          </p:cNvPr>
          <p:cNvSpPr txBox="1">
            <a:spLocks noChangeArrowheads="1"/>
          </p:cNvSpPr>
          <p:nvPr/>
        </p:nvSpPr>
        <p:spPr bwMode="auto">
          <a:xfrm>
            <a:off x="252000" y="3333750"/>
            <a:ext cx="121334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spcBef>
                <a:spcPts val="400"/>
              </a:spcBef>
              <a:spcAft>
                <a:spcPct val="0"/>
              </a:spcAft>
              <a:buClrTx/>
              <a:buFontTx/>
              <a:buNone/>
            </a:pPr>
            <a:r>
              <a:rPr lang="de-DE" altLang="de-DE" sz="1800" dirty="0">
                <a:ea typeface="Calibri" charset="0"/>
              </a:rPr>
              <a:t>Substanz des</a:t>
            </a:r>
            <a:br>
              <a:rPr lang="de-DE" altLang="de-DE" sz="1800" dirty="0">
                <a:ea typeface="Calibri" charset="0"/>
              </a:rPr>
            </a:br>
            <a:r>
              <a:rPr lang="de-DE" altLang="de-DE" sz="1800" dirty="0">
                <a:ea typeface="Calibri" charset="0"/>
              </a:rPr>
              <a:t>Inputs</a:t>
            </a:r>
          </a:p>
        </p:txBody>
      </p:sp>
      <p:sp>
        <p:nvSpPr>
          <p:cNvPr id="16" name="Textfeld 7">
            <a:extLst>
              <a:ext uri="{FF2B5EF4-FFF2-40B4-BE49-F238E27FC236}">
                <a16:creationId xmlns:a16="http://schemas.microsoft.com/office/drawing/2014/main" id="{609C5DC5-1C8C-4CA8-980A-53F9679E838A}"/>
              </a:ext>
            </a:extLst>
          </p:cNvPr>
          <p:cNvSpPr txBox="1">
            <a:spLocks noChangeArrowheads="1"/>
          </p:cNvSpPr>
          <p:nvPr/>
        </p:nvSpPr>
        <p:spPr bwMode="auto">
          <a:xfrm>
            <a:off x="7480395" y="3573463"/>
            <a:ext cx="141160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spcBef>
                <a:spcPts val="400"/>
              </a:spcBef>
              <a:spcAft>
                <a:spcPct val="0"/>
              </a:spcAft>
              <a:buClrTx/>
              <a:buFontTx/>
              <a:buNone/>
            </a:pPr>
            <a:r>
              <a:rPr lang="de-DE" altLang="de-DE" sz="1800" dirty="0">
                <a:ea typeface="Calibri" charset="0"/>
              </a:rPr>
              <a:t>Umsetzbarkeit </a:t>
            </a:r>
            <a:br>
              <a:rPr lang="de-DE" altLang="de-DE" sz="1800" dirty="0">
                <a:ea typeface="Calibri" charset="0"/>
              </a:rPr>
            </a:br>
            <a:r>
              <a:rPr lang="de-DE" altLang="de-DE" sz="1800" dirty="0">
                <a:ea typeface="Calibri" charset="0"/>
              </a:rPr>
              <a:t>der Ansätze</a:t>
            </a:r>
          </a:p>
        </p:txBody>
      </p:sp>
      <p:sp>
        <p:nvSpPr>
          <p:cNvPr id="17" name="Textfeld 8">
            <a:extLst>
              <a:ext uri="{FF2B5EF4-FFF2-40B4-BE49-F238E27FC236}">
                <a16:creationId xmlns:a16="http://schemas.microsoft.com/office/drawing/2014/main" id="{07AEEF3F-AA21-4B10-BE6F-F4843525402B}"/>
              </a:ext>
            </a:extLst>
          </p:cNvPr>
          <p:cNvSpPr txBox="1">
            <a:spLocks noChangeArrowheads="1"/>
          </p:cNvSpPr>
          <p:nvPr/>
        </p:nvSpPr>
        <p:spPr bwMode="auto">
          <a:xfrm>
            <a:off x="1443607" y="5880688"/>
            <a:ext cx="161390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spcBef>
                <a:spcPts val="400"/>
              </a:spcBef>
              <a:spcAft>
                <a:spcPct val="0"/>
              </a:spcAft>
              <a:buClrTx/>
              <a:buFontTx/>
              <a:buNone/>
            </a:pPr>
            <a:r>
              <a:rPr lang="de-DE" altLang="de-DE" sz="1800" dirty="0">
                <a:ea typeface="Calibri" charset="0"/>
              </a:rPr>
              <a:t>Angemessenheit </a:t>
            </a:r>
            <a:br>
              <a:rPr lang="de-DE" altLang="de-DE" sz="1800" dirty="0">
                <a:ea typeface="Calibri" charset="0"/>
              </a:rPr>
            </a:br>
            <a:r>
              <a:rPr lang="de-DE" altLang="de-DE" sz="1800" dirty="0">
                <a:ea typeface="Calibri" charset="0"/>
              </a:rPr>
              <a:t>der Aktivitäten</a:t>
            </a:r>
          </a:p>
        </p:txBody>
      </p:sp>
      <p:sp>
        <p:nvSpPr>
          <p:cNvPr id="18" name="Textfeld 9">
            <a:extLst>
              <a:ext uri="{FF2B5EF4-FFF2-40B4-BE49-F238E27FC236}">
                <a16:creationId xmlns:a16="http://schemas.microsoft.com/office/drawing/2014/main" id="{CEF8E925-5E11-47B3-B3C9-BF46DEA718F5}"/>
              </a:ext>
            </a:extLst>
          </p:cNvPr>
          <p:cNvSpPr txBox="1">
            <a:spLocks noChangeArrowheads="1"/>
          </p:cNvSpPr>
          <p:nvPr/>
        </p:nvSpPr>
        <p:spPr bwMode="auto">
          <a:xfrm>
            <a:off x="6115021" y="5880688"/>
            <a:ext cx="154484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spcBef>
                <a:spcPts val="400"/>
              </a:spcBef>
              <a:spcAft>
                <a:spcPct val="0"/>
              </a:spcAft>
              <a:buClrTx/>
              <a:buFontTx/>
              <a:buNone/>
            </a:pPr>
            <a:r>
              <a:rPr lang="de-DE" altLang="de-DE" sz="1800" dirty="0">
                <a:ea typeface="Calibri" charset="0"/>
              </a:rPr>
              <a:t>Atmosphäre </a:t>
            </a:r>
            <a:br>
              <a:rPr lang="de-DE" altLang="de-DE" sz="1800" dirty="0">
                <a:ea typeface="Calibri" charset="0"/>
              </a:rPr>
            </a:br>
            <a:r>
              <a:rPr lang="de-DE" altLang="de-DE" sz="1800" dirty="0">
                <a:ea typeface="Calibri" charset="0"/>
              </a:rPr>
              <a:t>und Moderation</a:t>
            </a:r>
          </a:p>
        </p:txBody>
      </p:sp>
      <p:sp>
        <p:nvSpPr>
          <p:cNvPr id="19" name="Textfeld 10">
            <a:extLst>
              <a:ext uri="{FF2B5EF4-FFF2-40B4-BE49-F238E27FC236}">
                <a16:creationId xmlns:a16="http://schemas.microsoft.com/office/drawing/2014/main" id="{8C4C0A5A-D666-4C9B-8767-C7C248CFDB62}"/>
              </a:ext>
            </a:extLst>
          </p:cNvPr>
          <p:cNvSpPr txBox="1">
            <a:spLocks noChangeArrowheads="1"/>
          </p:cNvSpPr>
          <p:nvPr/>
        </p:nvSpPr>
        <p:spPr bwMode="auto">
          <a:xfrm>
            <a:off x="1529474" y="1676265"/>
            <a:ext cx="6715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spcBef>
                <a:spcPts val="400"/>
              </a:spcBef>
              <a:spcAft>
                <a:spcPct val="0"/>
              </a:spcAft>
              <a:buClrTx/>
              <a:buFontTx/>
              <a:buNone/>
            </a:pPr>
            <a:r>
              <a:rPr lang="de-DE" altLang="de-DE" sz="1600" dirty="0">
                <a:solidFill>
                  <a:srgbClr val="327A86"/>
                </a:solidFill>
                <a:ea typeface="Calibri" charset="0"/>
              </a:rPr>
              <a:t>Prima</a:t>
            </a:r>
          </a:p>
        </p:txBody>
      </p:sp>
      <p:sp>
        <p:nvSpPr>
          <p:cNvPr id="20" name="Textfeld 11">
            <a:extLst>
              <a:ext uri="{FF2B5EF4-FFF2-40B4-BE49-F238E27FC236}">
                <a16:creationId xmlns:a16="http://schemas.microsoft.com/office/drawing/2014/main" id="{66EDF7AC-6950-4CBE-BD03-962CFC344932}"/>
              </a:ext>
            </a:extLst>
          </p:cNvPr>
          <p:cNvSpPr txBox="1">
            <a:spLocks noChangeArrowheads="1"/>
          </p:cNvSpPr>
          <p:nvPr/>
        </p:nvSpPr>
        <p:spPr bwMode="auto">
          <a:xfrm>
            <a:off x="3639644" y="3468826"/>
            <a:ext cx="83914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marL="0" indent="0">
              <a:spcBef>
                <a:spcPts val="400"/>
              </a:spcBef>
              <a:spcAft>
                <a:spcPct val="0"/>
              </a:spcAft>
              <a:buClrTx/>
              <a:buNone/>
            </a:pPr>
            <a:r>
              <a:rPr lang="de-DE" altLang="de-DE" sz="1600" dirty="0">
                <a:solidFill>
                  <a:srgbClr val="327A86"/>
                </a:solidFill>
                <a:ea typeface="Calibri" charset="0"/>
              </a:rPr>
              <a:t>Nicht </a:t>
            </a:r>
            <a:br>
              <a:rPr lang="de-DE" altLang="de-DE" sz="1600" dirty="0">
                <a:solidFill>
                  <a:srgbClr val="327A86"/>
                </a:solidFill>
                <a:ea typeface="Calibri" charset="0"/>
              </a:rPr>
            </a:br>
            <a:r>
              <a:rPr lang="de-DE" altLang="de-DE" sz="1600" dirty="0">
                <a:solidFill>
                  <a:srgbClr val="327A86"/>
                </a:solidFill>
                <a:ea typeface="Calibri" charset="0"/>
              </a:rPr>
              <a:t>gefallen</a:t>
            </a:r>
          </a:p>
        </p:txBody>
      </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 name="Textplatzhalter 4"/>
          <p:cNvSpPr txBox="1"/>
          <p:nvPr/>
        </p:nvSpPr>
        <p:spPr>
          <a:xfrm>
            <a:off x="45719" y="2133643"/>
            <a:ext cx="9052561" cy="4447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lnSpc>
                <a:spcPct val="90000"/>
              </a:lnSpc>
              <a:spcBef>
                <a:spcPts val="1000"/>
              </a:spcBef>
              <a:defRPr sz="2800">
                <a:solidFill>
                  <a:schemeClr val="accent1"/>
                </a:solidFill>
              </a:defRPr>
            </a:lvl1pPr>
          </a:lstStyle>
          <a:p>
            <a:r>
              <a:rPr dirty="0" err="1"/>
              <a:t>Vielen</a:t>
            </a:r>
            <a:r>
              <a:rPr dirty="0"/>
              <a:t> Dank </a:t>
            </a:r>
            <a:r>
              <a:rPr dirty="0" err="1"/>
              <a:t>für</a:t>
            </a:r>
            <a:r>
              <a:rPr dirty="0"/>
              <a:t> </a:t>
            </a:r>
            <a:r>
              <a:rPr dirty="0" err="1"/>
              <a:t>Ihre</a:t>
            </a:r>
            <a:r>
              <a:rPr dirty="0"/>
              <a:t> </a:t>
            </a:r>
            <a:r>
              <a:rPr dirty="0" err="1"/>
              <a:t>Mitarbeit</a:t>
            </a:r>
            <a:r>
              <a:rPr dirty="0"/>
              <a:t>!</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5E8F3ADB-C127-484E-9F36-B66AADDDC8D8}"/>
              </a:ext>
            </a:extLst>
          </p:cNvPr>
          <p:cNvSpPr>
            <a:spLocks noGrp="1"/>
          </p:cNvSpPr>
          <p:nvPr>
            <p:ph idx="1"/>
          </p:nvPr>
        </p:nvSpPr>
        <p:spPr>
          <a:xfrm>
            <a:off x="252000" y="899999"/>
            <a:ext cx="7175934" cy="5580000"/>
          </a:xfrm>
        </p:spPr>
        <p:txBody>
          <a:bodyPr/>
          <a:lstStyle/>
          <a:p>
            <a:pPr marL="0" lvl="0" indent="0">
              <a:buClr>
                <a:srgbClr val="327A86"/>
              </a:buClr>
              <a:buNone/>
              <a:defRPr/>
            </a:pPr>
            <a:r>
              <a:rPr lang="de-DE" sz="1600" b="1" dirty="0"/>
              <a:t>Basisliteratur</a:t>
            </a:r>
          </a:p>
          <a:p>
            <a:pPr marL="252000" lvl="0" indent="-252000">
              <a:buClr>
                <a:srgbClr val="327A86"/>
              </a:buClr>
              <a:buNone/>
              <a:defRPr/>
            </a:pPr>
            <a:r>
              <a:rPr lang="de-DE" sz="1600" dirty="0"/>
              <a:t>Götze, D., Selter, C. &amp; </a:t>
            </a:r>
            <a:r>
              <a:rPr lang="de-DE" sz="1600" dirty="0" err="1"/>
              <a:t>Zannetin</a:t>
            </a:r>
            <a:r>
              <a:rPr lang="de-DE" sz="1600" dirty="0"/>
              <a:t>, E. (2019): </a:t>
            </a:r>
            <a:r>
              <a:rPr lang="de-DE" sz="1600" i="1" dirty="0"/>
              <a:t>Das KIRA-Buch: Kinder rechnen anders. Verstehen und Fördern im Mathematikunterricht</a:t>
            </a:r>
            <a:r>
              <a:rPr lang="de-DE" sz="1600" dirty="0"/>
              <a:t>. Klett Kallmeyer. (Kapitel 1 bis 3: Basiswissen Diagnose, Kapitel 7 &amp; 8: Halbschriftliches und schriftliches Rechnen)</a:t>
            </a:r>
          </a:p>
          <a:p>
            <a:pPr marL="252000" lvl="0" indent="-252000">
              <a:buClr>
                <a:srgbClr val="327A86"/>
              </a:buClr>
              <a:buNone/>
              <a:defRPr/>
            </a:pPr>
            <a:r>
              <a:rPr lang="de-DE" sz="1600" dirty="0"/>
              <a:t>Padberg, F. &amp; Benz, </a:t>
            </a:r>
            <a:r>
              <a:rPr lang="de-DE" sz="1600" dirty="0" err="1"/>
              <a:t>Ch</a:t>
            </a:r>
            <a:r>
              <a:rPr lang="de-DE" sz="1600" dirty="0"/>
              <a:t>. (2011). </a:t>
            </a:r>
            <a:r>
              <a:rPr lang="de-DE" sz="1600" i="1" dirty="0"/>
              <a:t>Didaktik der Arithmetik. Für Lehrerausbildung und Lehrerfortbildung </a:t>
            </a:r>
            <a:r>
              <a:rPr lang="de-DE" sz="1600" dirty="0"/>
              <a:t>(4. erweiterte, stark überarbeitete Auflage). Spektrum akademischer Verlag. (Kapitel IV &amp; V: Halbschriftliches und schriftliches Rechnen)</a:t>
            </a:r>
          </a:p>
          <a:p>
            <a:pPr marL="252000" lvl="0" indent="-252000">
              <a:buClr>
                <a:srgbClr val="327A86"/>
              </a:buClr>
              <a:buNone/>
              <a:defRPr/>
            </a:pPr>
            <a:r>
              <a:rPr lang="de-DE" sz="1600" dirty="0"/>
              <a:t>Schipper, W. u. a. (2009): </a:t>
            </a:r>
            <a:r>
              <a:rPr lang="de-DE" sz="1600" i="1" dirty="0"/>
              <a:t>Handbuch für den Mathematikunterricht</a:t>
            </a:r>
            <a:r>
              <a:rPr lang="de-DE" sz="1600" dirty="0"/>
              <a:t>. Schroedel. (Kapitel 2.2 bis 2.5)</a:t>
            </a:r>
          </a:p>
          <a:p>
            <a:pPr marL="252000" lvl="0" indent="-252000">
              <a:buClr>
                <a:srgbClr val="327A86"/>
              </a:buClr>
              <a:buNone/>
              <a:defRPr/>
            </a:pPr>
            <a:r>
              <a:rPr lang="de-DE" sz="1600" dirty="0"/>
              <a:t>Selter, C., Prediger, S., </a:t>
            </a:r>
            <a:r>
              <a:rPr lang="de-DE" sz="1600" dirty="0" err="1"/>
              <a:t>Nührenbörger</a:t>
            </a:r>
            <a:r>
              <a:rPr lang="de-DE" sz="1600" dirty="0"/>
              <a:t>, M. &amp; </a:t>
            </a:r>
            <a:r>
              <a:rPr lang="de-DE" sz="1600" dirty="0" err="1"/>
              <a:t>Hußmann</a:t>
            </a:r>
            <a:r>
              <a:rPr lang="de-DE" sz="1600" dirty="0"/>
              <a:t>, S. (Hrsg.). (2014). </a:t>
            </a:r>
            <a:r>
              <a:rPr lang="de-DE" sz="1600" i="1" dirty="0"/>
              <a:t>Mathe sicher können – Natürliche Zahlen. Förderbausteine und Handreichungen für ein Diagnose und Förderkonzept zur Sicherung mathematischer Basiskompetenzen</a:t>
            </a:r>
            <a:r>
              <a:rPr lang="de-DE" sz="1600" dirty="0"/>
              <a:t>. Cornelsen. Online unter </a:t>
            </a:r>
            <a:r>
              <a:rPr lang="de-DE" sz="1600" dirty="0">
                <a:hlinkClick r:id="rId2"/>
              </a:rPr>
              <a:t>https://mathe-sicher-koennen.dzlm.de/node/512</a:t>
            </a:r>
            <a:r>
              <a:rPr lang="de-DE" sz="1600" dirty="0"/>
              <a:t> (Zahlenrechnen Bausteine N5 und N6) bzw.  </a:t>
            </a:r>
            <a:r>
              <a:rPr lang="de-DE" sz="1600" u="sng" dirty="0">
                <a:hlinkClick r:id="rId3"/>
              </a:rPr>
              <a:t>https://mathe-sicher-koennen.dzlm.de/node/511</a:t>
            </a:r>
            <a:r>
              <a:rPr lang="de-DE" sz="1600" dirty="0"/>
              <a:t> (Ziffernrechnen Bausteine N7 und N8)</a:t>
            </a:r>
          </a:p>
          <a:p>
            <a:pPr marL="252000" lvl="0" indent="-252000">
              <a:buClr>
                <a:srgbClr val="327A86"/>
              </a:buClr>
              <a:buNone/>
              <a:defRPr/>
            </a:pPr>
            <a:r>
              <a:rPr lang="de-DE" sz="1600" dirty="0"/>
              <a:t>Selter, C. &amp; </a:t>
            </a:r>
            <a:r>
              <a:rPr lang="de-DE" sz="1600" dirty="0" err="1"/>
              <a:t>Zannetin</a:t>
            </a:r>
            <a:r>
              <a:rPr lang="de-DE" sz="1600" dirty="0"/>
              <a:t>, E. (2019): </a:t>
            </a:r>
            <a:r>
              <a:rPr lang="de-DE" sz="1600" i="1" dirty="0"/>
              <a:t>Mathematik unterrichten in der Grundschule. Inhalte – Leitideen – Beispiele</a:t>
            </a:r>
            <a:r>
              <a:rPr lang="de-DE" sz="1600" dirty="0"/>
              <a:t>. 2. Auflage. Klett Kallmeyer. (Kapitel 7 &amp; 8: Halbschriftliches und schriftliches Rechnen)</a:t>
            </a:r>
          </a:p>
        </p:txBody>
      </p:sp>
      <p:sp>
        <p:nvSpPr>
          <p:cNvPr id="3" name="Titel 2">
            <a:extLst>
              <a:ext uri="{FF2B5EF4-FFF2-40B4-BE49-F238E27FC236}">
                <a16:creationId xmlns:a16="http://schemas.microsoft.com/office/drawing/2014/main" id="{B03C2367-04F0-4125-B1BB-E0B112BEB7E3}"/>
              </a:ext>
            </a:extLst>
          </p:cNvPr>
          <p:cNvSpPr>
            <a:spLocks noGrp="1"/>
          </p:cNvSpPr>
          <p:nvPr>
            <p:ph type="title"/>
          </p:nvPr>
        </p:nvSpPr>
        <p:spPr/>
        <p:txBody>
          <a:bodyPr/>
          <a:lstStyle/>
          <a:p>
            <a:r>
              <a:rPr lang="de-DE" dirty="0"/>
              <a:t>Literatur</a:t>
            </a:r>
          </a:p>
        </p:txBody>
      </p:sp>
      <p:grpSp>
        <p:nvGrpSpPr>
          <p:cNvPr id="5" name="Gruppieren 4">
            <a:extLst>
              <a:ext uri="{FF2B5EF4-FFF2-40B4-BE49-F238E27FC236}">
                <a16:creationId xmlns:a16="http://schemas.microsoft.com/office/drawing/2014/main" id="{993F8886-4979-40C1-8D47-8BBD950D0B45}"/>
              </a:ext>
            </a:extLst>
          </p:cNvPr>
          <p:cNvGrpSpPr/>
          <p:nvPr/>
        </p:nvGrpSpPr>
        <p:grpSpPr>
          <a:xfrm>
            <a:off x="7512711" y="2958585"/>
            <a:ext cx="1278581" cy="1393279"/>
            <a:chOff x="7621588" y="1674832"/>
            <a:chExt cx="1278581" cy="1393279"/>
          </a:xfrm>
        </p:grpSpPr>
        <p:pic>
          <p:nvPicPr>
            <p:cNvPr id="6" name="Bild 12">
              <a:extLst>
                <a:ext uri="{FF2B5EF4-FFF2-40B4-BE49-F238E27FC236}">
                  <a16:creationId xmlns:a16="http://schemas.microsoft.com/office/drawing/2014/main" id="{E23F6B3A-E39B-49CC-AF04-04A2CA05DAD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rot="900000">
              <a:off x="7621588" y="1674832"/>
              <a:ext cx="721024" cy="986467"/>
            </a:xfrm>
            <a:prstGeom prst="rect">
              <a:avLst/>
            </a:prstGeom>
            <a:effectLst>
              <a:outerShdw blurRad="177800" dist="38100" dir="2700000" algn="tl" rotWithShape="0">
                <a:srgbClr val="000000">
                  <a:alpha val="43000"/>
                </a:srgbClr>
              </a:outerShdw>
            </a:effectLst>
          </p:spPr>
        </p:pic>
        <p:pic>
          <p:nvPicPr>
            <p:cNvPr id="7" name="Bild 15">
              <a:extLst>
                <a:ext uri="{FF2B5EF4-FFF2-40B4-BE49-F238E27FC236}">
                  <a16:creationId xmlns:a16="http://schemas.microsoft.com/office/drawing/2014/main" id="{DB00BAFE-8031-4D4B-9E86-0EF01006AC9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rot="20700000">
              <a:off x="8179270" y="2080426"/>
              <a:ext cx="720899" cy="987685"/>
            </a:xfrm>
            <a:prstGeom prst="rect">
              <a:avLst/>
            </a:prstGeom>
            <a:effectLst>
              <a:outerShdw blurRad="177800" dist="38100" dir="2700000" algn="tl" rotWithShape="0">
                <a:srgbClr val="000000">
                  <a:alpha val="43000"/>
                </a:srgbClr>
              </a:outerShdw>
            </a:effectLst>
          </p:spPr>
        </p:pic>
      </p:grpSp>
      <p:pic>
        <p:nvPicPr>
          <p:cNvPr id="8" name="Grafik 7">
            <a:extLst>
              <a:ext uri="{FF2B5EF4-FFF2-40B4-BE49-F238E27FC236}">
                <a16:creationId xmlns:a16="http://schemas.microsoft.com/office/drawing/2014/main" id="{7CA23436-1451-4E01-9AF2-4F7F91F83B31}"/>
              </a:ext>
            </a:extLst>
          </p:cNvPr>
          <p:cNvPicPr>
            <a:picLocks noChangeAspect="1"/>
          </p:cNvPicPr>
          <p:nvPr/>
        </p:nvPicPr>
        <p:blipFill>
          <a:blip r:embed="rId6"/>
          <a:stretch>
            <a:fillRect/>
          </a:stretch>
        </p:blipFill>
        <p:spPr>
          <a:xfrm rot="20700000">
            <a:off x="7550734" y="4754914"/>
            <a:ext cx="1212405" cy="1322253"/>
          </a:xfrm>
          <a:prstGeom prst="rect">
            <a:avLst/>
          </a:prstGeom>
        </p:spPr>
      </p:pic>
      <p:pic>
        <p:nvPicPr>
          <p:cNvPr id="9" name="Grafik 8">
            <a:extLst>
              <a:ext uri="{FF2B5EF4-FFF2-40B4-BE49-F238E27FC236}">
                <a16:creationId xmlns:a16="http://schemas.microsoft.com/office/drawing/2014/main" id="{D5DF166C-C26A-4D0E-9973-71D31602B4FB}"/>
              </a:ext>
            </a:extLst>
          </p:cNvPr>
          <p:cNvPicPr>
            <a:picLocks noChangeAspect="1"/>
          </p:cNvPicPr>
          <p:nvPr/>
        </p:nvPicPr>
        <p:blipFill>
          <a:blip r:embed="rId7"/>
          <a:stretch>
            <a:fillRect/>
          </a:stretch>
        </p:blipFill>
        <p:spPr>
          <a:xfrm rot="900000">
            <a:off x="7662800" y="914233"/>
            <a:ext cx="979000" cy="1453961"/>
          </a:xfrm>
          <a:prstGeom prst="rect">
            <a:avLst/>
          </a:prstGeom>
        </p:spPr>
      </p:pic>
    </p:spTree>
    <p:extLst>
      <p:ext uri="{BB962C8B-B14F-4D97-AF65-F5344CB8AC3E}">
        <p14:creationId xmlns:p14="http://schemas.microsoft.com/office/powerpoint/2010/main" val="2012560151"/>
      </p:ext>
    </p:extLst>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5E8F3ADB-C127-484E-9F36-B66AADDDC8D8}"/>
              </a:ext>
            </a:extLst>
          </p:cNvPr>
          <p:cNvSpPr>
            <a:spLocks noGrp="1"/>
          </p:cNvSpPr>
          <p:nvPr>
            <p:ph idx="1"/>
          </p:nvPr>
        </p:nvSpPr>
        <p:spPr>
          <a:xfrm>
            <a:off x="252000" y="899999"/>
            <a:ext cx="6361742" cy="5580000"/>
          </a:xfrm>
        </p:spPr>
        <p:txBody>
          <a:bodyPr/>
          <a:lstStyle/>
          <a:p>
            <a:pPr marL="0" indent="0">
              <a:buNone/>
            </a:pPr>
            <a:r>
              <a:rPr lang="de-DE" sz="1600" b="1" dirty="0"/>
              <a:t>Benutztes Diagnose- und Fördermaterial</a:t>
            </a:r>
          </a:p>
          <a:p>
            <a:pPr marL="252000" indent="-252000">
              <a:spcBef>
                <a:spcPts val="576"/>
              </a:spcBef>
              <a:buNone/>
            </a:pPr>
            <a:r>
              <a:rPr lang="de-DE" sz="1600" dirty="0" err="1"/>
              <a:t>Gatzka</a:t>
            </a:r>
            <a:r>
              <a:rPr lang="de-DE" sz="1600" dirty="0"/>
              <a:t>, S. &amp; Kluge, A. (2014</a:t>
            </a:r>
            <a:r>
              <a:rPr lang="de-DE" sz="1600" i="1" dirty="0"/>
              <a:t>). Diagnose und Fördermaterialien für den Primarbereich. Baustein N5A „Ich kann sicher addieren und </a:t>
            </a:r>
            <a:br>
              <a:rPr lang="de-DE" sz="1600" i="1" dirty="0"/>
            </a:br>
            <a:r>
              <a:rPr lang="de-DE" sz="1600" i="1" dirty="0"/>
              <a:t>subtrahieren und meine Rechenwege erklären“ . </a:t>
            </a:r>
            <a:r>
              <a:rPr lang="de-DE" sz="1600" dirty="0"/>
              <a:t>In Selter et al. (2014), </a:t>
            </a:r>
            <a:br>
              <a:rPr lang="de-DE" sz="1600" dirty="0"/>
            </a:br>
            <a:r>
              <a:rPr lang="de-DE" sz="1600" dirty="0"/>
              <a:t>s. vorherige Folie, Online unter </a:t>
            </a:r>
            <a:br>
              <a:rPr lang="de-DE" sz="1600" dirty="0"/>
            </a:br>
            <a:r>
              <a:rPr lang="de-DE" sz="1600" dirty="0">
                <a:hlinkClick r:id="rId2"/>
              </a:rPr>
              <a:t>https://mathe-sicher-koennen.dzlm.de/node/511</a:t>
            </a:r>
            <a:endParaRPr lang="de-DE" sz="1600" dirty="0"/>
          </a:p>
          <a:p>
            <a:pPr marL="252000" indent="-252000">
              <a:spcBef>
                <a:spcPts val="576"/>
              </a:spcBef>
              <a:buNone/>
            </a:pPr>
            <a:r>
              <a:rPr lang="de-DE" sz="1600" dirty="0" err="1"/>
              <a:t>Gatzka</a:t>
            </a:r>
            <a:r>
              <a:rPr lang="de-DE" sz="1600" dirty="0"/>
              <a:t>, S. &amp; Kluge, A. (2014). </a:t>
            </a:r>
            <a:r>
              <a:rPr lang="de-DE" sz="1600" i="1" dirty="0"/>
              <a:t>Diagnose und Fördermaterialien für den </a:t>
            </a:r>
            <a:br>
              <a:rPr lang="de-DE" sz="1600" i="1" dirty="0"/>
            </a:br>
            <a:r>
              <a:rPr lang="de-DE" sz="1600" i="1" dirty="0"/>
              <a:t>Primarbereich. Baustein N7B „Ich kann schriftlich subtrahieren und das Rechenverfahren erklären“. I</a:t>
            </a:r>
            <a:r>
              <a:rPr lang="de-DE" sz="1600" dirty="0"/>
              <a:t>n Selter et al. (2014), s. vorherige Folie, </a:t>
            </a:r>
            <a:br>
              <a:rPr lang="de-DE" sz="1600" dirty="0"/>
            </a:br>
            <a:r>
              <a:rPr lang="de-DE" sz="1600" dirty="0"/>
              <a:t>Online unter </a:t>
            </a:r>
            <a:r>
              <a:rPr lang="de-DE" sz="1600" dirty="0">
                <a:hlinkClick r:id="rId3"/>
              </a:rPr>
              <a:t>https://mathe-sicher-koennen.dzlm.de/node/512</a:t>
            </a:r>
            <a:endParaRPr lang="de-DE" sz="1600" dirty="0"/>
          </a:p>
          <a:p>
            <a:pPr marL="252000" indent="-252000">
              <a:spcBef>
                <a:spcPts val="576"/>
              </a:spcBef>
              <a:buNone/>
            </a:pPr>
            <a:r>
              <a:rPr lang="de-DE" sz="1600" dirty="0"/>
              <a:t>KIRA-Check (o. J.): </a:t>
            </a:r>
            <a:r>
              <a:rPr lang="de-DE" sz="1600" i="1" dirty="0"/>
              <a:t>Diagnose von Rechenwegen beim halbschriftlichen Rechnen. </a:t>
            </a:r>
            <a:r>
              <a:rPr lang="de-DE" sz="1600" dirty="0"/>
              <a:t>Online unter: </a:t>
            </a:r>
            <a:r>
              <a:rPr lang="de-DE" sz="1600" dirty="0">
                <a:hlinkClick r:id="rId4"/>
              </a:rPr>
              <a:t>https://kira.dzlm.de/node/798</a:t>
            </a:r>
            <a:endParaRPr lang="de-DE" sz="1600" dirty="0"/>
          </a:p>
          <a:p>
            <a:pPr marL="252000" indent="-252000">
              <a:spcBef>
                <a:spcPts val="576"/>
              </a:spcBef>
              <a:buNone/>
            </a:pPr>
            <a:r>
              <a:rPr lang="de-DE" sz="1600" dirty="0" err="1"/>
              <a:t>Mahiko</a:t>
            </a:r>
            <a:r>
              <a:rPr lang="de-DE" sz="1600" dirty="0"/>
              <a:t> (o. J.): </a:t>
            </a:r>
            <a:r>
              <a:rPr lang="de-DE" sz="1600" i="1" dirty="0"/>
              <a:t>Fördermaterialien zur halbschriftlichen Multiplikation. </a:t>
            </a:r>
            <a:r>
              <a:rPr lang="de-DE" sz="1600" dirty="0"/>
              <a:t>Online unter: </a:t>
            </a:r>
            <a:r>
              <a:rPr lang="de-DE" sz="1600" dirty="0">
                <a:hlinkClick r:id="rId5"/>
              </a:rPr>
              <a:t>https://mahiko.dzlm.de/node/165</a:t>
            </a:r>
            <a:r>
              <a:rPr lang="de-DE" sz="1600" dirty="0"/>
              <a:t> </a:t>
            </a:r>
          </a:p>
        </p:txBody>
      </p:sp>
      <p:sp>
        <p:nvSpPr>
          <p:cNvPr id="3" name="Titel 2">
            <a:extLst>
              <a:ext uri="{FF2B5EF4-FFF2-40B4-BE49-F238E27FC236}">
                <a16:creationId xmlns:a16="http://schemas.microsoft.com/office/drawing/2014/main" id="{B03C2367-04F0-4125-B1BB-E0B112BEB7E3}"/>
              </a:ext>
            </a:extLst>
          </p:cNvPr>
          <p:cNvSpPr>
            <a:spLocks noGrp="1"/>
          </p:cNvSpPr>
          <p:nvPr>
            <p:ph type="title"/>
          </p:nvPr>
        </p:nvSpPr>
        <p:spPr/>
        <p:txBody>
          <a:bodyPr/>
          <a:lstStyle/>
          <a:p>
            <a:r>
              <a:rPr lang="de-DE" dirty="0"/>
              <a:t>Literatur</a:t>
            </a:r>
          </a:p>
        </p:txBody>
      </p:sp>
      <p:pic>
        <p:nvPicPr>
          <p:cNvPr id="10" name="Grafik 9">
            <a:extLst>
              <a:ext uri="{FF2B5EF4-FFF2-40B4-BE49-F238E27FC236}">
                <a16:creationId xmlns:a16="http://schemas.microsoft.com/office/drawing/2014/main" id="{43E8C05A-DD68-4728-AAC1-27F512DF38E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03089" y="4449637"/>
            <a:ext cx="1517103" cy="509846"/>
          </a:xfrm>
          <a:prstGeom prst="rect">
            <a:avLst/>
          </a:prstGeom>
        </p:spPr>
      </p:pic>
      <p:pic>
        <p:nvPicPr>
          <p:cNvPr id="11" name="Grafik 10">
            <a:extLst>
              <a:ext uri="{FF2B5EF4-FFF2-40B4-BE49-F238E27FC236}">
                <a16:creationId xmlns:a16="http://schemas.microsoft.com/office/drawing/2014/main" id="{6D836F8C-84DD-4BAA-9B1E-FA5F81F371E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65056" y="3429000"/>
            <a:ext cx="993173" cy="949517"/>
          </a:xfrm>
          <a:prstGeom prst="rect">
            <a:avLst/>
          </a:prstGeom>
        </p:spPr>
      </p:pic>
      <p:pic>
        <p:nvPicPr>
          <p:cNvPr id="12" name="Bildschirmfoto 2021-10-16 um 11.39.20.png">
            <a:extLst>
              <a:ext uri="{FF2B5EF4-FFF2-40B4-BE49-F238E27FC236}">
                <a16:creationId xmlns:a16="http://schemas.microsoft.com/office/drawing/2014/main" id="{AB3B642D-18ED-43CE-8289-145E38724241}"/>
              </a:ext>
            </a:extLst>
          </p:cNvPr>
          <p:cNvPicPr>
            <a:picLocks noChangeAspect="1"/>
          </p:cNvPicPr>
          <p:nvPr/>
        </p:nvPicPr>
        <p:blipFill>
          <a:blip r:embed="rId8" cstate="print">
            <a:duotone>
              <a:prstClr val="black"/>
              <a:srgbClr val="D9C3A5">
                <a:tint val="50000"/>
                <a:satMod val="180000"/>
              </a:srgbClr>
            </a:duotone>
            <a:extLst>
              <a:ext uri="{28A0092B-C50C-407E-A947-70E740481C1C}">
                <a14:useLocalDpi xmlns:a14="http://schemas.microsoft.com/office/drawing/2010/main" val="0"/>
              </a:ext>
            </a:extLst>
          </a:blip>
          <a:srcRect/>
          <a:stretch/>
        </p:blipFill>
        <p:spPr>
          <a:xfrm rot="900000">
            <a:off x="6763828" y="1761895"/>
            <a:ext cx="2026305" cy="1426534"/>
          </a:xfrm>
          <a:prstGeom prst="rect">
            <a:avLst/>
          </a:prstGeom>
          <a:ln w="3175">
            <a:noFill/>
            <a:miter lim="400000"/>
          </a:ln>
          <a:effectLst>
            <a:outerShdw blurRad="50800" dist="38100" dir="2700000" algn="tl" rotWithShape="0">
              <a:prstClr val="black">
                <a:alpha val="40000"/>
              </a:prstClr>
            </a:outerShdw>
          </a:effectLst>
        </p:spPr>
      </p:pic>
      <p:pic>
        <p:nvPicPr>
          <p:cNvPr id="13" name="Bildschirmfoto 2021-10-16 um 11.39.20.png" descr="Bildschirmfoto 2021-10-16 um 11.39.20.png">
            <a:extLst>
              <a:ext uri="{FF2B5EF4-FFF2-40B4-BE49-F238E27FC236}">
                <a16:creationId xmlns:a16="http://schemas.microsoft.com/office/drawing/2014/main" id="{F5DEE2C8-0218-43DB-A9EA-2C92ACF79AC8}"/>
              </a:ext>
            </a:extLst>
          </p:cNvPr>
          <p:cNvPicPr>
            <a:picLocks noChangeAspect="1"/>
          </p:cNvPicPr>
          <p:nvPr/>
        </p:nvPicPr>
        <p:blipFill>
          <a:blip r:embed="rId9">
            <a:duotone>
              <a:prstClr val="black"/>
              <a:srgbClr val="D9C3A5">
                <a:tint val="50000"/>
                <a:satMod val="180000"/>
              </a:srgbClr>
            </a:duotone>
          </a:blip>
          <a:stretch>
            <a:fillRect/>
          </a:stretch>
        </p:blipFill>
        <p:spPr>
          <a:xfrm>
            <a:off x="6524349" y="1035592"/>
            <a:ext cx="2051325" cy="1426535"/>
          </a:xfrm>
          <a:prstGeom prst="rect">
            <a:avLst/>
          </a:prstGeom>
          <a:ln w="3175">
            <a:noFill/>
            <a:miter lim="400000"/>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3038605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D3A2AB13-C71A-42FC-A324-4BFA5C5FCFB5}"/>
              </a:ext>
            </a:extLst>
          </p:cNvPr>
          <p:cNvSpPr/>
          <p:nvPr/>
        </p:nvSpPr>
        <p:spPr bwMode="auto">
          <a:xfrm>
            <a:off x="-226088" y="1026447"/>
            <a:ext cx="9596175" cy="538189"/>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sp>
        <p:nvSpPr>
          <p:cNvPr id="9" name="Rechteck 8">
            <a:extLst>
              <a:ext uri="{FF2B5EF4-FFF2-40B4-BE49-F238E27FC236}">
                <a16:creationId xmlns:a16="http://schemas.microsoft.com/office/drawing/2014/main" id="{132E2B56-B33E-4C9A-A213-0A681556077A}"/>
              </a:ext>
            </a:extLst>
          </p:cNvPr>
          <p:cNvSpPr/>
          <p:nvPr/>
        </p:nvSpPr>
        <p:spPr bwMode="auto">
          <a:xfrm rot="16200000">
            <a:off x="-1066945" y="2093403"/>
            <a:ext cx="2797461" cy="663549"/>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sp>
        <p:nvSpPr>
          <p:cNvPr id="5" name="Textplatzhalter 4">
            <a:extLst>
              <a:ext uri="{FF2B5EF4-FFF2-40B4-BE49-F238E27FC236}">
                <a16:creationId xmlns:a16="http://schemas.microsoft.com/office/drawing/2014/main" id="{6BA0C07C-FE48-417E-81D7-C2CA40BC6B8F}"/>
              </a:ext>
            </a:extLst>
          </p:cNvPr>
          <p:cNvSpPr>
            <a:spLocks noGrp="1"/>
          </p:cNvSpPr>
          <p:nvPr>
            <p:ph type="body" sz="quarter" idx="10"/>
          </p:nvPr>
        </p:nvSpPr>
        <p:spPr/>
        <p:txBody>
          <a:bodyPr/>
          <a:lstStyle/>
          <a:p>
            <a:pPr hangingPunct="1"/>
            <a:r>
              <a:rPr lang="de-DE" dirty="0">
                <a:latin typeface="Calibri" panose="020F0502020204030204" pitchFamily="34" charset="0"/>
                <a:cs typeface="Calibri" panose="020F0502020204030204" pitchFamily="34" charset="0"/>
              </a:rPr>
              <a:t>Reflexion der Praxiserprobung</a:t>
            </a: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Charakteristika </a:t>
            </a:r>
            <a:r>
              <a:rPr lang="de-DE" dirty="0">
                <a:solidFill>
                  <a:schemeClr val="bg1">
                    <a:lumMod val="65000"/>
                  </a:schemeClr>
                </a:solidFill>
              </a:rPr>
              <a:t>des halbschriftlichen und des schriftlichen Rechnens</a:t>
            </a: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H</a:t>
            </a:r>
            <a:r>
              <a:rPr lang="de-DE" dirty="0">
                <a:solidFill>
                  <a:schemeClr val="bg1">
                    <a:lumMod val="65000"/>
                  </a:schemeClr>
                </a:solidFill>
              </a:rPr>
              <a:t>albschriftliches Rechnen</a:t>
            </a: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S</a:t>
            </a:r>
            <a:r>
              <a:rPr lang="de-DE" dirty="0">
                <a:solidFill>
                  <a:schemeClr val="bg1">
                    <a:lumMod val="65000"/>
                  </a:schemeClr>
                </a:solidFill>
              </a:rPr>
              <a:t>chriftliches Rechnen</a:t>
            </a:r>
          </a:p>
          <a:p>
            <a:pPr defTabSz="720000" hangingPunct="1"/>
            <a:r>
              <a:rPr lang="de-DE" dirty="0">
                <a:solidFill>
                  <a:schemeClr val="bg1">
                    <a:lumMod val="65000"/>
                  </a:schemeClr>
                </a:solidFill>
                <a:latin typeface="Calibri" panose="020F0502020204030204" pitchFamily="34" charset="0"/>
                <a:cs typeface="Calibri" panose="020F0502020204030204" pitchFamily="34" charset="0"/>
              </a:rPr>
              <a:t>Rückblick und Ausblick</a:t>
            </a:r>
          </a:p>
          <a:p>
            <a:endParaRPr lang="de-DE" dirty="0"/>
          </a:p>
        </p:txBody>
      </p:sp>
    </p:spTree>
    <p:extLst>
      <p:ext uri="{BB962C8B-B14F-4D97-AF65-F5344CB8AC3E}">
        <p14:creationId xmlns:p14="http://schemas.microsoft.com/office/powerpoint/2010/main" val="329432820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a:extLst>
              <a:ext uri="{FF2B5EF4-FFF2-40B4-BE49-F238E27FC236}">
                <a16:creationId xmlns:a16="http://schemas.microsoft.com/office/drawing/2014/main" id="{9958C620-FEB4-432D-914B-6207F75CB872}"/>
              </a:ext>
            </a:extLst>
          </p:cNvPr>
          <p:cNvSpPr txBox="1">
            <a:spLocks/>
          </p:cNvSpPr>
          <p:nvPr/>
        </p:nvSpPr>
        <p:spPr>
          <a:xfrm>
            <a:off x="241540" y="1035807"/>
            <a:ext cx="4535660" cy="1342671"/>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indent="0">
              <a:spcBef>
                <a:spcPts val="600"/>
              </a:spcBef>
              <a:buNone/>
              <a:defRPr sz="1800" b="1"/>
            </a:pPr>
            <a:r>
              <a:rPr lang="de-DE" dirty="0"/>
              <a:t>Aktivität A: Reflexion der Praxiserprobung </a:t>
            </a:r>
            <a:br>
              <a:rPr lang="de-DE" dirty="0"/>
            </a:br>
            <a:r>
              <a:rPr lang="de-DE" dirty="0"/>
              <a:t>(aus der vorangehenden Sitzung)</a:t>
            </a:r>
          </a:p>
          <a:p>
            <a:pPr marL="300789" indent="-300789">
              <a:spcBef>
                <a:spcPts val="600"/>
              </a:spcBef>
              <a:buClr>
                <a:schemeClr val="tx1"/>
              </a:buClr>
              <a:buSzPct val="100000"/>
              <a:buAutoNum type="alphaLcParenR"/>
              <a:defRPr sz="1800"/>
            </a:pPr>
            <a:r>
              <a:rPr lang="de-DE" dirty="0"/>
              <a:t>…</a:t>
            </a:r>
          </a:p>
          <a:p>
            <a:pPr marL="300789" indent="-300789">
              <a:spcBef>
                <a:spcPts val="600"/>
              </a:spcBef>
              <a:buClr>
                <a:schemeClr val="tx1"/>
              </a:buClr>
              <a:buSzPct val="100000"/>
              <a:buAutoNum type="alphaLcParenR"/>
              <a:defRPr sz="1800"/>
            </a:pPr>
            <a:r>
              <a:rPr lang="de-DE" dirty="0"/>
              <a:t>…</a:t>
            </a:r>
          </a:p>
        </p:txBody>
      </p:sp>
    </p:spTree>
  </p:cSld>
  <p:clrMapOvr>
    <a:masterClrMapping/>
  </p:clrMapOvr>
  <p:transition spd="med"/>
</p:sld>
</file>

<file path=ppt/theme/theme1.xml><?xml version="1.0" encoding="utf-8"?>
<a:theme xmlns:a="http://schemas.openxmlformats.org/drawingml/2006/main" name="Inhaltsfolien">
  <a:themeElements>
    <a:clrScheme name="Benutzerdefiniert 1">
      <a:dk1>
        <a:srgbClr val="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fontScheme name="Inhaltsfolien">
      <a:majorFont>
        <a:latin typeface="Helvetica"/>
        <a:ea typeface="Helvetica"/>
        <a:cs typeface="Helvetica"/>
      </a:majorFont>
      <a:minorFont>
        <a:latin typeface="Calibri"/>
        <a:ea typeface="Calibri"/>
        <a:cs typeface="Calibri"/>
      </a:minorFont>
    </a:fontScheme>
    <a:fmtScheme name="Inhaltsfolie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6">
            <a:lumOff val="44000"/>
          </a:schemeClr>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Zwischenfolien für Fortbildende">
  <a:themeElements>
    <a:clrScheme name="Benutzerdefiniert 1">
      <a:dk1>
        <a:sysClr val="windowText" lastClr="000000"/>
      </a:dk1>
      <a:lt1>
        <a:srgbClr val="FFFFFF"/>
      </a:lt1>
      <a:dk2>
        <a:srgbClr val="327A86"/>
      </a:dk2>
      <a:lt2>
        <a:srgbClr val="F8B44F"/>
      </a:lt2>
      <a:accent1>
        <a:srgbClr val="737373"/>
      </a:accent1>
      <a:accent2>
        <a:srgbClr val="C8D2D8"/>
      </a:accent2>
      <a:accent3>
        <a:srgbClr val="A44168"/>
      </a:accent3>
      <a:accent4>
        <a:srgbClr val="CCDEE1"/>
      </a:accent4>
      <a:accent5>
        <a:srgbClr val="FDECD3"/>
      </a:accent5>
      <a:accent6>
        <a:srgbClr val="CDB987"/>
      </a:accent6>
      <a:hlink>
        <a:srgbClr val="327A86"/>
      </a:hlink>
      <a:folHlink>
        <a:srgbClr val="327A86"/>
      </a:folHlink>
    </a:clrScheme>
    <a:fontScheme name="DZLM">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Materialvorlage-mit-Beispielseiten_2021-10-18.potx" id="{A0D54F44-059B-49F3-879C-4D58EE8C4FA4}" vid="{3F6BA7A5-1C95-4177-A9CF-B5D97CE4CC55}"/>
    </a:ext>
  </a:extLst>
</a:theme>
</file>

<file path=ppt/theme/theme3.xml><?xml version="1.0" encoding="utf-8"?>
<a:theme xmlns:a="http://schemas.openxmlformats.org/drawingml/2006/main" name="Titel- &amp; Schlussfolien">
  <a:themeElements>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ZLM_Materialvorlage-mit-Beispielseiten_2021-10-18.potx" id="{A0D54F44-059B-49F3-879C-4D58EE8C4FA4}" vid="{582C1B2B-1305-4D94-86B7-C274C9A6682B}"/>
    </a:ext>
  </a:extLst>
</a:theme>
</file>

<file path=ppt/theme/theme4.xml><?xml version="1.0" encoding="utf-8"?>
<a:theme xmlns:a="http://schemas.openxmlformats.org/drawingml/2006/main" name="1_Zwischenfolien für Fortbildende">
  <a:themeElements>
    <a:clrScheme name="DZLM">
      <a:dk1>
        <a:sysClr val="windowText" lastClr="000000"/>
      </a:dk1>
      <a:lt1>
        <a:srgbClr val="FFFFFF"/>
      </a:lt1>
      <a:dk2>
        <a:srgbClr val="327A86"/>
      </a:dk2>
      <a:lt2>
        <a:srgbClr val="F8B44F"/>
      </a:lt2>
      <a:accent1>
        <a:srgbClr val="737373"/>
      </a:accent1>
      <a:accent2>
        <a:srgbClr val="C8D2D8"/>
      </a:accent2>
      <a:accent3>
        <a:srgbClr val="A44168"/>
      </a:accent3>
      <a:accent4>
        <a:srgbClr val="CCDEE1"/>
      </a:accent4>
      <a:accent5>
        <a:srgbClr val="FDECD3"/>
      </a:accent5>
      <a:accent6>
        <a:srgbClr val="CDB987"/>
      </a:accent6>
      <a:hlink>
        <a:srgbClr val="327A86"/>
      </a:hlink>
      <a:folHlink>
        <a:srgbClr val="327A86"/>
      </a:folHlink>
    </a:clrScheme>
    <a:fontScheme name="DZLM">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Materialvorlage-mit-Beispielseiten_2021-10-18.potx" id="{A0D54F44-059B-49F3-879C-4D58EE8C4FA4}" vid="{3F6BA7A5-1C95-4177-A9CF-B5D97CE4CC55}"/>
    </a:ext>
  </a:extLst>
</a:theme>
</file>

<file path=ppt/theme/theme5.xml><?xml version="1.0" encoding="utf-8"?>
<a:theme xmlns:a="http://schemas.openxmlformats.org/drawingml/2006/main" name="Content Folien">
  <a:themeElements>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fontScheme name="DZLM">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Materialvorlage-mit-Beispielseiten_2021-10-18.potx" id="{A0D54F44-059B-49F3-879C-4D58EE8C4FA4}" vid="{BF7B2B45-D649-4D22-B1CE-A734156E32F3}"/>
    </a:ext>
  </a:extLst>
</a:theme>
</file>

<file path=ppt/theme/theme6.xml><?xml version="1.0" encoding="utf-8"?>
<a:theme xmlns:a="http://schemas.openxmlformats.org/drawingml/2006/main" name="Inhaltsfolien">
  <a:themeElements>
    <a:clrScheme name="Inhaltsfolien">
      <a:dk1>
        <a:srgbClr val="000000"/>
      </a:dk1>
      <a:lt1>
        <a:srgbClr val="FFFFFF"/>
      </a:lt1>
      <a:dk2>
        <a:srgbClr val="A7A7A7"/>
      </a:dk2>
      <a:lt2>
        <a:srgbClr val="535353"/>
      </a:lt2>
      <a:accent1>
        <a:srgbClr val="327A86"/>
      </a:accent1>
      <a:accent2>
        <a:srgbClr val="A44168"/>
      </a:accent2>
      <a:accent3>
        <a:srgbClr val="737373"/>
      </a:accent3>
      <a:accent4>
        <a:srgbClr val="F8B44F"/>
      </a:accent4>
      <a:accent5>
        <a:srgbClr val="707070"/>
      </a:accent5>
      <a:accent6>
        <a:srgbClr val="8F8F8F"/>
      </a:accent6>
      <a:hlink>
        <a:srgbClr val="0000FF"/>
      </a:hlink>
      <a:folHlink>
        <a:srgbClr val="FF00FF"/>
      </a:folHlink>
    </a:clrScheme>
    <a:fontScheme name="Inhaltsfolien">
      <a:majorFont>
        <a:latin typeface="Helvetica"/>
        <a:ea typeface="Helvetica"/>
        <a:cs typeface="Helvetica"/>
      </a:majorFont>
      <a:minorFont>
        <a:latin typeface="Calibri"/>
        <a:ea typeface="Calibri"/>
        <a:cs typeface="Calibri"/>
      </a:minorFont>
    </a:fontScheme>
    <a:fmtScheme name="Inhaltsfolie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6">
            <a:lumOff val="44000"/>
          </a:schemeClr>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Override1.xml><?xml version="1.0" encoding="utf-8"?>
<a:themeOverride xmlns:a="http://schemas.openxmlformats.org/drawingml/2006/main">
  <a:clrScheme name="Benutzerdefiniert 1">
    <a:dk1>
      <a:sysClr val="windowText" lastClr="000000"/>
    </a:dk1>
    <a:lt1>
      <a:srgbClr val="FFFFFF"/>
    </a:lt1>
    <a:dk2>
      <a:srgbClr val="327A86"/>
    </a:dk2>
    <a:lt2>
      <a:srgbClr val="F8B44F"/>
    </a:lt2>
    <a:accent1>
      <a:srgbClr val="737373"/>
    </a:accent1>
    <a:accent2>
      <a:srgbClr val="C8D2D8"/>
    </a:accent2>
    <a:accent3>
      <a:srgbClr val="A44168"/>
    </a:accent3>
    <a:accent4>
      <a:srgbClr val="CCDEE1"/>
    </a:accent4>
    <a:accent5>
      <a:srgbClr val="FDECD3"/>
    </a:accent5>
    <a:accent6>
      <a:srgbClr val="CDB987"/>
    </a:accent6>
    <a:hlink>
      <a:srgbClr val="327A86"/>
    </a:hlink>
    <a:folHlink>
      <a:srgbClr val="327A86"/>
    </a:folHlink>
  </a:clrScheme>
</a:themeOverride>
</file>

<file path=docProps/app.xml><?xml version="1.0" encoding="utf-8"?>
<Properties xmlns="http://schemas.openxmlformats.org/officeDocument/2006/extended-properties" xmlns:vt="http://schemas.openxmlformats.org/officeDocument/2006/docPropsVTypes">
  <TotalTime>0</TotalTime>
  <Words>7577</Words>
  <Application>Microsoft Office PowerPoint</Application>
  <PresentationFormat>Bildschirmpräsentation (4:3)</PresentationFormat>
  <Paragraphs>820</Paragraphs>
  <Slides>73</Slides>
  <Notes>58</Notes>
  <HiddenSlides>17</HiddenSlides>
  <MMClips>0</MMClips>
  <ScaleCrop>false</ScaleCrop>
  <HeadingPairs>
    <vt:vector size="6" baseType="variant">
      <vt:variant>
        <vt:lpstr>Verwendete Schriftarten</vt:lpstr>
      </vt:variant>
      <vt:variant>
        <vt:i4>9</vt:i4>
      </vt:variant>
      <vt:variant>
        <vt:lpstr>Design</vt:lpstr>
      </vt:variant>
      <vt:variant>
        <vt:i4>5</vt:i4>
      </vt:variant>
      <vt:variant>
        <vt:lpstr>Folientitel</vt:lpstr>
      </vt:variant>
      <vt:variant>
        <vt:i4>73</vt:i4>
      </vt:variant>
    </vt:vector>
  </HeadingPairs>
  <TitlesOfParts>
    <vt:vector size="87" baseType="lpstr">
      <vt:lpstr>Arial</vt:lpstr>
      <vt:lpstr>Calibri</vt:lpstr>
      <vt:lpstr>Calibri Normal</vt:lpstr>
      <vt:lpstr>Comic Sans MS</vt:lpstr>
      <vt:lpstr>Helvetica</vt:lpstr>
      <vt:lpstr>Symbol</vt:lpstr>
      <vt:lpstr>Times New Roman</vt:lpstr>
      <vt:lpstr>Wingdings</vt:lpstr>
      <vt:lpstr>Wingdings-Regular</vt:lpstr>
      <vt:lpstr>Inhaltsfolien</vt:lpstr>
      <vt:lpstr>Zwischenfolien für Fortbildende</vt:lpstr>
      <vt:lpstr>Titel- &amp; Schlussfolien</vt:lpstr>
      <vt:lpstr>1_Zwischenfolien für Fortbildende</vt:lpstr>
      <vt:lpstr>Content Folien</vt:lpstr>
      <vt:lpstr>PowerPoint-Präsentation</vt:lpstr>
      <vt:lpstr>Lizenzbedingungen</vt:lpstr>
      <vt:lpstr>Nutzung der Materialien unter CC BY-SA </vt:lpstr>
      <vt:lpstr>Hinweis zur Nutzung der urheberrechtlich geschützten Bilder und Videos</vt:lpstr>
      <vt:lpstr>Vorschlag für Zeitstruktur</vt:lpstr>
      <vt:lpstr>Vorschlag für Zeitstruktur</vt:lpstr>
      <vt:lpstr>Vorschlag für Zeitstruktur</vt:lpstr>
      <vt:lpstr>PowerPoint-Präsentation</vt:lpstr>
      <vt:lpstr>PowerPoint-Präsentation</vt:lpstr>
      <vt:lpstr>Vorschlag für Zeitstruktur</vt:lpstr>
      <vt:lpstr>Hintergrundinformationen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Bedeutung des Zahlenrechnens in Primar- und Sekundarstufe</vt:lpstr>
      <vt:lpstr>Fazit: Bedeutung des Zahlenrechnens</vt:lpstr>
      <vt:lpstr>Vorschlag für Zeitstruktur</vt:lpstr>
      <vt:lpstr>Hintergrundinformationen</vt:lpstr>
      <vt:lpstr>PowerPoint-Präsentation</vt:lpstr>
      <vt:lpstr>Kinder rechnen anders – Denkwege besser nachvollziehen können</vt:lpstr>
      <vt:lpstr>Der KIRA-Check</vt:lpstr>
      <vt:lpstr>Wie rechnet Emily?</vt:lpstr>
      <vt:lpstr>Wie rechnet Emily?</vt:lpstr>
      <vt:lpstr>Wie rechnet Emily?</vt:lpstr>
      <vt:lpstr>PowerPoint-Präsentation</vt:lpstr>
      <vt:lpstr>Vermutete Fehlermuster</vt:lpstr>
      <vt:lpstr>Rechenfehler vs. Verständnisfehler</vt:lpstr>
      <vt:lpstr>Zur Vertiefung </vt:lpstr>
      <vt:lpstr>Vorschlag für Zeitstruktur</vt:lpstr>
      <vt:lpstr>Hintergrundinformationen</vt:lpstr>
      <vt:lpstr>PowerPoint-Präsentation</vt:lpstr>
      <vt:lpstr>Mahiko – Mathehilfe kompakt</vt:lpstr>
      <vt:lpstr>Mahiko – Mathehilfe kompakt</vt:lpstr>
      <vt:lpstr>Struktur der Mahiko-Module</vt:lpstr>
      <vt:lpstr>Integration von LeVis auf Mahiko</vt:lpstr>
      <vt:lpstr>Einbindung der Videos in den Unterseiten </vt:lpstr>
      <vt:lpstr>PowerPoint-Präsentation</vt:lpstr>
      <vt:lpstr>Vorschlag für Zeitstruktur</vt:lpstr>
      <vt:lpstr>Hintergrundinformationen</vt:lpstr>
      <vt:lpstr>Hintergrundinformationen</vt:lpstr>
      <vt:lpstr>PowerPoint-Präsentation</vt:lpstr>
      <vt:lpstr>Den Algorithmus verstehen – das Beispiel Subtraktion </vt:lpstr>
      <vt:lpstr>Den Algorithmus verstehen – das Beispiel Subtraktion </vt:lpstr>
      <vt:lpstr>Halbschriftliche Strategien und schriftliche Verfahren im Überblick</vt:lpstr>
      <vt:lpstr>Zuordnungen</vt:lpstr>
      <vt:lpstr>Mathe sicher können</vt:lpstr>
      <vt:lpstr>Didaktisches Prinzip</vt:lpstr>
      <vt:lpstr>PowerPoint-Präsentation</vt:lpstr>
      <vt:lpstr>Fördermaterial Schriftliche Subtraktion</vt:lpstr>
      <vt:lpstr>Fördermaterial Schriftliche Subtraktion</vt:lpstr>
      <vt:lpstr>Fördermaterial Schriftliche Subtraktion</vt:lpstr>
      <vt:lpstr>Fördermaterial Schriftliche Subtraktion</vt:lpstr>
      <vt:lpstr>Fördermaterial Schriftliche Subtraktion</vt:lpstr>
      <vt:lpstr>Auszug aus einer Standortbestimmung</vt:lpstr>
      <vt:lpstr>PowerPoint-Präsentation</vt:lpstr>
      <vt:lpstr>Vorschlag für Zeitstruktur</vt:lpstr>
      <vt:lpstr>Hintergrundinformationen</vt:lpstr>
      <vt:lpstr>Hintergrundinformationen</vt:lpstr>
      <vt:lpstr>PowerPoint-Präsentation</vt:lpstr>
      <vt:lpstr>PowerPoint-Präsentation</vt:lpstr>
      <vt:lpstr>Diagnose und Förderung auf PIKAS</vt:lpstr>
      <vt:lpstr>Diagnose und Förderung auf PIKAS</vt:lpstr>
      <vt:lpstr>PowerPoint-Präsentation</vt:lpstr>
      <vt:lpstr>PowerPoint-Präsentation</vt:lpstr>
      <vt:lpstr>Zwitscher-Runde</vt:lpstr>
      <vt:lpstr>Evaluation</vt:lpstr>
      <vt:lpstr>PowerPoint-Präsentation</vt:lpstr>
      <vt:lpstr>Literatur</vt:lpstr>
      <vt:lpstr>Literatur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Franziska</dc:creator>
  <cp:lastModifiedBy>Franziska Siebel</cp:lastModifiedBy>
  <cp:revision>214</cp:revision>
  <dcterms:modified xsi:type="dcterms:W3CDTF">2023-03-14T13:31:51Z</dcterms:modified>
</cp:coreProperties>
</file>