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5.xml" ContentType="application/vnd.openxmlformats-officedocument.theme+xml"/>
  <Override PartName="/ppt/tags/tag2.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743" r:id="rId1"/>
    <p:sldMasterId id="2147483751" r:id="rId2"/>
    <p:sldMasterId id="2147483760" r:id="rId3"/>
    <p:sldMasterId id="2147483802" r:id="rId4"/>
    <p:sldMasterId id="2147483806" r:id="rId5"/>
  </p:sldMasterIdLst>
  <p:notesMasterIdLst>
    <p:notesMasterId r:id="rId92"/>
  </p:notesMasterIdLst>
  <p:handoutMasterIdLst>
    <p:handoutMasterId r:id="rId93"/>
  </p:handoutMasterIdLst>
  <p:sldIdLst>
    <p:sldId id="2775" r:id="rId6"/>
    <p:sldId id="264" r:id="rId7"/>
    <p:sldId id="2802" r:id="rId8"/>
    <p:sldId id="281" r:id="rId9"/>
    <p:sldId id="276" r:id="rId10"/>
    <p:sldId id="2719" r:id="rId11"/>
    <p:sldId id="1252" r:id="rId12"/>
    <p:sldId id="2788" r:id="rId13"/>
    <p:sldId id="2789" r:id="rId14"/>
    <p:sldId id="1280" r:id="rId15"/>
    <p:sldId id="2669" r:id="rId16"/>
    <p:sldId id="2706" r:id="rId17"/>
    <p:sldId id="2790" r:id="rId18"/>
    <p:sldId id="2720" r:id="rId19"/>
    <p:sldId id="2432" r:id="rId20"/>
    <p:sldId id="2727" r:id="rId21"/>
    <p:sldId id="1283" r:id="rId22"/>
    <p:sldId id="2724" r:id="rId23"/>
    <p:sldId id="2723" r:id="rId24"/>
    <p:sldId id="2697" r:id="rId25"/>
    <p:sldId id="2738" r:id="rId26"/>
    <p:sldId id="2725" r:id="rId27"/>
    <p:sldId id="2776" r:id="rId28"/>
    <p:sldId id="2791" r:id="rId29"/>
    <p:sldId id="2792" r:id="rId30"/>
    <p:sldId id="2438" r:id="rId31"/>
    <p:sldId id="2439" r:id="rId32"/>
    <p:sldId id="2440" r:id="rId33"/>
    <p:sldId id="2733" r:id="rId34"/>
    <p:sldId id="2772" r:id="rId35"/>
    <p:sldId id="2740" r:id="rId36"/>
    <p:sldId id="2793" r:id="rId37"/>
    <p:sldId id="2473" r:id="rId38"/>
    <p:sldId id="2794" r:id="rId39"/>
    <p:sldId id="2732" r:id="rId40"/>
    <p:sldId id="2777" r:id="rId41"/>
    <p:sldId id="2779" r:id="rId42"/>
    <p:sldId id="2795" r:id="rId43"/>
    <p:sldId id="2796" r:id="rId44"/>
    <p:sldId id="2675" r:id="rId45"/>
    <p:sldId id="2753" r:id="rId46"/>
    <p:sldId id="2770" r:id="rId47"/>
    <p:sldId id="2778" r:id="rId48"/>
    <p:sldId id="2480" r:id="rId49"/>
    <p:sldId id="2797" r:id="rId50"/>
    <p:sldId id="2481" r:id="rId51"/>
    <p:sldId id="2742" r:id="rId52"/>
    <p:sldId id="2743" r:id="rId53"/>
    <p:sldId id="2787" r:id="rId54"/>
    <p:sldId id="2744" r:id="rId55"/>
    <p:sldId id="2745" r:id="rId56"/>
    <p:sldId id="2677" r:id="rId57"/>
    <p:sldId id="2783" r:id="rId58"/>
    <p:sldId id="2784" r:id="rId59"/>
    <p:sldId id="2747" r:id="rId60"/>
    <p:sldId id="2785" r:id="rId61"/>
    <p:sldId id="2749" r:id="rId62"/>
    <p:sldId id="2786" r:id="rId63"/>
    <p:sldId id="2800" r:id="rId64"/>
    <p:sldId id="2771" r:id="rId65"/>
    <p:sldId id="2781" r:id="rId66"/>
    <p:sldId id="2755" r:id="rId67"/>
    <p:sldId id="2658" r:id="rId68"/>
    <p:sldId id="2756" r:id="rId69"/>
    <p:sldId id="2798" r:id="rId70"/>
    <p:sldId id="2799" r:id="rId71"/>
    <p:sldId id="2692" r:id="rId72"/>
    <p:sldId id="2650" r:id="rId73"/>
    <p:sldId id="2761" r:id="rId74"/>
    <p:sldId id="2760" r:id="rId75"/>
    <p:sldId id="2652" r:id="rId76"/>
    <p:sldId id="2702" r:id="rId77"/>
    <p:sldId id="2683" r:id="rId78"/>
    <p:sldId id="2763" r:id="rId79"/>
    <p:sldId id="2764" r:id="rId80"/>
    <p:sldId id="2765" r:id="rId81"/>
    <p:sldId id="2766" r:id="rId82"/>
    <p:sldId id="2703" r:id="rId83"/>
    <p:sldId id="2684" r:id="rId84"/>
    <p:sldId id="2682" r:id="rId85"/>
    <p:sldId id="2546" r:id="rId86"/>
    <p:sldId id="2547" r:id="rId87"/>
    <p:sldId id="2768" r:id="rId88"/>
    <p:sldId id="2769" r:id="rId89"/>
    <p:sldId id="2576" r:id="rId90"/>
    <p:sldId id="270" r:id="rId91"/>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Beginn" id="{530A8912-069F-E04E-92FB-5641B3C0AB95}">
          <p14:sldIdLst>
            <p14:sldId id="2775"/>
          </p14:sldIdLst>
        </p14:section>
        <p14:section name="Folien Parkplatz sind hinterher zu sortieren und zu formatieren" id="{79454990-3C5D-D041-9988-F263837BE946}">
          <p14:sldIdLst>
            <p14:sldId id="264"/>
            <p14:sldId id="2802"/>
            <p14:sldId id="281"/>
            <p14:sldId id="276"/>
            <p14:sldId id="2719"/>
          </p14:sldIdLst>
        </p14:section>
        <p14:section name="Einstieg" id="{3686F6D1-807F-1F40-85D8-507E486534A2}">
          <p14:sldIdLst>
            <p14:sldId id="1252"/>
            <p14:sldId id="2788"/>
            <p14:sldId id="2789"/>
            <p14:sldId id="1280"/>
            <p14:sldId id="2669"/>
          </p14:sldIdLst>
        </p14:section>
        <p14:section name="Prozentverständnis" id="{683D3174-903E-0741-90D8-4738AEA6142B}">
          <p14:sldIdLst>
            <p14:sldId id="2706"/>
            <p14:sldId id="2790"/>
            <p14:sldId id="2720"/>
            <p14:sldId id="2432"/>
            <p14:sldId id="2727"/>
            <p14:sldId id="1283"/>
            <p14:sldId id="2724"/>
            <p14:sldId id="2723"/>
          </p14:sldIdLst>
        </p14:section>
        <p14:section name="Relevante Verstehenselemente" id="{73B27932-B4A9-9440-83F5-57F820702C76}">
          <p14:sldIdLst>
            <p14:sldId id="2697"/>
            <p14:sldId id="2738"/>
            <p14:sldId id="2725"/>
            <p14:sldId id="2776"/>
          </p14:sldIdLst>
        </p14:section>
        <p14:section name="Darstellungen und Rechenwege zu Prozenten" id="{FA963BB7-0FCA-A248-96D1-225E0B3E454F}">
          <p14:sldIdLst>
            <p14:sldId id="2791"/>
            <p14:sldId id="2792"/>
            <p14:sldId id="2438"/>
            <p14:sldId id="2439"/>
            <p14:sldId id="2440"/>
            <p14:sldId id="2733"/>
            <p14:sldId id="2772"/>
            <p14:sldId id="2740"/>
            <p14:sldId id="2793"/>
            <p14:sldId id="2473"/>
            <p14:sldId id="2794"/>
            <p14:sldId id="2732"/>
            <p14:sldId id="2777"/>
            <p14:sldId id="2779"/>
          </p14:sldIdLst>
        </p14:section>
        <p14:section name="Prozentverständnis fach- und sprachintegriert fördern" id="{704FF33D-32AE-DA4F-9A2C-0F11A6D0807C}">
          <p14:sldIdLst>
            <p14:sldId id="2795"/>
            <p14:sldId id="2796"/>
            <p14:sldId id="2675"/>
            <p14:sldId id="2753"/>
            <p14:sldId id="2770"/>
            <p14:sldId id="2778"/>
            <p14:sldId id="2480"/>
            <p14:sldId id="2797"/>
            <p14:sldId id="2481"/>
            <p14:sldId id="2742"/>
            <p14:sldId id="2743"/>
            <p14:sldId id="2787"/>
            <p14:sldId id="2744"/>
            <p14:sldId id="2745"/>
            <p14:sldId id="2677"/>
            <p14:sldId id="2783"/>
            <p14:sldId id="2784"/>
            <p14:sldId id="2747"/>
            <p14:sldId id="2785"/>
            <p14:sldId id="2749"/>
            <p14:sldId id="2786"/>
            <p14:sldId id="2800"/>
            <p14:sldId id="2771"/>
            <p14:sldId id="2781"/>
            <p14:sldId id="2755"/>
            <p14:sldId id="2658"/>
            <p14:sldId id="2756"/>
          </p14:sldIdLst>
        </p14:section>
        <p14:section name="Verstehensgrundlagen" id="{632E9A68-78CF-8E4F-A6F7-AB6452A13BD4}">
          <p14:sldIdLst>
            <p14:sldId id="2798"/>
            <p14:sldId id="2799"/>
            <p14:sldId id="2692"/>
            <p14:sldId id="2650"/>
            <p14:sldId id="2761"/>
            <p14:sldId id="2760"/>
            <p14:sldId id="2652"/>
            <p14:sldId id="2702"/>
            <p14:sldId id="2683"/>
            <p14:sldId id="2763"/>
            <p14:sldId id="2764"/>
            <p14:sldId id="2765"/>
            <p14:sldId id="2766"/>
          </p14:sldIdLst>
        </p14:section>
        <p14:section name="Abspann" id="{EB1C69E0-66DA-3544-AF70-BDF0E5E2B052}">
          <p14:sldIdLst>
            <p14:sldId id="2703"/>
            <p14:sldId id="2684"/>
            <p14:sldId id="2682"/>
            <p14:sldId id="2546"/>
            <p14:sldId id="2547"/>
            <p14:sldId id="2768"/>
            <p14:sldId id="2769"/>
            <p14:sldId id="2576"/>
            <p14:sldId id="270"/>
          </p14:sldIdLst>
        </p14:section>
      </p14:sectionLst>
    </p:ext>
    <p:ext uri="{EFAFB233-063F-42B5-8137-9DF3F51BA10A}">
      <p15:sldGuideLst xmlns:p15="http://schemas.microsoft.com/office/powerpoint/2012/main">
        <p15:guide id="8" pos="5760"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irte.friedrich" initials="b" lastIdx="30" clrIdx="6">
    <p:extLst>
      <p:ext uri="{19B8F6BF-5375-455C-9EA6-DF929625EA0E}">
        <p15:presenceInfo xmlns:p15="http://schemas.microsoft.com/office/powerpoint/2012/main" userId="S::birte.friedrich@uni-koeln.de::29548f7a-62d0-4bab-b67e-5e20bf5b1a0d" providerId="AD"/>
      </p:ext>
    </p:extLst>
  </p:cmAuthor>
  <p:cmAuthor id="1" name="Peter Pancakes" initials="PP" lastIdx="1" clrIdx="0"/>
  <p:cmAuthor id="2" name="Regine Brandtner" initials="RB" lastIdx="2" clrIdx="1"/>
  <p:cmAuthor id="3" name="Franziska Frenzel" initials="FF" lastIdx="48" clrIdx="2">
    <p:extLst>
      <p:ext uri="{19B8F6BF-5375-455C-9EA6-DF929625EA0E}">
        <p15:presenceInfo xmlns:p15="http://schemas.microsoft.com/office/powerpoint/2012/main" userId="Franziska Frenzel" providerId="None"/>
      </p:ext>
    </p:extLst>
  </p:cmAuthor>
  <p:cmAuthor id="4" name="Franziska Siebel" initials="FS" lastIdx="98" clrIdx="3">
    <p:extLst>
      <p:ext uri="{19B8F6BF-5375-455C-9EA6-DF929625EA0E}">
        <p15:presenceInfo xmlns:p15="http://schemas.microsoft.com/office/powerpoint/2012/main" userId="Franziska Siebel" providerId="None"/>
      </p:ext>
    </p:extLst>
  </p:cmAuthor>
  <p:cmAuthor id="5" name="Birte Poehler" initials="BP" lastIdx="37" clrIdx="4">
    <p:extLst>
      <p:ext uri="{19B8F6BF-5375-455C-9EA6-DF929625EA0E}">
        <p15:presenceInfo xmlns:p15="http://schemas.microsoft.com/office/powerpoint/2012/main" userId="032889f1209d704b" providerId="Windows Live"/>
      </p:ext>
    </p:extLst>
  </p:cmAuthor>
  <p:cmAuthor id="6" name="Marlen Retke" initials="MR" lastIdx="18" clrIdx="5">
    <p:extLst>
      <p:ext uri="{19B8F6BF-5375-455C-9EA6-DF929625EA0E}">
        <p15:presenceInfo xmlns:p15="http://schemas.microsoft.com/office/powerpoint/2012/main" userId="S-1-5-21-4094318718-1432767091-3126944697-10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7986"/>
    <a:srgbClr val="000000"/>
    <a:srgbClr val="F5E4D0"/>
    <a:srgbClr val="F8B44F"/>
    <a:srgbClr val="C8D2D8"/>
    <a:srgbClr val="E930E8"/>
    <a:srgbClr val="FDECD3"/>
    <a:srgbClr val="A44168"/>
    <a:srgbClr val="737373"/>
    <a:srgbClr val="CCDE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EC20E35-A176-4012-BC5E-935CFFF8708E}" styleName="Mittlere Formatvorlag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10" autoAdjust="0"/>
    <p:restoredTop sz="84903" autoAdjust="0"/>
  </p:normalViewPr>
  <p:slideViewPr>
    <p:cSldViewPr snapToGrid="0">
      <p:cViewPr varScale="1">
        <p:scale>
          <a:sx n="70" d="100"/>
          <a:sy n="70" d="100"/>
        </p:scale>
        <p:origin x="1694" y="53"/>
      </p:cViewPr>
      <p:guideLst>
        <p:guide pos="5760"/>
        <p:guide orient="horz"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5" d="100"/>
          <a:sy n="85" d="100"/>
        </p:scale>
        <p:origin x="3804" y="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presProps" Target="pres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handoutMaster" Target="handoutMasters/handoutMaster1.xml"/><Relationship Id="rId9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latin typeface="Calibri Normal"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latin typeface="Calibri Normal" charset="0"/>
              </a:rPr>
              <a:pPr/>
              <a:t>06.03.2023</a:t>
            </a:fld>
            <a:endParaRPr lang="de-DE">
              <a:latin typeface="Calibri Normal"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latin typeface="Calibri Normal"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latin typeface="Calibri Normal" charset="0"/>
              </a:rPr>
              <a:pPr/>
              <a:t>‹Nr.›</a:t>
            </a:fld>
            <a:endParaRPr lang="de-DE">
              <a:latin typeface="Calibri Normal" charset="0"/>
            </a:endParaRPr>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b="0" i="0">
                <a:latin typeface="Calibri Normal" charset="0"/>
              </a:defRPr>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i="0">
                <a:latin typeface="Calibri Normal" charset="0"/>
              </a:defRPr>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b="0" i="0">
                <a:latin typeface="Calibri Normal" charset="0"/>
              </a:defRPr>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b="0" i="0">
                <a:latin typeface="Calibri Normal" charset="0"/>
              </a:defRPr>
            </a:lvl1pPr>
          </a:lstStyle>
          <a:p>
            <a:fld id="{FAF12454-57A3-5346-8AD1-8A7E704F94A5}" type="slidenum">
              <a:rPr lang="de-DE" smtClean="0"/>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b="0" i="0" kern="1200">
        <a:solidFill>
          <a:schemeClr val="tx1"/>
        </a:solidFill>
        <a:latin typeface="Calibri Normal" charset="0"/>
        <a:ea typeface="ＭＳ Ｐゴシック" charset="-128"/>
        <a:cs typeface="ＭＳ Ｐゴシック" charset="-128"/>
      </a:defRPr>
    </a:lvl1pPr>
    <a:lvl2pPr marL="457200" algn="l" rtl="0" fontAlgn="base">
      <a:spcBef>
        <a:spcPct val="30000"/>
      </a:spcBef>
      <a:spcAft>
        <a:spcPct val="0"/>
      </a:spcAft>
      <a:defRPr sz="1200" b="0" i="0" kern="1200">
        <a:solidFill>
          <a:schemeClr val="tx1"/>
        </a:solidFill>
        <a:latin typeface="Calibri Normal" charset="0"/>
        <a:ea typeface="ＭＳ Ｐゴシック" charset="-128"/>
        <a:cs typeface="+mn-cs"/>
      </a:defRPr>
    </a:lvl2pPr>
    <a:lvl3pPr marL="914400" algn="l" rtl="0" fontAlgn="base">
      <a:spcBef>
        <a:spcPct val="30000"/>
      </a:spcBef>
      <a:spcAft>
        <a:spcPct val="0"/>
      </a:spcAft>
      <a:defRPr sz="1200" b="0" i="0" kern="1200">
        <a:solidFill>
          <a:schemeClr val="tx1"/>
        </a:solidFill>
        <a:latin typeface="Calibri Normal" charset="0"/>
        <a:ea typeface="ＭＳ Ｐゴシック" charset="-128"/>
        <a:cs typeface="+mn-cs"/>
      </a:defRPr>
    </a:lvl3pPr>
    <a:lvl4pPr marL="1371600" algn="l" rtl="0" fontAlgn="base">
      <a:spcBef>
        <a:spcPct val="30000"/>
      </a:spcBef>
      <a:spcAft>
        <a:spcPct val="0"/>
      </a:spcAft>
      <a:defRPr sz="1200" b="0" i="0" kern="1200">
        <a:solidFill>
          <a:schemeClr val="tx1"/>
        </a:solidFill>
        <a:latin typeface="Calibri Normal" charset="0"/>
        <a:ea typeface="ＭＳ Ｐゴシック" charset="-128"/>
        <a:cs typeface="+mn-cs"/>
      </a:defRPr>
    </a:lvl4pPr>
    <a:lvl5pPr marL="1828800" algn="l" rtl="0" fontAlgn="base">
      <a:spcBef>
        <a:spcPct val="30000"/>
      </a:spcBef>
      <a:spcAft>
        <a:spcPct val="0"/>
      </a:spcAft>
      <a:defRPr sz="1200" b="0" i="0" kern="1200">
        <a:solidFill>
          <a:schemeClr val="tx1"/>
        </a:solidFill>
        <a:latin typeface="Calibri Norm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solidFill>
                  <a:srgbClr val="000000"/>
                </a:solidFill>
              </a:rPr>
              <a:pPr/>
              <a:t>1</a:t>
            </a:fld>
            <a:endParaRPr lang="de-DE" dirty="0">
              <a:solidFill>
                <a:srgbClr val="000000"/>
              </a:solidFill>
            </a:endParaRPr>
          </a:p>
        </p:txBody>
      </p:sp>
    </p:spTree>
    <p:extLst>
      <p:ext uri="{BB962C8B-B14F-4D97-AF65-F5344CB8AC3E}">
        <p14:creationId xmlns:p14="http://schemas.microsoft.com/office/powerpoint/2010/main" val="1323471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wird die Verbindung zu den Mathe sicher können – Materialien den Brüchen (Bausteine B1 und B2) hergestellt. </a:t>
            </a:r>
          </a:p>
        </p:txBody>
      </p:sp>
      <p:sp>
        <p:nvSpPr>
          <p:cNvPr id="4" name="Foliennummernplatzhalter 3"/>
          <p:cNvSpPr>
            <a:spLocks noGrp="1"/>
          </p:cNvSpPr>
          <p:nvPr>
            <p:ph type="sldNum" sz="quarter" idx="5"/>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3426058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a:p>
            <a:pPr marL="276225" indent="-195263">
              <a:spcBef>
                <a:spcPts val="300"/>
              </a:spcBef>
              <a:buFont typeface="Arial" panose="020B0604020202020204" pitchFamily="34" charset="0"/>
              <a:buChar char="•"/>
              <a:defRPr/>
            </a:pPr>
            <a:r>
              <a:rPr lang="de-DE" sz="1200" dirty="0">
                <a:latin typeface="Calibri"/>
                <a:cs typeface="Calibri"/>
              </a:rPr>
              <a:t>viele Lernende können am Streifen dann auch intuitiv hoch und runterrechnen, ohne formale Rechenregeln lernen zu müssen</a:t>
            </a:r>
          </a:p>
          <a:p>
            <a:pPr marL="276225" indent="-195263">
              <a:spcBef>
                <a:spcPts val="300"/>
              </a:spcBef>
              <a:buFont typeface="Arial" panose="020B0604020202020204" pitchFamily="34" charset="0"/>
              <a:buChar char="•"/>
              <a:defRPr/>
            </a:pPr>
            <a:r>
              <a:rPr lang="de-DE" sz="1200" dirty="0">
                <a:latin typeface="Calibri"/>
                <a:cs typeface="Calibri"/>
              </a:rPr>
              <a:t>z. B. erst auf 10 % runter, das sind 4 €, </a:t>
            </a:r>
          </a:p>
          <a:p>
            <a:pPr marL="276225" indent="-195263">
              <a:spcBef>
                <a:spcPts val="300"/>
              </a:spcBef>
              <a:buFont typeface="Arial" panose="020B0604020202020204" pitchFamily="34" charset="0"/>
              <a:buChar char="•"/>
              <a:defRPr/>
            </a:pPr>
            <a:r>
              <a:rPr lang="de-DE" sz="1200" dirty="0">
                <a:latin typeface="Calibri"/>
                <a:cs typeface="Calibri"/>
              </a:rPr>
              <a:t>dann von da ab hoch in 10 Schritten bis zu 100 % </a:t>
            </a:r>
          </a:p>
          <a:p>
            <a:pPr marL="276225" indent="-195263">
              <a:spcBef>
                <a:spcPts val="300"/>
              </a:spcBef>
              <a:buFont typeface="Arial" panose="020B0604020202020204" pitchFamily="34" charset="0"/>
              <a:buChar char="•"/>
              <a:defRPr/>
            </a:pPr>
            <a:r>
              <a:rPr lang="de-DE" sz="1200" dirty="0">
                <a:latin typeface="Calibri"/>
                <a:cs typeface="Calibri"/>
              </a:rPr>
              <a:t>das sind zehn 4er Schritte bei den Euros, also 40 €</a:t>
            </a: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3160540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591120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3921180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622549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4212546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Hierzu gibt es ein Arbeitsblatt (AM1_Darst_beurt). </a:t>
            </a:r>
          </a:p>
        </p:txBody>
      </p:sp>
      <p:sp>
        <p:nvSpPr>
          <p:cNvPr id="4" name="Foliennummernplatzhalter 3"/>
          <p:cNvSpPr>
            <a:spLocks noGrp="1"/>
          </p:cNvSpPr>
          <p:nvPr>
            <p:ph type="sldNum" sz="quarter" idx="5"/>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360849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Auswertung des Arbeitsauftrags von Folie 27 (für Formel &amp; Dreisatztabelle), die im Anschluss an dessen Erarbeitung gezeigt werden kann.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1010326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Auswertung des Arbeitsauftrags von Folie 27 (für Formel &amp; Dreisatztabelle), die im Anschluss an dessen Erarbeitung gezeigt werden kann.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29</a:t>
            </a:fld>
            <a:endParaRPr lang="de-DE"/>
          </a:p>
        </p:txBody>
      </p:sp>
    </p:spTree>
    <p:extLst>
      <p:ext uri="{BB962C8B-B14F-4D97-AF65-F5344CB8AC3E}">
        <p14:creationId xmlns:p14="http://schemas.microsoft.com/office/powerpoint/2010/main" val="16438083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Auswertung des Arbeitsauftrags von Folie 27 (für  Prozentstreifen), die im Anschluss an dessen Erarbeitung gezeigt werden sollte, um für Auswahl des Prozentstreifens argumentieren zu können. </a:t>
            </a: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3433362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Folie dient auch zur Information der Teilnehmenden und sollte nach Möglichkeit kurz besprochen werden.</a:t>
            </a:r>
          </a:p>
        </p:txBody>
      </p:sp>
      <p:sp>
        <p:nvSpPr>
          <p:cNvPr id="4" name="Foliennummernplatzhalter 3"/>
          <p:cNvSpPr>
            <a:spLocks noGrp="1"/>
          </p:cNvSpPr>
          <p:nvPr>
            <p:ph type="sldNum" sz="quarter" idx="5"/>
          </p:nvPr>
        </p:nvSpPr>
        <p:spPr/>
        <p:txBody>
          <a:bodyPr/>
          <a:lstStyle/>
          <a:p>
            <a:fld id="{FAF12454-57A3-5346-8AD1-8A7E704F94A5}" type="slidenum">
              <a:rPr lang="de-DE" smtClean="0"/>
              <a:pPr/>
              <a:t>3</a:t>
            </a:fld>
            <a:endParaRPr lang="de-DE" dirty="0"/>
          </a:p>
        </p:txBody>
      </p:sp>
    </p:spTree>
    <p:extLst>
      <p:ext uri="{BB962C8B-B14F-4D97-AF65-F5344CB8AC3E}">
        <p14:creationId xmlns:p14="http://schemas.microsoft.com/office/powerpoint/2010/main" val="1890719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Auswertung des Arbeitsauftrags von Folie 27 (für  Prozentstreifen), die im Anschluss an dessen Erarbeitung gezeigt werden sollte, um für Auswahl des Prozentstreifens argumentieren zu können. </a:t>
            </a: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24467761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3992224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Wingdings" pitchFamily="2" charset="2"/>
              <a:buChar char="§"/>
            </a:pPr>
            <a:r>
              <a:rPr lang="de-DE" dirty="0"/>
              <a:t>Bei einer Online-Durchführung der Fortbildung eignet es sich hier, die Aufgabe mit Stift und Papier durchführen und die Ergebnisse z. B. in einem </a:t>
            </a:r>
            <a:r>
              <a:rPr lang="de-DE" dirty="0" err="1"/>
              <a:t>Padlet</a:t>
            </a:r>
            <a:r>
              <a:rPr lang="de-DE" dirty="0"/>
              <a:t> hochladen zu lassen. Diese können dann im Plenum einen Diskussionsanlass darstellen.</a:t>
            </a:r>
          </a:p>
        </p:txBody>
      </p:sp>
      <p:sp>
        <p:nvSpPr>
          <p:cNvPr id="4" name="Foliennummernplatzhalter 3"/>
          <p:cNvSpPr>
            <a:spLocks noGrp="1"/>
          </p:cNvSpPr>
          <p:nvPr>
            <p:ph type="sldNum" sz="quarter" idx="5"/>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232423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0" baseline="0"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39676042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normAutofit/>
          </a:bodyPr>
          <a:lstStyle/>
          <a:p>
            <a:endParaRPr lang="de-DE" b="0" dirty="0"/>
          </a:p>
        </p:txBody>
      </p:sp>
      <p:sp>
        <p:nvSpPr>
          <p:cNvPr id="4" name="Foliennummernplatzhalter 3"/>
          <p:cNvSpPr>
            <a:spLocks noGrp="1"/>
          </p:cNvSpPr>
          <p:nvPr>
            <p:ph type="sldNum" sz="quarter" idx="10"/>
          </p:nvPr>
        </p:nvSpPr>
        <p:spPr/>
        <p:txBody>
          <a:bodyPr/>
          <a:lstStyle/>
          <a:p>
            <a:fld id="{747A4E51-32D0-EC42-84D9-80B707014F80}" type="slidenum">
              <a:rPr lang="de-DE" smtClean="0"/>
              <a:pPr/>
              <a:t>35</a:t>
            </a:fld>
            <a:endParaRPr lang="de-DE"/>
          </a:p>
        </p:txBody>
      </p:sp>
    </p:spTree>
    <p:extLst>
      <p:ext uri="{BB962C8B-B14F-4D97-AF65-F5344CB8AC3E}">
        <p14:creationId xmlns:p14="http://schemas.microsoft.com/office/powerpoint/2010/main" val="3514036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normAutofit/>
          </a:bodyPr>
          <a:lstStyle/>
          <a:p>
            <a:endParaRPr lang="de-DE" b="0" dirty="0"/>
          </a:p>
        </p:txBody>
      </p:sp>
      <p:sp>
        <p:nvSpPr>
          <p:cNvPr id="4" name="Foliennummernplatzhalter 3"/>
          <p:cNvSpPr>
            <a:spLocks noGrp="1"/>
          </p:cNvSpPr>
          <p:nvPr>
            <p:ph type="sldNum" sz="quarter" idx="10"/>
          </p:nvPr>
        </p:nvSpPr>
        <p:spPr/>
        <p:txBody>
          <a:bodyPr/>
          <a:lstStyle/>
          <a:p>
            <a:fld id="{747A4E51-32D0-EC42-84D9-80B707014F80}" type="slidenum">
              <a:rPr lang="de-DE" smtClean="0"/>
              <a:pPr/>
              <a:t>36</a:t>
            </a:fld>
            <a:endParaRPr lang="de-DE"/>
          </a:p>
        </p:txBody>
      </p:sp>
    </p:spTree>
    <p:extLst>
      <p:ext uri="{BB962C8B-B14F-4D97-AF65-F5344CB8AC3E}">
        <p14:creationId xmlns:p14="http://schemas.microsoft.com/office/powerpoint/2010/main" val="25422443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92188" y="768350"/>
            <a:ext cx="5114925" cy="3836988"/>
          </a:xfrm>
        </p:spPr>
      </p:sp>
      <p:sp>
        <p:nvSpPr>
          <p:cNvPr id="3" name="Notizenplatzhalter 2"/>
          <p:cNvSpPr>
            <a:spLocks noGrp="1"/>
          </p:cNvSpPr>
          <p:nvPr>
            <p:ph type="body" idx="1"/>
          </p:nvPr>
        </p:nvSpPr>
        <p:spPr/>
        <p:txBody>
          <a:bodyPr/>
          <a:lstStyle/>
          <a:p>
            <a:r>
              <a:rPr lang="de-DE" dirty="0"/>
              <a:t>Diese Folie kann einen Beitrag leisten zur Systematisierung der Besprechung des Selbstversuchs (Folie 33). </a:t>
            </a:r>
          </a:p>
        </p:txBody>
      </p:sp>
      <p:sp>
        <p:nvSpPr>
          <p:cNvPr id="4" name="Foliennummernplatzhalter 3"/>
          <p:cNvSpPr>
            <a:spLocks noGrp="1"/>
          </p:cNvSpPr>
          <p:nvPr>
            <p:ph type="sldNum" sz="quarter" idx="10"/>
          </p:nvPr>
        </p:nvSpPr>
        <p:spPr/>
        <p:txBody>
          <a:bodyPr/>
          <a:lstStyle/>
          <a:p>
            <a:fld id="{747A4E51-32D0-EC42-84D9-80B707014F80}" type="slidenum">
              <a:rPr lang="de-DE" smtClean="0"/>
              <a:pPr/>
              <a:t>37</a:t>
            </a:fld>
            <a:endParaRPr lang="de-DE"/>
          </a:p>
        </p:txBody>
      </p:sp>
    </p:spTree>
    <p:extLst>
      <p:ext uri="{BB962C8B-B14F-4D97-AF65-F5344CB8AC3E}">
        <p14:creationId xmlns:p14="http://schemas.microsoft.com/office/powerpoint/2010/main" val="8200549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38</a:t>
            </a:fld>
            <a:endParaRPr lang="de-DE"/>
          </a:p>
        </p:txBody>
      </p:sp>
    </p:spTree>
    <p:extLst>
      <p:ext uri="{BB962C8B-B14F-4D97-AF65-F5344CB8AC3E}">
        <p14:creationId xmlns:p14="http://schemas.microsoft.com/office/powerpoint/2010/main" val="3900926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39</a:t>
            </a:fld>
            <a:endParaRPr lang="de-DE"/>
          </a:p>
        </p:txBody>
      </p:sp>
    </p:spTree>
    <p:extLst>
      <p:ext uri="{BB962C8B-B14F-4D97-AF65-F5344CB8AC3E}">
        <p14:creationId xmlns:p14="http://schemas.microsoft.com/office/powerpoint/2010/main" val="38272207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41</a:t>
            </a:fld>
            <a:endParaRPr lang="de-DE"/>
          </a:p>
        </p:txBody>
      </p:sp>
    </p:spTree>
    <p:extLst>
      <p:ext uri="{BB962C8B-B14F-4D97-AF65-F5344CB8AC3E}">
        <p14:creationId xmlns:p14="http://schemas.microsoft.com/office/powerpoint/2010/main" val="173790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 der Durchführung der Fortbildung im Onlineformat könnte hier eine Umfrage für die Fragen unter den Aufzählungspunkten 2 und 3 mit den folgenden Antwortmöglichkeiten erstellt werden:</a:t>
            </a:r>
          </a:p>
          <a:p>
            <a:pPr marL="171450" indent="-171450">
              <a:buFont typeface="Wingdings" pitchFamily="2" charset="2"/>
              <a:buChar char="§"/>
            </a:pPr>
            <a:r>
              <a:rPr lang="de-DE" dirty="0"/>
              <a:t>Formel</a:t>
            </a:r>
          </a:p>
          <a:p>
            <a:pPr marL="171450" indent="-171450">
              <a:buFont typeface="Wingdings" pitchFamily="2" charset="2"/>
              <a:buChar char="§"/>
            </a:pPr>
            <a:r>
              <a:rPr lang="de-DE" dirty="0"/>
              <a:t>Klassischer Dreisatz (über 1 %)</a:t>
            </a:r>
          </a:p>
          <a:p>
            <a:pPr marL="171450" indent="-171450">
              <a:buFont typeface="Wingdings" pitchFamily="2" charset="2"/>
              <a:buChar char="§"/>
            </a:pPr>
            <a:r>
              <a:rPr lang="de-DE" dirty="0"/>
              <a:t>Proportionales Hoch- und Runterrechnen (nicht über 1 %)</a:t>
            </a:r>
          </a:p>
          <a:p>
            <a:pPr marL="171450" indent="-171450">
              <a:buFont typeface="Wingdings" pitchFamily="2" charset="2"/>
              <a:buChar char="§"/>
            </a:pPr>
            <a:r>
              <a:rPr lang="de-DE" dirty="0"/>
              <a:t>Prozentstreifen</a:t>
            </a:r>
          </a:p>
          <a:p>
            <a:pPr marL="171450" indent="-171450">
              <a:buFont typeface="Wingdings" pitchFamily="2" charset="2"/>
              <a:buChar char="§"/>
            </a:pPr>
            <a:r>
              <a:rPr lang="de-DE" dirty="0"/>
              <a:t>Andere Herangehensweise</a:t>
            </a:r>
          </a:p>
        </p:txBody>
      </p:sp>
      <p:sp>
        <p:nvSpPr>
          <p:cNvPr id="4" name="Foliennummernplatzhalter 3"/>
          <p:cNvSpPr>
            <a:spLocks noGrp="1"/>
          </p:cNvSpPr>
          <p:nvPr>
            <p:ph type="sldNum" sz="quarter" idx="5"/>
          </p:nvPr>
        </p:nvSpPr>
        <p:spPr/>
        <p:txBody>
          <a:bodyPr/>
          <a:lstStyle/>
          <a:p>
            <a:fld id="{FAF12454-57A3-5346-8AD1-8A7E704F94A5}" type="slidenum">
              <a:rPr lang="de-DE" smtClean="0"/>
              <a:pPr/>
              <a:t>10</a:t>
            </a:fld>
            <a:endParaRPr lang="de-DE" dirty="0"/>
          </a:p>
        </p:txBody>
      </p:sp>
    </p:spTree>
    <p:extLst>
      <p:ext uri="{BB962C8B-B14F-4D97-AF65-F5344CB8AC3E}">
        <p14:creationId xmlns:p14="http://schemas.microsoft.com/office/powerpoint/2010/main" val="33341266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3261792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r>
              <a:rPr lang="de-DE" sz="1200" dirty="0">
                <a:solidFill>
                  <a:prstClr val="black"/>
                </a:solidFill>
                <a:latin typeface="Calibri"/>
                <a:cs typeface="Calibri"/>
              </a:rPr>
              <a:t>Wichtig zu betonen ist hier, dass die gesamte Unterrichtseinheit aus mehr (21) Aufgaben besteht, von denen hier sechs charakteristische ausgewählt werden. </a:t>
            </a:r>
          </a:p>
          <a:p>
            <a:pPr marL="276225" indent="-195263">
              <a:spcBef>
                <a:spcPts val="300"/>
              </a:spcBef>
              <a:buFont typeface="Arial" panose="020B0604020202020204" pitchFamily="34" charset="0"/>
              <a:buChar char="•"/>
              <a:defRPr/>
            </a:pPr>
            <a:r>
              <a:rPr lang="de-DE" sz="1200" dirty="0">
                <a:solidFill>
                  <a:prstClr val="black"/>
                </a:solidFill>
                <a:latin typeface="Calibri"/>
                <a:cs typeface="Calibri"/>
              </a:rPr>
              <a:t>Hierzu existiert ein begleitendes Arbeitsblatt (AM2_Aufg_sequenzieren). </a:t>
            </a:r>
          </a:p>
          <a:p>
            <a:pPr marL="276225" indent="-195263">
              <a:spcBef>
                <a:spcPts val="300"/>
              </a:spcBef>
              <a:buFont typeface="Arial" panose="020B0604020202020204" pitchFamily="34" charset="0"/>
              <a:buChar char="•"/>
              <a:defRPr/>
            </a:pPr>
            <a:r>
              <a:rPr lang="de-DE" sz="1200" dirty="0">
                <a:solidFill>
                  <a:prstClr val="black"/>
                </a:solidFill>
                <a:latin typeface="Calibri"/>
                <a:cs typeface="Calibri"/>
              </a:rPr>
              <a:t>Im Plenum können dann verschiedene Anordnungen gesammelt und die Stufungskriterien (s. dritte Teilaufgabe) diskutiert werden. Um diese einordnen zu können, kann ggf. Folie 41 besprochen werden.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43</a:t>
            </a:fld>
            <a:endParaRPr lang="de-DE"/>
          </a:p>
        </p:txBody>
      </p:sp>
    </p:spTree>
    <p:extLst>
      <p:ext uri="{BB962C8B-B14F-4D97-AF65-F5344CB8AC3E}">
        <p14:creationId xmlns:p14="http://schemas.microsoft.com/office/powerpoint/2010/main" val="21227096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p:txBody>
      </p:sp>
      <p:sp>
        <p:nvSpPr>
          <p:cNvPr id="4" name="Foliennummernplatzhalter 3"/>
          <p:cNvSpPr>
            <a:spLocks noGrp="1"/>
          </p:cNvSpPr>
          <p:nvPr>
            <p:ph type="sldNum" sz="quarter" idx="5"/>
          </p:nvPr>
        </p:nvSpPr>
        <p:spPr/>
        <p:txBody>
          <a:bodyPr/>
          <a:lstStyle/>
          <a:p>
            <a:fld id="{FAF12454-57A3-5346-8AD1-8A7E704F94A5}" type="slidenum">
              <a:rPr lang="de-DE" smtClean="0"/>
              <a:pPr/>
              <a:t>44</a:t>
            </a:fld>
            <a:endParaRPr lang="de-DE"/>
          </a:p>
        </p:txBody>
      </p:sp>
    </p:spTree>
    <p:extLst>
      <p:ext uri="{BB962C8B-B14F-4D97-AF65-F5344CB8AC3E}">
        <p14:creationId xmlns:p14="http://schemas.microsoft.com/office/powerpoint/2010/main" val="22558957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45</a:t>
            </a:fld>
            <a:endParaRPr lang="de-DE"/>
          </a:p>
        </p:txBody>
      </p:sp>
    </p:spTree>
    <p:extLst>
      <p:ext uri="{BB962C8B-B14F-4D97-AF65-F5344CB8AC3E}">
        <p14:creationId xmlns:p14="http://schemas.microsoft.com/office/powerpoint/2010/main" val="14277850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r>
              <a:rPr lang="de-DE" sz="1200" dirty="0">
                <a:solidFill>
                  <a:prstClr val="black"/>
                </a:solidFill>
                <a:latin typeface="Calibri"/>
                <a:cs typeface="Calibri"/>
              </a:rPr>
              <a:t>Hier erfolgen zwei Dinge parallel: Einerseits eine Darstellung der verschiedenen Stufen des dualen Lernpfads (konzeptueller Lernpfad für fachliches Lernen und sprachlicher Lernpfad für sprachliches Lernen) anhand von Beispielaufgaben aus der Unterrichtseinheit, wobei insbesondere auf die jeweilige Funktion des Prozentstreifens eingegangen wird. Andererseits wird gleichzeitig der Arbeitsauftrag von Folie aufgelöst.</a:t>
            </a:r>
          </a:p>
        </p:txBody>
      </p:sp>
      <p:sp>
        <p:nvSpPr>
          <p:cNvPr id="4" name="Foliennummernplatzhalter 3"/>
          <p:cNvSpPr>
            <a:spLocks noGrp="1"/>
          </p:cNvSpPr>
          <p:nvPr>
            <p:ph type="sldNum" sz="quarter" idx="5"/>
          </p:nvPr>
        </p:nvSpPr>
        <p:spPr/>
        <p:txBody>
          <a:bodyPr/>
          <a:lstStyle/>
          <a:p>
            <a:fld id="{FAF12454-57A3-5346-8AD1-8A7E704F94A5}" type="slidenum">
              <a:rPr lang="de-DE" smtClean="0"/>
              <a:pPr/>
              <a:t>46</a:t>
            </a:fld>
            <a:endParaRPr lang="de-DE"/>
          </a:p>
        </p:txBody>
      </p:sp>
    </p:spTree>
    <p:extLst>
      <p:ext uri="{BB962C8B-B14F-4D97-AF65-F5344CB8AC3E}">
        <p14:creationId xmlns:p14="http://schemas.microsoft.com/office/powerpoint/2010/main" val="41561952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r>
              <a:rPr lang="de-DE" sz="1200" dirty="0">
                <a:solidFill>
                  <a:prstClr val="black"/>
                </a:solidFill>
                <a:latin typeface="Calibri"/>
                <a:cs typeface="Calibri"/>
              </a:rPr>
              <a:t>Hier erfolgen zwei Dinge parallel: Einerseits eine Darstellung der verschiedenen Stufen des dualen Lernpfads (konzeptueller Lernpfad für fachliches Lernen und sprachlicher Lernpfad für sprachliches Lernen) anhand von Beispielaufgaben aus der Unterrichtseinheit, wobei insbesondere auf die jeweilige Funktion des Prozentstreifens eingegangen wird. Andererseits wird gleichzeitig der Arbeitsauftrag von Folie aufgelöst.</a:t>
            </a:r>
          </a:p>
        </p:txBody>
      </p:sp>
      <p:sp>
        <p:nvSpPr>
          <p:cNvPr id="4" name="Foliennummernplatzhalter 3"/>
          <p:cNvSpPr>
            <a:spLocks noGrp="1"/>
          </p:cNvSpPr>
          <p:nvPr>
            <p:ph type="sldNum" sz="quarter" idx="5"/>
          </p:nvPr>
        </p:nvSpPr>
        <p:spPr/>
        <p:txBody>
          <a:bodyPr/>
          <a:lstStyle/>
          <a:p>
            <a:fld id="{FAF12454-57A3-5346-8AD1-8A7E704F94A5}" type="slidenum">
              <a:rPr lang="de-DE" smtClean="0"/>
              <a:pPr/>
              <a:t>47</a:t>
            </a:fld>
            <a:endParaRPr lang="de-DE"/>
          </a:p>
        </p:txBody>
      </p:sp>
    </p:spTree>
    <p:extLst>
      <p:ext uri="{BB962C8B-B14F-4D97-AF65-F5344CB8AC3E}">
        <p14:creationId xmlns:p14="http://schemas.microsoft.com/office/powerpoint/2010/main" val="2428538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48</a:t>
            </a:fld>
            <a:endParaRPr lang="de-DE"/>
          </a:p>
        </p:txBody>
      </p:sp>
    </p:spTree>
    <p:extLst>
      <p:ext uri="{BB962C8B-B14F-4D97-AF65-F5344CB8AC3E}">
        <p14:creationId xmlns:p14="http://schemas.microsoft.com/office/powerpoint/2010/main" val="9288603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49</a:t>
            </a:fld>
            <a:endParaRPr lang="de-DE"/>
          </a:p>
        </p:txBody>
      </p:sp>
    </p:spTree>
    <p:extLst>
      <p:ext uri="{BB962C8B-B14F-4D97-AF65-F5344CB8AC3E}">
        <p14:creationId xmlns:p14="http://schemas.microsoft.com/office/powerpoint/2010/main" val="6089749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50</a:t>
            </a:fld>
            <a:endParaRPr lang="de-DE"/>
          </a:p>
        </p:txBody>
      </p:sp>
    </p:spTree>
    <p:extLst>
      <p:ext uri="{BB962C8B-B14F-4D97-AF65-F5344CB8AC3E}">
        <p14:creationId xmlns:p14="http://schemas.microsoft.com/office/powerpoint/2010/main" val="28648008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r>
              <a:rPr lang="de-DE" sz="1200" dirty="0">
                <a:solidFill>
                  <a:prstClr val="black"/>
                </a:solidFill>
                <a:latin typeface="Calibri"/>
                <a:cs typeface="Calibri"/>
              </a:rPr>
              <a:t>Hier wird nur der zu Stufe II passende Filmausschnitt gezeigt. </a:t>
            </a: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51</a:t>
            </a:fld>
            <a:endParaRPr lang="de-DE"/>
          </a:p>
        </p:txBody>
      </p:sp>
    </p:spTree>
    <p:extLst>
      <p:ext uri="{BB962C8B-B14F-4D97-AF65-F5344CB8AC3E}">
        <p14:creationId xmlns:p14="http://schemas.microsoft.com/office/powerpoint/2010/main" val="2135616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 Mathematikunterricht, der den individuellen Bedürfnissen der Kinder gerecht werden will, orientiert sich einerseits an den drei eng verbundenen Lehrkräftejobs und gleichermaßen an den Ansätzen nachhaltigen Lernens. Beide Stränge sind leitend für diese Fortbildung. Der rote Faden dieser Fortbildung wird durch die Lehrkräftejobs gesponnen. Zunächst werden Verstehensgrundlagen in Kinderdokumenten identifiziert und diagnostiziert. Für die Förderung der Verstehensgrundlagen werden vor allem die Ansätze für nachhaltiges Lernen als Orientierungsrahmen genutzt. Im Zentrum dieser Stränge stehen daher die vier Unterfragen und die zentrale Hauptfrage.</a:t>
            </a:r>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Calibri Norm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de-DE" sz="1200" b="0" i="0" u="none" strike="noStrike" kern="1200" cap="none" spc="0" normalizeH="0" baseline="0" noProof="0" dirty="0">
              <a:ln>
                <a:noFill/>
              </a:ln>
              <a:solidFill>
                <a:srgbClr val="000000"/>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35967706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52</a:t>
            </a:fld>
            <a:endParaRPr lang="de-DE"/>
          </a:p>
        </p:txBody>
      </p:sp>
    </p:spTree>
    <p:extLst>
      <p:ext uri="{BB962C8B-B14F-4D97-AF65-F5344CB8AC3E}">
        <p14:creationId xmlns:p14="http://schemas.microsoft.com/office/powerpoint/2010/main" val="6473933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53</a:t>
            </a:fld>
            <a:endParaRPr lang="de-DE"/>
          </a:p>
        </p:txBody>
      </p:sp>
    </p:spTree>
    <p:extLst>
      <p:ext uri="{BB962C8B-B14F-4D97-AF65-F5344CB8AC3E}">
        <p14:creationId xmlns:p14="http://schemas.microsoft.com/office/powerpoint/2010/main" val="7620813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marR="0" lvl="0" indent="-195263" algn="l" defTabSz="914400" rtl="0" eaLnBrk="1" fontAlgn="base" latinLnBrk="0" hangingPunct="1">
              <a:lnSpc>
                <a:spcPct val="100000"/>
              </a:lnSpc>
              <a:spcBef>
                <a:spcPts val="300"/>
              </a:spcBef>
              <a:spcAft>
                <a:spcPct val="0"/>
              </a:spcAft>
              <a:buClrTx/>
              <a:buSzTx/>
              <a:buFont typeface="Arial" panose="020B0604020202020204" pitchFamily="34" charset="0"/>
              <a:buChar char="•"/>
              <a:tabLst/>
              <a:defRPr/>
            </a:pPr>
            <a:r>
              <a:rPr lang="de-DE" sz="1200" dirty="0">
                <a:solidFill>
                  <a:prstClr val="black"/>
                </a:solidFill>
                <a:latin typeface="Calibri"/>
                <a:cs typeface="Calibri"/>
              </a:rPr>
              <a:t>Am beschrifteten Prozentstreifen als Sprachspeicher können auf der dritten Stufe auch die Fachbegriffe der Prozentrechnung sowie Sprachmittel für strukturelle Bezüge angeordnet werden. </a:t>
            </a:r>
          </a:p>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54</a:t>
            </a:fld>
            <a:endParaRPr lang="de-DE"/>
          </a:p>
        </p:txBody>
      </p:sp>
    </p:spTree>
    <p:extLst>
      <p:ext uri="{BB962C8B-B14F-4D97-AF65-F5344CB8AC3E}">
        <p14:creationId xmlns:p14="http://schemas.microsoft.com/office/powerpoint/2010/main" val="23184062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55</a:t>
            </a:fld>
            <a:endParaRPr lang="de-DE"/>
          </a:p>
        </p:txBody>
      </p:sp>
    </p:spTree>
    <p:extLst>
      <p:ext uri="{BB962C8B-B14F-4D97-AF65-F5344CB8AC3E}">
        <p14:creationId xmlns:p14="http://schemas.microsoft.com/office/powerpoint/2010/main" val="279057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56</a:t>
            </a:fld>
            <a:endParaRPr lang="de-DE"/>
          </a:p>
        </p:txBody>
      </p:sp>
    </p:spTree>
    <p:extLst>
      <p:ext uri="{BB962C8B-B14F-4D97-AF65-F5344CB8AC3E}">
        <p14:creationId xmlns:p14="http://schemas.microsoft.com/office/powerpoint/2010/main" val="18621531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57</a:t>
            </a:fld>
            <a:endParaRPr lang="de-DE"/>
          </a:p>
        </p:txBody>
      </p:sp>
    </p:spTree>
    <p:extLst>
      <p:ext uri="{BB962C8B-B14F-4D97-AF65-F5344CB8AC3E}">
        <p14:creationId xmlns:p14="http://schemas.microsoft.com/office/powerpoint/2010/main" val="37665318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p:txBody>
      </p:sp>
      <p:sp>
        <p:nvSpPr>
          <p:cNvPr id="4" name="Foliennummernplatzhalter 3"/>
          <p:cNvSpPr>
            <a:spLocks noGrp="1"/>
          </p:cNvSpPr>
          <p:nvPr>
            <p:ph type="sldNum" sz="quarter" idx="5"/>
          </p:nvPr>
        </p:nvSpPr>
        <p:spPr/>
        <p:txBody>
          <a:bodyPr/>
          <a:lstStyle/>
          <a:p>
            <a:fld id="{FAF12454-57A3-5346-8AD1-8A7E704F94A5}" type="slidenum">
              <a:rPr lang="de-DE" smtClean="0"/>
              <a:pPr/>
              <a:t>58</a:t>
            </a:fld>
            <a:endParaRPr lang="de-DE"/>
          </a:p>
        </p:txBody>
      </p:sp>
    </p:spTree>
    <p:extLst>
      <p:ext uri="{BB962C8B-B14F-4D97-AF65-F5344CB8AC3E}">
        <p14:creationId xmlns:p14="http://schemas.microsoft.com/office/powerpoint/2010/main" val="35744874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59</a:t>
            </a:fld>
            <a:endParaRPr lang="de-DE"/>
          </a:p>
        </p:txBody>
      </p:sp>
    </p:spTree>
    <p:extLst>
      <p:ext uri="{BB962C8B-B14F-4D97-AF65-F5344CB8AC3E}">
        <p14:creationId xmlns:p14="http://schemas.microsoft.com/office/powerpoint/2010/main" val="12551259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60</a:t>
            </a:fld>
            <a:endParaRPr lang="de-DE"/>
          </a:p>
        </p:txBody>
      </p:sp>
    </p:spTree>
    <p:extLst>
      <p:ext uri="{BB962C8B-B14F-4D97-AF65-F5344CB8AC3E}">
        <p14:creationId xmlns:p14="http://schemas.microsoft.com/office/powerpoint/2010/main" val="16409387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r>
              <a:rPr lang="de-DE" sz="1200" dirty="0">
                <a:solidFill>
                  <a:prstClr val="black"/>
                </a:solidFill>
                <a:latin typeface="Calibri"/>
                <a:cs typeface="Calibri"/>
              </a:rPr>
              <a:t>Hier sind die Stufen der Unterrichtseinheiten zu Prozenten im Überblick dargestellt. Hier muss nicht auf Details eingegangen werden, sondern der parallele Aufbau von fachlichem und sprachlichem Lernen betont werden. </a:t>
            </a: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61</a:t>
            </a:fld>
            <a:endParaRPr lang="de-DE"/>
          </a:p>
        </p:txBody>
      </p:sp>
    </p:spTree>
    <p:extLst>
      <p:ext uri="{BB962C8B-B14F-4D97-AF65-F5344CB8AC3E}">
        <p14:creationId xmlns:p14="http://schemas.microsoft.com/office/powerpoint/2010/main" val="2768870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15</a:t>
            </a:fld>
            <a:endParaRPr lang="de-DE" dirty="0"/>
          </a:p>
        </p:txBody>
      </p:sp>
    </p:spTree>
    <p:extLst>
      <p:ext uri="{BB962C8B-B14F-4D97-AF65-F5344CB8AC3E}">
        <p14:creationId xmlns:p14="http://schemas.microsoft.com/office/powerpoint/2010/main" val="34233673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r>
              <a:rPr lang="de-DE" sz="1200" dirty="0">
                <a:solidFill>
                  <a:prstClr val="black"/>
                </a:solidFill>
                <a:latin typeface="Calibri"/>
                <a:cs typeface="Calibri"/>
              </a:rPr>
              <a:t>Hier sollte im Fokus stehen, dass die beiden Lernpfade durch den den Prozentstreifen mit unterschiedlichen Funktionen und in verschiedenen Erscheinungsformen verknüpft werden.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62</a:t>
            </a:fld>
            <a:endParaRPr lang="de-DE"/>
          </a:p>
        </p:txBody>
      </p:sp>
    </p:spTree>
    <p:extLst>
      <p:ext uri="{BB962C8B-B14F-4D97-AF65-F5344CB8AC3E}">
        <p14:creationId xmlns:p14="http://schemas.microsoft.com/office/powerpoint/2010/main" val="29866544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80962" indent="0">
              <a:spcBef>
                <a:spcPts val="300"/>
              </a:spcBef>
              <a:buFont typeface="Arial" panose="020B0604020202020204" pitchFamily="34" charset="0"/>
              <a:buNone/>
              <a:defRPr/>
            </a:pPr>
            <a:r>
              <a:rPr lang="de-DE" sz="1200" dirty="0">
                <a:solidFill>
                  <a:prstClr val="black"/>
                </a:solidFill>
                <a:latin typeface="Calibri"/>
                <a:cs typeface="Calibri"/>
              </a:rPr>
              <a:t>Hier kann man sehen, dass sich der Einsatz der vorgestellten Unterrichtsreihe als förderlich erweist.</a:t>
            </a:r>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Calibri Norm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63</a:t>
            </a:fld>
            <a:endParaRPr kumimoji="0" lang="de-DE" sz="1200" b="0" i="0" u="none" strike="noStrike" kern="1200" cap="none" spc="0" normalizeH="0" baseline="0" noProof="0">
              <a:ln>
                <a:noFill/>
              </a:ln>
              <a:solidFill>
                <a:srgbClr val="000000"/>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12919856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64</a:t>
            </a:fld>
            <a:endParaRPr lang="de-DE"/>
          </a:p>
        </p:txBody>
      </p:sp>
    </p:spTree>
    <p:extLst>
      <p:ext uri="{BB962C8B-B14F-4D97-AF65-F5344CB8AC3E}">
        <p14:creationId xmlns:p14="http://schemas.microsoft.com/office/powerpoint/2010/main" val="28498114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67</a:t>
            </a:fld>
            <a:endParaRPr lang="de-DE"/>
          </a:p>
        </p:txBody>
      </p:sp>
    </p:spTree>
    <p:extLst>
      <p:ext uri="{BB962C8B-B14F-4D97-AF65-F5344CB8AC3E}">
        <p14:creationId xmlns:p14="http://schemas.microsoft.com/office/powerpoint/2010/main" val="26046650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a:p>
            <a:pPr marL="276225" indent="-195263">
              <a:spcBef>
                <a:spcPts val="300"/>
              </a:spcBef>
              <a:buFont typeface="Arial" panose="020B0604020202020204" pitchFamily="34" charset="0"/>
              <a:buChar char="•"/>
              <a:defRPr/>
            </a:pPr>
            <a:r>
              <a:rPr lang="de-DE" sz="1200" dirty="0">
                <a:latin typeface="Calibri"/>
                <a:cs typeface="Calibri"/>
              </a:rPr>
              <a:t>Automatisierung ist auch wichtig, damit nicht mehr so viel Denkkapazität gebraucht wird</a:t>
            </a:r>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68</a:t>
            </a:fld>
            <a:endParaRPr lang="de-DE"/>
          </a:p>
        </p:txBody>
      </p:sp>
    </p:spTree>
    <p:extLst>
      <p:ext uri="{BB962C8B-B14F-4D97-AF65-F5344CB8AC3E}">
        <p14:creationId xmlns:p14="http://schemas.microsoft.com/office/powerpoint/2010/main" val="27164608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69</a:t>
            </a:fld>
            <a:endParaRPr lang="de-DE"/>
          </a:p>
        </p:txBody>
      </p:sp>
    </p:spTree>
    <p:extLst>
      <p:ext uri="{BB962C8B-B14F-4D97-AF65-F5344CB8AC3E}">
        <p14:creationId xmlns:p14="http://schemas.microsoft.com/office/powerpoint/2010/main" val="16631113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70</a:t>
            </a:fld>
            <a:endParaRPr lang="de-DE"/>
          </a:p>
        </p:txBody>
      </p:sp>
    </p:spTree>
    <p:extLst>
      <p:ext uri="{BB962C8B-B14F-4D97-AF65-F5344CB8AC3E}">
        <p14:creationId xmlns:p14="http://schemas.microsoft.com/office/powerpoint/2010/main" val="99232716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71</a:t>
            </a:fld>
            <a:endParaRPr lang="de-DE"/>
          </a:p>
        </p:txBody>
      </p:sp>
    </p:spTree>
    <p:extLst>
      <p:ext uri="{BB962C8B-B14F-4D97-AF65-F5344CB8AC3E}">
        <p14:creationId xmlns:p14="http://schemas.microsoft.com/office/powerpoint/2010/main" val="839079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Calibri Norm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74</a:t>
            </a:fld>
            <a:endParaRPr kumimoji="0" lang="de-DE" sz="1200" b="0" i="0" u="none" strike="noStrike" kern="1200" cap="none" spc="0" normalizeH="0" baseline="0" noProof="0">
              <a:ln>
                <a:noFill/>
              </a:ln>
              <a:solidFill>
                <a:srgbClr val="000000"/>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32461817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Calibri Norm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75</a:t>
            </a:fld>
            <a:endParaRPr kumimoji="0" lang="de-DE" sz="1200" b="0" i="0" u="none" strike="noStrike" kern="1200" cap="none" spc="0" normalizeH="0" baseline="0" noProof="0">
              <a:ln>
                <a:noFill/>
              </a:ln>
              <a:solidFill>
                <a:srgbClr val="000000"/>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2163131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16</a:t>
            </a:fld>
            <a:endParaRPr lang="de-DE" dirty="0"/>
          </a:p>
        </p:txBody>
      </p:sp>
    </p:spTree>
    <p:extLst>
      <p:ext uri="{BB962C8B-B14F-4D97-AF65-F5344CB8AC3E}">
        <p14:creationId xmlns:p14="http://schemas.microsoft.com/office/powerpoint/2010/main" val="22914004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Calibri Norm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76</a:t>
            </a:fld>
            <a:endParaRPr kumimoji="0" lang="de-DE" sz="1200" b="0" i="0" u="none" strike="noStrike" kern="1200" cap="none" spc="0" normalizeH="0" baseline="0" noProof="0">
              <a:ln>
                <a:noFill/>
              </a:ln>
              <a:solidFill>
                <a:srgbClr val="000000"/>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6596653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76225" indent="-195263">
              <a:spcBef>
                <a:spcPts val="300"/>
              </a:spcBef>
              <a:buFont typeface="Arial" panose="020B0604020202020204" pitchFamily="34" charset="0"/>
              <a:buChar char="•"/>
              <a:defRPr/>
            </a:pPr>
            <a:endParaRPr lang="de-DE" sz="1200" dirty="0">
              <a:solidFill>
                <a:prstClr val="black"/>
              </a:solidFill>
              <a:latin typeface="Calibri"/>
              <a:cs typeface="Calibri"/>
            </a:endParaRPr>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Calibri Norm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77</a:t>
            </a:fld>
            <a:endParaRPr kumimoji="0" lang="de-DE" sz="1200" b="0" i="0" u="none" strike="noStrike" kern="1200" cap="none" spc="0" normalizeH="0" baseline="0" noProof="0">
              <a:ln>
                <a:noFill/>
              </a:ln>
              <a:solidFill>
                <a:srgbClr val="000000"/>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11634345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Calibri Norm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80</a:t>
            </a:fld>
            <a:endParaRPr kumimoji="0" lang="de-DE" sz="1200" b="0" i="0" u="none" strike="noStrike" kern="1200" cap="none" spc="0" normalizeH="0" baseline="0" noProof="0" dirty="0">
              <a:ln>
                <a:noFill/>
              </a:ln>
              <a:solidFill>
                <a:srgbClr val="000000"/>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31773035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Falls Sie die Gruppe von Lehrkräften wieder sehen, sollte unbedingt ein Auftrag zur Erprobung gestellt werde, z.B. so, oder auch spezifischer</a:t>
            </a:r>
          </a:p>
          <a:p>
            <a:r>
              <a:rPr lang="de-DE" dirty="0"/>
              <a:t>Auf der nächsten Folie ist ein Vorschlag, wie die Erfahrungen in der Anschlusssitzung reflektiert werden kann</a:t>
            </a:r>
          </a:p>
        </p:txBody>
      </p:sp>
      <p:sp>
        <p:nvSpPr>
          <p:cNvPr id="4" name="Foliennummernplatzhalter 3"/>
          <p:cNvSpPr>
            <a:spLocks noGrp="1"/>
          </p:cNvSpPr>
          <p:nvPr>
            <p:ph type="sldNum" sz="quarter" idx="5"/>
          </p:nvPr>
        </p:nvSpPr>
        <p:spPr/>
        <p:txBody>
          <a:bodyPr/>
          <a:lstStyle/>
          <a:p>
            <a:fld id="{FAF12454-57A3-5346-8AD1-8A7E704F94A5}" type="slidenum">
              <a:rPr lang="de-DE" smtClean="0"/>
              <a:pPr/>
              <a:t>81</a:t>
            </a:fld>
            <a:endParaRPr lang="de-DE" dirty="0"/>
          </a:p>
        </p:txBody>
      </p:sp>
    </p:spTree>
    <p:extLst>
      <p:ext uri="{BB962C8B-B14F-4D97-AF65-F5344CB8AC3E}">
        <p14:creationId xmlns:p14="http://schemas.microsoft.com/office/powerpoint/2010/main" val="33158551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Für das Notieren bietet sich eine Kartenabfrage in Papier auf Moderationswand oder in einem </a:t>
            </a:r>
            <a:r>
              <a:rPr lang="de-DE" dirty="0" err="1"/>
              <a:t>Padlet</a:t>
            </a:r>
            <a:r>
              <a:rPr lang="de-DE" dirty="0"/>
              <a:t> an</a:t>
            </a:r>
          </a:p>
        </p:txBody>
      </p:sp>
      <p:sp>
        <p:nvSpPr>
          <p:cNvPr id="4" name="Foliennummernplatzhalter 3"/>
          <p:cNvSpPr>
            <a:spLocks noGrp="1"/>
          </p:cNvSpPr>
          <p:nvPr>
            <p:ph type="sldNum" sz="quarter" idx="5"/>
          </p:nvPr>
        </p:nvSpPr>
        <p:spPr/>
        <p:txBody>
          <a:bodyPr/>
          <a:lstStyle/>
          <a:p>
            <a:fld id="{FAF12454-57A3-5346-8AD1-8A7E704F94A5}" type="slidenum">
              <a:rPr lang="de-DE" smtClean="0"/>
              <a:pPr/>
              <a:t>82</a:t>
            </a:fld>
            <a:endParaRPr lang="de-DE" dirty="0"/>
          </a:p>
        </p:txBody>
      </p:sp>
    </p:spTree>
    <p:extLst>
      <p:ext uri="{BB962C8B-B14F-4D97-AF65-F5344CB8AC3E}">
        <p14:creationId xmlns:p14="http://schemas.microsoft.com/office/powerpoint/2010/main" val="9323537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371600" y="1143000"/>
            <a:ext cx="4114800" cy="3086100"/>
          </a:xfrm>
        </p:spPr>
      </p:sp>
      <p:sp>
        <p:nvSpPr>
          <p:cNvPr id="3" name="Notizenplatzhalter 2"/>
          <p:cNvSpPr>
            <a:spLocks noGrp="1"/>
          </p:cNvSpPr>
          <p:nvPr>
            <p:ph type="body" idx="1"/>
          </p:nvPr>
        </p:nvSpPr>
        <p:spPr/>
        <p:txBody>
          <a:bodyPr/>
          <a:lstStyle/>
          <a:p>
            <a:r>
              <a:rPr lang="de-DE" b="1" dirty="0"/>
              <a:t>Mögliche Evaluation am Ende der Veranstaltung (1/2)</a:t>
            </a:r>
          </a:p>
        </p:txBody>
      </p:sp>
      <p:sp>
        <p:nvSpPr>
          <p:cNvPr id="4" name="Foliennummernplatzhalter 3"/>
          <p:cNvSpPr>
            <a:spLocks noGrp="1"/>
          </p:cNvSpPr>
          <p:nvPr>
            <p:ph type="sldNum" sz="quarter" idx="10"/>
          </p:nvPr>
        </p:nvSpPr>
        <p:spPr/>
        <p:txBody>
          <a:bodyPr/>
          <a:lstStyle/>
          <a:p>
            <a:fld id="{FAF12454-57A3-5346-8AD1-8A7E704F94A5}" type="slidenum">
              <a:rPr lang="de-DE" smtClean="0"/>
              <a:pPr/>
              <a:t>83</a:t>
            </a:fld>
            <a:endParaRPr lang="de-DE" dirty="0"/>
          </a:p>
        </p:txBody>
      </p:sp>
    </p:spTree>
    <p:extLst>
      <p:ext uri="{BB962C8B-B14F-4D97-AF65-F5344CB8AC3E}">
        <p14:creationId xmlns:p14="http://schemas.microsoft.com/office/powerpoint/2010/main" val="18790059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Folienbildplatzhalter 1"/>
          <p:cNvSpPr>
            <a:spLocks noGrp="1" noRot="1" noChangeAspect="1" noTextEdit="1"/>
          </p:cNvSpPr>
          <p:nvPr>
            <p:ph type="sldImg"/>
          </p:nvPr>
        </p:nvSpPr>
        <p:spPr>
          <a:ln/>
        </p:spPr>
      </p:sp>
      <p:sp>
        <p:nvSpPr>
          <p:cNvPr id="83970"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b="1" dirty="0"/>
              <a:t>Mögliche Evaluation am Ende der Veranstaltung (2/2)</a:t>
            </a:r>
          </a:p>
          <a:p>
            <a:pPr eaLnBrk="1" hangingPunct="1"/>
            <a:endParaRPr lang="de-DE" altLang="de-DE" dirty="0"/>
          </a:p>
          <a:p>
            <a:pPr eaLnBrk="1" hangingPunct="1"/>
            <a:r>
              <a:rPr lang="de-DE" altLang="de-DE" dirty="0"/>
              <a:t>Diese Evaluations-Spinne wird ggf.</a:t>
            </a:r>
            <a:r>
              <a:rPr lang="de-DE" altLang="de-DE" baseline="0" dirty="0"/>
              <a:t> als Plakat oder DIN A3-Papier an die Tafel oder Flipchart gehängt. Es liegen Klebepunkte für die Lehrkräfte bereit. Mit diesen Klebepunkten bewerten die Lehrkräfte die jeweiligen Aspekte der Veranstaltung, indem sie diese entsprechend aufkleben. </a:t>
            </a:r>
            <a:endParaRPr lang="de-DE" altLang="de-DE" dirty="0"/>
          </a:p>
        </p:txBody>
      </p:sp>
      <p:sp>
        <p:nvSpPr>
          <p:cNvPr id="83971" name="Foliennummernplatzhalt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cs typeface="ＭＳ Ｐゴシック" charset="-128"/>
              </a:defRPr>
            </a:lvl1pPr>
            <a:lvl2pPr marL="742950" indent="-285750">
              <a:defRPr sz="2400">
                <a:solidFill>
                  <a:schemeClr val="tx1"/>
                </a:solidFill>
                <a:latin typeface="Arial" charset="0"/>
                <a:ea typeface="ＭＳ Ｐゴシック" charset="-128"/>
                <a:cs typeface="ＭＳ Ｐゴシック" charset="-128"/>
              </a:defRPr>
            </a:lvl2pPr>
            <a:lvl3pPr marL="1143000" indent="-228600">
              <a:defRPr sz="2400">
                <a:solidFill>
                  <a:schemeClr val="tx1"/>
                </a:solidFill>
                <a:latin typeface="Arial" charset="0"/>
                <a:ea typeface="ＭＳ Ｐゴシック" charset="-128"/>
                <a:cs typeface="ＭＳ Ｐゴシック" charset="-128"/>
              </a:defRPr>
            </a:lvl3pPr>
            <a:lvl4pPr marL="1600200" indent="-228600">
              <a:defRPr sz="2400">
                <a:solidFill>
                  <a:schemeClr val="tx1"/>
                </a:solidFill>
                <a:latin typeface="Arial" charset="0"/>
                <a:ea typeface="ＭＳ Ｐゴシック" charset="-128"/>
                <a:cs typeface="ＭＳ Ｐゴシック" charset="-128"/>
              </a:defRPr>
            </a:lvl4pPr>
            <a:lvl5pPr marL="2057400" indent="-228600">
              <a:defRPr sz="2400">
                <a:solidFill>
                  <a:schemeClr val="tx1"/>
                </a:solidFill>
                <a:latin typeface="Arial" charset="0"/>
                <a:ea typeface="ＭＳ Ｐゴシック" charset="-128"/>
                <a:cs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cs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cs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cs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cs typeface="ＭＳ Ｐゴシック" charset="-128"/>
              </a:defRPr>
            </a:lvl9pPr>
          </a:lstStyle>
          <a:p>
            <a:fld id="{E79E95B3-6FF8-DF4F-8BFE-E5B74A9E93C1}" type="slidenum">
              <a:rPr lang="de-DE" altLang="de-DE" sz="1200">
                <a:latin typeface="Calibri Normal" charset="0"/>
              </a:rPr>
              <a:pPr/>
              <a:t>84</a:t>
            </a:fld>
            <a:endParaRPr lang="de-DE" altLang="de-DE" sz="1200">
              <a:latin typeface="Calibri Normal" charset="0"/>
            </a:endParaRPr>
          </a:p>
        </p:txBody>
      </p:sp>
    </p:spTree>
    <p:extLst>
      <p:ext uri="{BB962C8B-B14F-4D97-AF65-F5344CB8AC3E}">
        <p14:creationId xmlns:p14="http://schemas.microsoft.com/office/powerpoint/2010/main" val="153256013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85</a:t>
            </a:fld>
            <a:endParaRPr lang="de-DE"/>
          </a:p>
        </p:txBody>
      </p:sp>
    </p:spTree>
    <p:extLst>
      <p:ext uri="{BB962C8B-B14F-4D97-AF65-F5344CB8AC3E}">
        <p14:creationId xmlns:p14="http://schemas.microsoft.com/office/powerpoint/2010/main" val="3806792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 einer Online-Umsetzung der Fortbildung können die Ideen der Lehrkräfte zu den Schwierigkeiten von Lernenden mit der ausgewählten Aufgaben beziehungsweise Prozenten allgemein etwa in einem </a:t>
            </a:r>
            <a:r>
              <a:rPr lang="de-DE" dirty="0" err="1"/>
              <a:t>Padlet</a:t>
            </a:r>
            <a:r>
              <a:rPr lang="de-DE" dirty="0"/>
              <a:t> gesammelt werden.</a:t>
            </a:r>
          </a:p>
        </p:txBody>
      </p:sp>
      <p:sp>
        <p:nvSpPr>
          <p:cNvPr id="4" name="Foliennummernplatzhalter 3"/>
          <p:cNvSpPr>
            <a:spLocks noGrp="1"/>
          </p:cNvSpPr>
          <p:nvPr>
            <p:ph type="sldNum" sz="quarter" idx="5"/>
          </p:nvPr>
        </p:nvSpPr>
        <p:spPr/>
        <p:txBody>
          <a:bodyPr/>
          <a:lstStyle/>
          <a:p>
            <a:fld id="{FAF12454-57A3-5346-8AD1-8A7E704F94A5}" type="slidenum">
              <a:rPr lang="de-DE" smtClean="0"/>
              <a:pPr/>
              <a:t>17</a:t>
            </a:fld>
            <a:endParaRPr lang="de-DE"/>
          </a:p>
        </p:txBody>
      </p:sp>
    </p:spTree>
    <p:extLst>
      <p:ext uri="{BB962C8B-B14F-4D97-AF65-F5344CB8AC3E}">
        <p14:creationId xmlns:p14="http://schemas.microsoft.com/office/powerpoint/2010/main" val="3157283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18</a:t>
            </a:fld>
            <a:endParaRPr lang="de-DE"/>
          </a:p>
        </p:txBody>
      </p:sp>
    </p:spTree>
    <p:extLst>
      <p:ext uri="{BB962C8B-B14F-4D97-AF65-F5344CB8AC3E}">
        <p14:creationId xmlns:p14="http://schemas.microsoft.com/office/powerpoint/2010/main" val="2291049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994311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3.emf"/><Relationship Id="rId4" Type="http://schemas.openxmlformats.org/officeDocument/2006/relationships/oleObject" Target="../embeddings/oleObject1.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Mastertitelformat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3547946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Zwischenfolie freie Gestalt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149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mit Banner">
    <p:spTree>
      <p:nvGrpSpPr>
        <p:cNvPr id="1" name=""/>
        <p:cNvGrpSpPr/>
        <p:nvPr/>
      </p:nvGrpSpPr>
      <p:grpSpPr>
        <a:xfrm>
          <a:off x="0" y="0"/>
          <a:ext cx="0" cy="0"/>
          <a:chOff x="0" y="0"/>
          <a:chExt cx="0" cy="0"/>
        </a:xfrm>
      </p:grpSpPr>
      <p:sp>
        <p:nvSpPr>
          <p:cNvPr id="8" name="Bildplatzhalter 7">
            <a:extLst>
              <a:ext uri="{FF2B5EF4-FFF2-40B4-BE49-F238E27FC236}">
                <a16:creationId xmlns:a16="http://schemas.microsoft.com/office/drawing/2014/main" id="{18171CF6-F673-4A39-822A-64E64830DF2B}"/>
              </a:ext>
            </a:extLst>
          </p:cNvPr>
          <p:cNvSpPr>
            <a:spLocks noGrp="1"/>
          </p:cNvSpPr>
          <p:nvPr>
            <p:ph type="pic" sz="quarter" idx="10" hasCustomPrompt="1"/>
          </p:nvPr>
        </p:nvSpPr>
        <p:spPr>
          <a:xfrm>
            <a:off x="0" y="935999"/>
            <a:ext cx="9144000" cy="3051801"/>
          </a:xfrm>
          <a:prstGeom prst="rect">
            <a:avLst/>
          </a:prstGeom>
        </p:spPr>
        <p:txBody>
          <a:bodyPr/>
          <a:lstStyle>
            <a:lvl1pPr marL="0" indent="0" algn="ctr">
              <a:buFontTx/>
              <a:buNone/>
              <a:defRPr sz="1800"/>
            </a:lvl1pPr>
          </a:lstStyle>
          <a:p>
            <a:r>
              <a:rPr lang="de-DE"/>
              <a:t>Bild mit Klick auf das Symbol einfügen</a:t>
            </a:r>
          </a:p>
          <a:p>
            <a:r>
              <a:rPr lang="de-DE"/>
              <a:t>Eine Vorauswahl an Bildern liegt dem Material bei</a:t>
            </a:r>
          </a:p>
          <a:p>
            <a:r>
              <a:rPr lang="de-DE"/>
              <a:t>Eigene Gestaltungen sind möglich (Copyright beachten)</a:t>
            </a:r>
          </a:p>
        </p:txBody>
      </p:sp>
      <p:sp>
        <p:nvSpPr>
          <p:cNvPr id="10" name="Textplatzhalter 9">
            <a:extLst>
              <a:ext uri="{FF2B5EF4-FFF2-40B4-BE49-F238E27FC236}">
                <a16:creationId xmlns:a16="http://schemas.microsoft.com/office/drawing/2014/main" id="{BB8CB1B0-9B77-4351-BEC7-0D207FE318D2}"/>
              </a:ext>
            </a:extLst>
          </p:cNvPr>
          <p:cNvSpPr>
            <a:spLocks noGrp="1"/>
          </p:cNvSpPr>
          <p:nvPr>
            <p:ph type="body" sz="quarter" idx="11" hasCustomPrompt="1"/>
          </p:nvPr>
        </p:nvSpPr>
        <p:spPr>
          <a:xfrm>
            <a:off x="252000" y="4437976"/>
            <a:ext cx="6372000" cy="484312"/>
          </a:xfrm>
          <a:prstGeom prst="rect">
            <a:avLst/>
          </a:prstGeom>
        </p:spPr>
        <p:txBody>
          <a:bodyPr lIns="0" tIns="0" rIns="0" bIns="0"/>
          <a:lstStyle>
            <a:lvl1pPr marL="0" indent="0">
              <a:buNone/>
              <a:defRPr sz="2200" b="1">
                <a:solidFill>
                  <a:schemeClr val="bg1"/>
                </a:solidFill>
              </a:defRPr>
            </a:lvl1pPr>
          </a:lstStyle>
          <a:p>
            <a:pPr lvl="0"/>
            <a:r>
              <a:rPr lang="de-DE" dirty="0"/>
              <a:t>Titel</a:t>
            </a:r>
          </a:p>
        </p:txBody>
      </p:sp>
      <p:sp>
        <p:nvSpPr>
          <p:cNvPr id="11" name="Textplatzhalter 9">
            <a:extLst>
              <a:ext uri="{FF2B5EF4-FFF2-40B4-BE49-F238E27FC236}">
                <a16:creationId xmlns:a16="http://schemas.microsoft.com/office/drawing/2014/main" id="{848F5FDB-966D-48A9-8F9D-F874FB75D1A9}"/>
              </a:ext>
            </a:extLst>
          </p:cNvPr>
          <p:cNvSpPr>
            <a:spLocks noGrp="1"/>
          </p:cNvSpPr>
          <p:nvPr>
            <p:ph type="body" sz="quarter" idx="12" hasCustomPrompt="1"/>
          </p:nvPr>
        </p:nvSpPr>
        <p:spPr>
          <a:xfrm>
            <a:off x="252000" y="5044731"/>
            <a:ext cx="6372000" cy="473445"/>
          </a:xfrm>
          <a:prstGeom prst="rect">
            <a:avLst/>
          </a:prstGeom>
        </p:spPr>
        <p:txBody>
          <a:bodyPr lIns="0" tIns="0" rIns="0" bIns="0"/>
          <a:lstStyle>
            <a:lvl1pPr marL="0" indent="0">
              <a:buNone/>
              <a:defRPr sz="1800" b="1">
                <a:solidFill>
                  <a:schemeClr val="bg1"/>
                </a:solidFill>
              </a:defRPr>
            </a:lvl1pPr>
          </a:lstStyle>
          <a:p>
            <a:pPr lvl="0"/>
            <a:r>
              <a:rPr lang="de-DE" dirty="0" err="1"/>
              <a:t>Subtitel</a:t>
            </a:r>
            <a:endParaRPr lang="de-DE" dirty="0"/>
          </a:p>
        </p:txBody>
      </p:sp>
      <p:sp>
        <p:nvSpPr>
          <p:cNvPr id="13" name="Textplatzhalter 9">
            <a:extLst>
              <a:ext uri="{FF2B5EF4-FFF2-40B4-BE49-F238E27FC236}">
                <a16:creationId xmlns:a16="http://schemas.microsoft.com/office/drawing/2014/main" id="{2947E9A8-8C15-4CCD-9BCA-364EB75353FD}"/>
              </a:ext>
            </a:extLst>
          </p:cNvPr>
          <p:cNvSpPr>
            <a:spLocks noGrp="1"/>
          </p:cNvSpPr>
          <p:nvPr>
            <p:ph type="body" sz="quarter" idx="13" hasCustomPrompt="1"/>
          </p:nvPr>
        </p:nvSpPr>
        <p:spPr>
          <a:xfrm>
            <a:off x="252000" y="564062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29245556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ohne Banner">
    <p:spTree>
      <p:nvGrpSpPr>
        <p:cNvPr id="1" name=""/>
        <p:cNvGrpSpPr/>
        <p:nvPr/>
      </p:nvGrpSpPr>
      <p:grpSpPr>
        <a:xfrm>
          <a:off x="0" y="0"/>
          <a:ext cx="0" cy="0"/>
          <a:chOff x="0" y="0"/>
          <a:chExt cx="0" cy="0"/>
        </a:xfrm>
      </p:grpSpPr>
      <p:sp>
        <p:nvSpPr>
          <p:cNvPr id="5" name="Textplatzhalter 9">
            <a:extLst>
              <a:ext uri="{FF2B5EF4-FFF2-40B4-BE49-F238E27FC236}">
                <a16:creationId xmlns:a16="http://schemas.microsoft.com/office/drawing/2014/main" id="{CC4632DB-DFF5-47E9-B973-118479BB4FB7}"/>
              </a:ext>
            </a:extLst>
          </p:cNvPr>
          <p:cNvSpPr>
            <a:spLocks noGrp="1"/>
          </p:cNvSpPr>
          <p:nvPr>
            <p:ph type="body" sz="quarter" idx="13" hasCustomPrompt="1"/>
          </p:nvPr>
        </p:nvSpPr>
        <p:spPr>
          <a:xfrm>
            <a:off x="252000" y="1488501"/>
            <a:ext cx="6372000" cy="345263"/>
          </a:xfrm>
          <a:prstGeom prst="rect">
            <a:avLst/>
          </a:prstGeom>
        </p:spPr>
        <p:txBody>
          <a:bodyPr lIns="0" tIns="0" rIns="0" bIns="0"/>
          <a:lstStyle>
            <a:lvl1pPr marL="0" indent="0">
              <a:buNone/>
              <a:defRPr sz="2200" b="1">
                <a:solidFill>
                  <a:schemeClr val="tx2"/>
                </a:solidFill>
              </a:defRPr>
            </a:lvl1pPr>
          </a:lstStyle>
          <a:p>
            <a:pPr lvl="0"/>
            <a:r>
              <a:rPr lang="de-DE" dirty="0"/>
              <a:t>Titel</a:t>
            </a:r>
          </a:p>
        </p:txBody>
      </p:sp>
      <p:sp>
        <p:nvSpPr>
          <p:cNvPr id="6" name="Textplatzhalter 9">
            <a:extLst>
              <a:ext uri="{FF2B5EF4-FFF2-40B4-BE49-F238E27FC236}">
                <a16:creationId xmlns:a16="http://schemas.microsoft.com/office/drawing/2014/main" id="{98AF38D2-BB0C-40FA-983F-7776B0F5EC7F}"/>
              </a:ext>
            </a:extLst>
          </p:cNvPr>
          <p:cNvSpPr>
            <a:spLocks noGrp="1"/>
          </p:cNvSpPr>
          <p:nvPr>
            <p:ph type="body" sz="quarter" idx="14" hasCustomPrompt="1"/>
          </p:nvPr>
        </p:nvSpPr>
        <p:spPr>
          <a:xfrm>
            <a:off x="252000" y="2096901"/>
            <a:ext cx="6372000" cy="345263"/>
          </a:xfrm>
          <a:prstGeom prst="rect">
            <a:avLst/>
          </a:prstGeom>
        </p:spPr>
        <p:txBody>
          <a:bodyPr lIns="0" tIns="0" rIns="0" bIns="0"/>
          <a:lstStyle>
            <a:lvl1pPr marL="0" indent="0">
              <a:buNone/>
              <a:defRPr sz="1800" b="0">
                <a:solidFill>
                  <a:schemeClr val="tx2"/>
                </a:solidFill>
              </a:defRPr>
            </a:lvl1pPr>
          </a:lstStyle>
          <a:p>
            <a:pPr lvl="0"/>
            <a:r>
              <a:rPr lang="de-DE" dirty="0" err="1"/>
              <a:t>Subtitel</a:t>
            </a:r>
            <a:endParaRPr lang="de-DE" dirty="0"/>
          </a:p>
        </p:txBody>
      </p:sp>
      <p:sp>
        <p:nvSpPr>
          <p:cNvPr id="7" name="Textplatzhalter 9">
            <a:extLst>
              <a:ext uri="{FF2B5EF4-FFF2-40B4-BE49-F238E27FC236}">
                <a16:creationId xmlns:a16="http://schemas.microsoft.com/office/drawing/2014/main" id="{2947E9A8-8C15-4CCD-9BCA-364EB75353FD}"/>
              </a:ext>
            </a:extLst>
          </p:cNvPr>
          <p:cNvSpPr>
            <a:spLocks noGrp="1"/>
          </p:cNvSpPr>
          <p:nvPr>
            <p:ph type="body" sz="quarter" idx="15" hasCustomPrompt="1"/>
          </p:nvPr>
        </p:nvSpPr>
        <p:spPr>
          <a:xfrm>
            <a:off x="252000" y="443880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3937153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chluss">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38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Zwischenfolie 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900000"/>
            <a:ext cx="8640000" cy="5796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dirty="0"/>
              <a:t>Mastertitelformat bearbeiten</a:t>
            </a:r>
          </a:p>
        </p:txBody>
      </p:sp>
    </p:spTree>
    <p:extLst>
      <p:ext uri="{BB962C8B-B14F-4D97-AF65-F5344CB8AC3E}">
        <p14:creationId xmlns:p14="http://schemas.microsoft.com/office/powerpoint/2010/main" val="9143744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Mastertitelformat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4827006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Zwischenfolie 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900000"/>
            <a:ext cx="8640000" cy="5796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dirty="0"/>
              <a:t>Mastertitelformat bearbeiten</a:t>
            </a:r>
          </a:p>
        </p:txBody>
      </p:sp>
    </p:spTree>
    <p:extLst>
      <p:ext uri="{BB962C8B-B14F-4D97-AF65-F5344CB8AC3E}">
        <p14:creationId xmlns:p14="http://schemas.microsoft.com/office/powerpoint/2010/main" val="20871742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Zwischenfolie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4000"/>
            <a:ext cx="8640000" cy="6372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3299684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ischenfolie freie Gestalt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57528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Titelmasterformat durch Klicken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1659224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3999"/>
            <a:ext cx="8640000" cy="6156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34857148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Titelmasterformat durch Klicken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27706535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3999"/>
            <a:ext cx="8640000" cy="6156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39723761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reie Gestaltung">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19097087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4AB2695-0266-47F0-ADA8-71BA5E328EDC}"/>
              </a:ext>
            </a:extLst>
          </p:cNvPr>
          <p:cNvSpPr>
            <a:spLocks noGrp="1"/>
          </p:cNvSpPr>
          <p:nvPr>
            <p:ph type="body" sz="quarter" idx="10" hasCustomPrompt="1"/>
          </p:nvPr>
        </p:nvSpPr>
        <p:spPr>
          <a:xfrm>
            <a:off x="252000" y="1116000"/>
            <a:ext cx="8640000" cy="5415819"/>
          </a:xfrm>
          <a:prstGeom prst="rect">
            <a:avLst/>
          </a:prstGeom>
        </p:spPr>
        <p:txBody>
          <a:bodyPr lIns="0" tIns="0" rIns="0" bIns="0"/>
          <a:lstStyle>
            <a:lvl1pPr marL="0" indent="-720000">
              <a:spcAft>
                <a:spcPts val="1200"/>
              </a:spcAft>
              <a:buClr>
                <a:schemeClr val="tx2"/>
              </a:buClr>
              <a:buSzPct val="100000"/>
              <a:buAutoNum type="arabicPeriod"/>
              <a:defRPr sz="2200" b="1">
                <a:solidFill>
                  <a:schemeClr val="tx1"/>
                </a:solidFill>
                <a:latin typeface="+mj-lt"/>
              </a:defRPr>
            </a:lvl1pPr>
          </a:lstStyle>
          <a:p>
            <a:pPr lvl="0"/>
            <a:r>
              <a:rPr lang="de-DE" dirty="0"/>
              <a:t>Kapitel 1</a:t>
            </a:r>
          </a:p>
          <a:p>
            <a:pPr lvl="0"/>
            <a:r>
              <a:rPr lang="de-DE" dirty="0"/>
              <a:t>Kapitel 2</a:t>
            </a:r>
          </a:p>
          <a:p>
            <a:pPr lvl="0"/>
            <a:r>
              <a:rPr lang="de-DE" dirty="0"/>
              <a:t>Kapitel 3</a:t>
            </a:r>
          </a:p>
        </p:txBody>
      </p:sp>
      <p:sp>
        <p:nvSpPr>
          <p:cNvPr id="12" name="Textfeld 11">
            <a:extLst>
              <a:ext uri="{FF2B5EF4-FFF2-40B4-BE49-F238E27FC236}">
                <a16:creationId xmlns:a16="http://schemas.microsoft.com/office/drawing/2014/main" id="{05676AEE-8D32-4703-B4BE-A61DF5AB84C3}"/>
              </a:ext>
            </a:extLst>
          </p:cNvPr>
          <p:cNvSpPr txBox="1"/>
          <p:nvPr userDrawn="1"/>
        </p:nvSpPr>
        <p:spPr>
          <a:xfrm>
            <a:off x="252000" y="324000"/>
            <a:ext cx="8640000" cy="396000"/>
          </a:xfrm>
          <a:prstGeom prst="rect">
            <a:avLst/>
          </a:prstGeom>
          <a:noFill/>
        </p:spPr>
        <p:txBody>
          <a:bodyPr wrap="square" lIns="0" tIns="0" rIns="0" bIns="0" rtlCol="0">
            <a:noAutofit/>
          </a:bodyPr>
          <a:lstStyle/>
          <a:p>
            <a:pPr marL="0" indent="0">
              <a:spcBef>
                <a:spcPts val="0"/>
              </a:spcBef>
            </a:pPr>
            <a:r>
              <a:rPr lang="de-DE" sz="2200" b="1" cap="none" baseline="0" dirty="0">
                <a:solidFill>
                  <a:schemeClr val="tx2"/>
                </a:solidFill>
                <a:latin typeface="+mj-lt"/>
              </a:rPr>
              <a:t>Gliederung</a:t>
            </a:r>
            <a:endParaRPr lang="de-DE" sz="2200" b="1" cap="none" baseline="0" dirty="0">
              <a:solidFill>
                <a:schemeClr val="tx2"/>
              </a:solidFill>
              <a:latin typeface="+mj-lt"/>
              <a:cs typeface="Calibri"/>
            </a:endParaRPr>
          </a:p>
        </p:txBody>
      </p:sp>
    </p:spTree>
    <p:extLst>
      <p:ext uri="{BB962C8B-B14F-4D97-AF65-F5344CB8AC3E}">
        <p14:creationId xmlns:p14="http://schemas.microsoft.com/office/powerpoint/2010/main" val="34835488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5C41C1CD-F6D5-6A4D-8CCC-BD92E20A67DE}"/>
              </a:ext>
            </a:extLst>
          </p:cNvPr>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51" name="think-cell Folie" r:id="rId4" imgW="7772400" imgH="10058400" progId="TCLayout.ActiveDocument.1">
                  <p:embed/>
                </p:oleObj>
              </mc:Choice>
              <mc:Fallback>
                <p:oleObj name="think-cell Folie" r:id="rId4" imgW="7772400" imgH="10058400" progId="TCLayout.ActiveDocument.1">
                  <p:embed/>
                  <p:pic>
                    <p:nvPicPr>
                      <p:cNvPr id="7" name="Objekt 6" hidden="1">
                        <a:extLst>
                          <a:ext uri="{FF2B5EF4-FFF2-40B4-BE49-F238E27FC236}">
                            <a16:creationId xmlns:a16="http://schemas.microsoft.com/office/drawing/2014/main" id="{5C41C1CD-F6D5-6A4D-8CCC-BD92E20A67DE}"/>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84D65D78-3947-403B-A6B2-521C5C3BD3F4}"/>
              </a:ext>
            </a:extLst>
          </p:cNvPr>
          <p:cNvSpPr>
            <a:spLocks noGrp="1"/>
          </p:cNvSpPr>
          <p:nvPr>
            <p:ph type="title"/>
          </p:nvPr>
        </p:nvSpPr>
        <p:spPr>
          <a:xfrm>
            <a:off x="35496" y="188640"/>
            <a:ext cx="8964488" cy="490861"/>
          </a:xfrm>
        </p:spPr>
        <p:txBody>
          <a:bodyPr/>
          <a:lstStyle/>
          <a:p>
            <a:r>
              <a:rPr lang="de-DE"/>
              <a:t>Mastertitelformat bearbeiten</a:t>
            </a:r>
          </a:p>
        </p:txBody>
      </p:sp>
      <p:sp>
        <p:nvSpPr>
          <p:cNvPr id="3" name="Inhaltsplatzhalter 2">
            <a:extLst>
              <a:ext uri="{FF2B5EF4-FFF2-40B4-BE49-F238E27FC236}">
                <a16:creationId xmlns:a16="http://schemas.microsoft.com/office/drawing/2014/main" id="{246472A9-5433-467B-9290-956CB7B251CC}"/>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116871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reie Gestaltung">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73507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4AB2695-0266-47F0-ADA8-71BA5E328EDC}"/>
              </a:ext>
            </a:extLst>
          </p:cNvPr>
          <p:cNvSpPr>
            <a:spLocks noGrp="1"/>
          </p:cNvSpPr>
          <p:nvPr>
            <p:ph type="body" sz="quarter" idx="10" hasCustomPrompt="1"/>
          </p:nvPr>
        </p:nvSpPr>
        <p:spPr>
          <a:xfrm>
            <a:off x="252000" y="1116000"/>
            <a:ext cx="8640000" cy="5415819"/>
          </a:xfrm>
          <a:prstGeom prst="rect">
            <a:avLst/>
          </a:prstGeom>
        </p:spPr>
        <p:txBody>
          <a:bodyPr lIns="0" tIns="0" rIns="0" bIns="0"/>
          <a:lstStyle>
            <a:lvl1pPr marL="0" indent="-720000">
              <a:spcAft>
                <a:spcPts val="1200"/>
              </a:spcAft>
              <a:buClr>
                <a:schemeClr val="tx2"/>
              </a:buClr>
              <a:buSzPct val="100000"/>
              <a:buAutoNum type="arabicPeriod"/>
              <a:defRPr sz="2200" b="1">
                <a:solidFill>
                  <a:schemeClr val="tx1"/>
                </a:solidFill>
                <a:latin typeface="+mj-lt"/>
              </a:defRPr>
            </a:lvl1pPr>
          </a:lstStyle>
          <a:p>
            <a:pPr lvl="0"/>
            <a:r>
              <a:rPr lang="de-DE" dirty="0"/>
              <a:t>Kapitel 1</a:t>
            </a:r>
          </a:p>
          <a:p>
            <a:pPr lvl="0"/>
            <a:r>
              <a:rPr lang="de-DE" dirty="0"/>
              <a:t>Kapitel 2</a:t>
            </a:r>
          </a:p>
          <a:p>
            <a:pPr lvl="0"/>
            <a:r>
              <a:rPr lang="de-DE" dirty="0"/>
              <a:t>Kapitel 3</a:t>
            </a:r>
          </a:p>
        </p:txBody>
      </p:sp>
      <p:sp>
        <p:nvSpPr>
          <p:cNvPr id="12" name="Textfeld 11">
            <a:extLst>
              <a:ext uri="{FF2B5EF4-FFF2-40B4-BE49-F238E27FC236}">
                <a16:creationId xmlns:a16="http://schemas.microsoft.com/office/drawing/2014/main" id="{05676AEE-8D32-4703-B4BE-A61DF5AB84C3}"/>
              </a:ext>
            </a:extLst>
          </p:cNvPr>
          <p:cNvSpPr txBox="1"/>
          <p:nvPr userDrawn="1"/>
        </p:nvSpPr>
        <p:spPr>
          <a:xfrm>
            <a:off x="252000" y="324000"/>
            <a:ext cx="8640000" cy="396000"/>
          </a:xfrm>
          <a:prstGeom prst="rect">
            <a:avLst/>
          </a:prstGeom>
          <a:noFill/>
        </p:spPr>
        <p:txBody>
          <a:bodyPr wrap="square" lIns="0" tIns="0" rIns="0" bIns="0" rtlCol="0">
            <a:noAutofit/>
          </a:bodyPr>
          <a:lstStyle/>
          <a:p>
            <a:pPr marL="0" indent="0">
              <a:spcBef>
                <a:spcPts val="0"/>
              </a:spcBef>
            </a:pPr>
            <a:r>
              <a:rPr lang="de-DE" sz="2200" b="1">
                <a:solidFill>
                  <a:schemeClr val="tx2"/>
                </a:solidFill>
                <a:latin typeface="+mj-lt"/>
              </a:rPr>
              <a:t>Gliederung</a:t>
            </a:r>
            <a:endParaRPr lang="de-DE" sz="2200" b="1">
              <a:solidFill>
                <a:schemeClr val="tx2"/>
              </a:solidFill>
              <a:latin typeface="+mj-lt"/>
              <a:cs typeface="Calibri"/>
            </a:endParaRPr>
          </a:p>
        </p:txBody>
      </p:sp>
    </p:spTree>
    <p:extLst>
      <p:ext uri="{BB962C8B-B14F-4D97-AF65-F5344CB8AC3E}">
        <p14:creationId xmlns:p14="http://schemas.microsoft.com/office/powerpoint/2010/main" val="3791293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5C41C1CD-F6D5-6A4D-8CCC-BD92E20A67DE}"/>
              </a:ext>
            </a:extLst>
          </p:cNvPr>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7" name="think-cell Folie" r:id="rId4" imgW="7772400" imgH="10058400" progId="TCLayout.ActiveDocument.1">
                  <p:embed/>
                </p:oleObj>
              </mc:Choice>
              <mc:Fallback>
                <p:oleObj name="think-cell Folie" r:id="rId4" imgW="7772400" imgH="10058400" progId="TCLayout.ActiveDocument.1">
                  <p:embed/>
                  <p:pic>
                    <p:nvPicPr>
                      <p:cNvPr id="7" name="Objekt 6" hidden="1">
                        <a:extLst>
                          <a:ext uri="{FF2B5EF4-FFF2-40B4-BE49-F238E27FC236}">
                            <a16:creationId xmlns:a16="http://schemas.microsoft.com/office/drawing/2014/main" id="{5C41C1CD-F6D5-6A4D-8CCC-BD92E20A67DE}"/>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84D65D78-3947-403B-A6B2-521C5C3BD3F4}"/>
              </a:ext>
            </a:extLst>
          </p:cNvPr>
          <p:cNvSpPr>
            <a:spLocks noGrp="1"/>
          </p:cNvSpPr>
          <p:nvPr>
            <p:ph type="title"/>
          </p:nvPr>
        </p:nvSpPr>
        <p:spPr>
          <a:xfrm>
            <a:off x="35496" y="188640"/>
            <a:ext cx="8964488" cy="490861"/>
          </a:xfrm>
        </p:spPr>
        <p:txBody>
          <a:bodyPr/>
          <a:lstStyle/>
          <a:p>
            <a:r>
              <a:rPr lang="de-DE"/>
              <a:t>Mastertitelformat bearbeiten</a:t>
            </a:r>
          </a:p>
        </p:txBody>
      </p:sp>
      <p:sp>
        <p:nvSpPr>
          <p:cNvPr id="3" name="Inhaltsplatzhalter 2">
            <a:extLst>
              <a:ext uri="{FF2B5EF4-FFF2-40B4-BE49-F238E27FC236}">
                <a16:creationId xmlns:a16="http://schemas.microsoft.com/office/drawing/2014/main" id="{246472A9-5433-467B-9290-956CB7B251CC}"/>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74381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Zwischenfolie freie Gestalt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7326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107504" y="188640"/>
            <a:ext cx="8964488"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Tree>
    <p:extLst>
      <p:ext uri="{BB962C8B-B14F-4D97-AF65-F5344CB8AC3E}">
        <p14:creationId xmlns:p14="http://schemas.microsoft.com/office/powerpoint/2010/main" val="267787915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wischenfolie 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900000"/>
            <a:ext cx="8640000" cy="5796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dirty="0"/>
              <a:t>Mastertitelformat bearbeiten</a:t>
            </a:r>
          </a:p>
        </p:txBody>
      </p:sp>
    </p:spTree>
    <p:extLst>
      <p:ext uri="{BB962C8B-B14F-4D97-AF65-F5344CB8AC3E}">
        <p14:creationId xmlns:p14="http://schemas.microsoft.com/office/powerpoint/2010/main" val="2805161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Zwischenfolie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4000"/>
            <a:ext cx="8640000" cy="6372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947534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3.xml"/><Relationship Id="rId7"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3.xml"/><Relationship Id="rId5" Type="http://schemas.openxmlformats.org/officeDocument/2006/relationships/slideLayout" Target="../slideLayouts/slideLayout15.xml"/><Relationship Id="rId10" Type="http://schemas.openxmlformats.org/officeDocument/2006/relationships/image" Target="../media/image7.png"/><Relationship Id="rId4" Type="http://schemas.openxmlformats.org/officeDocument/2006/relationships/slideLayout" Target="../slideLayouts/slideLayout14.xml"/><Relationship Id="rId9" Type="http://schemas.openxmlformats.org/officeDocument/2006/relationships/image" Target="../media/image6.jp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2.pn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1.png"/><Relationship Id="rId5" Type="http://schemas.openxmlformats.org/officeDocument/2006/relationships/theme" Target="../theme/theme4.xml"/><Relationship Id="rId4"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2.xml"/><Relationship Id="rId7" Type="http://schemas.openxmlformats.org/officeDocument/2006/relationships/image" Target="../media/image1.png"/><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theme" Target="../theme/theme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endParaRPr lang="de-DE" b="0" i="0">
              <a:latin typeface="Calibri Normal" charset="0"/>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Tree>
    <p:extLst>
      <p:ext uri="{BB962C8B-B14F-4D97-AF65-F5344CB8AC3E}">
        <p14:creationId xmlns:p14="http://schemas.microsoft.com/office/powerpoint/2010/main" val="25064501"/>
      </p:ext>
    </p:extLst>
  </p:cSld>
  <p:clrMap bg1="lt1" tx1="dk1" bg2="lt2" tx2="dk2" accent1="accent1" accent2="accent2" accent3="accent3" accent4="accent4" accent5="accent5" accent6="accent6" hlink="hlink" folHlink="folHlink"/>
  <p:sldLayoutIdLst>
    <p:sldLayoutId id="2147483745" r:id="rId1"/>
    <p:sldLayoutId id="2147483755" r:id="rId2"/>
    <p:sldLayoutId id="2147483764" r:id="rId3"/>
    <p:sldLayoutId id="2147483746" r:id="rId4"/>
    <p:sldLayoutId id="2147483814" r:id="rId5"/>
    <p:sldLayoutId id="2147483817" r:id="rId6"/>
    <p:sldLayoutId id="2147483818" r:id="rId7"/>
  </p:sldLayoutIdLst>
  <p:hf sldNum="0" hdr="0" dt="0"/>
  <p:txStyles>
    <p:titleStyle>
      <a:lvl1pPr algn="l" rtl="0" eaLnBrk="1" fontAlgn="base" hangingPunct="1">
        <a:spcBef>
          <a:spcPct val="0"/>
        </a:spcBef>
        <a:spcAft>
          <a:spcPct val="0"/>
        </a:spcAft>
        <a:defRPr sz="22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9"/>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0"/>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0"/>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0"/>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chemeClr val="accent1"/>
          </a:solidFill>
          <a:ln w="9525">
            <a:noFill/>
            <a:miter lim="800000"/>
            <a:headEnd/>
            <a:tailEnd/>
          </a:ln>
        </p:spPr>
        <p:txBody>
          <a:bodyPr wrap="none" anchor="ctr">
            <a:prstTxWarp prst="textNoShape">
              <a:avLst/>
            </a:prstTxWarp>
          </a:bodyPr>
          <a:lstStyle/>
          <a:p>
            <a:endParaRPr lang="de-DE" b="0" i="0">
              <a:latin typeface="Calibri Normal" charset="0"/>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
        <p:nvSpPr>
          <p:cNvPr id="2" name="Textfeld 1">
            <a:extLst>
              <a:ext uri="{FF2B5EF4-FFF2-40B4-BE49-F238E27FC236}">
                <a16:creationId xmlns:a16="http://schemas.microsoft.com/office/drawing/2014/main" id="{FFFFA397-5075-4704-AC03-52FA84968699}"/>
              </a:ext>
            </a:extLst>
          </p:cNvPr>
          <p:cNvSpPr txBox="1"/>
          <p:nvPr userDrawn="1"/>
        </p:nvSpPr>
        <p:spPr>
          <a:xfrm>
            <a:off x="7153275" y="6350"/>
            <a:ext cx="1738725" cy="138499"/>
          </a:xfrm>
          <a:prstGeom prst="rect">
            <a:avLst/>
          </a:prstGeom>
          <a:noFill/>
        </p:spPr>
        <p:txBody>
          <a:bodyPr wrap="square" lIns="0" tIns="0" rIns="0" bIns="0" rtlCol="0">
            <a:spAutoFit/>
          </a:bodyPr>
          <a:lstStyle/>
          <a:p>
            <a:pPr marL="342900" indent="-342900" algn="r">
              <a:spcBef>
                <a:spcPts val="400"/>
              </a:spcBef>
            </a:pPr>
            <a:r>
              <a:rPr lang="de-DE" sz="900" b="1" kern="1200" spc="0" baseline="0" dirty="0">
                <a:solidFill>
                  <a:schemeClr val="bg1"/>
                </a:solidFill>
                <a:latin typeface="Calibri"/>
                <a:cs typeface="Calibri"/>
              </a:rPr>
              <a:t>ZWISCHENFOLIE FÜR FORTBILDENDE</a:t>
            </a:r>
          </a:p>
        </p:txBody>
      </p:sp>
    </p:spTree>
    <p:extLst>
      <p:ext uri="{BB962C8B-B14F-4D97-AF65-F5344CB8AC3E}">
        <p14:creationId xmlns:p14="http://schemas.microsoft.com/office/powerpoint/2010/main" val="1198035203"/>
      </p:ext>
    </p:extLst>
  </p:cSld>
  <p:clrMap bg1="lt1" tx1="dk1" bg2="lt2" tx2="dk2" accent1="accent1" accent2="accent2" accent3="accent3" accent4="accent4" accent5="accent5" accent6="accent6" hlink="hlink" folHlink="folHlink"/>
  <p:sldLayoutIdLst>
    <p:sldLayoutId id="2147483752" r:id="rId1"/>
    <p:sldLayoutId id="2147483754" r:id="rId2"/>
    <p:sldLayoutId id="2147483753" r:id="rId3"/>
  </p:sldLayoutIdLst>
  <p:hf sldNum="0" hdr="0" dt="0"/>
  <p:txStyles>
    <p:titleStyle>
      <a:lvl1pPr algn="l" rtl="0" eaLnBrk="1" fontAlgn="base" hangingPunct="1">
        <a:spcBef>
          <a:spcPct val="0"/>
        </a:spcBef>
        <a:spcAft>
          <a:spcPct val="0"/>
        </a:spcAft>
        <a:defRPr sz="2200" b="1">
          <a:solidFill>
            <a:schemeClr val="accent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52D288C3-76E7-407C-93DF-B1113D92C85D}"/>
              </a:ext>
            </a:extLst>
          </p:cNvPr>
          <p:cNvSpPr/>
          <p:nvPr userDrawn="1"/>
        </p:nvSpPr>
        <p:spPr bwMode="auto">
          <a:xfrm>
            <a:off x="7056271" y="4130402"/>
            <a:ext cx="2087730" cy="2598198"/>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a:solidFill>
                <a:prstClr val="black"/>
              </a:solidFill>
              <a:latin typeface="Calibri Normal" charset="0"/>
            </a:endParaRPr>
          </a:p>
        </p:txBody>
      </p:sp>
      <p:sp>
        <p:nvSpPr>
          <p:cNvPr id="14" name="Rectangle 19">
            <a:extLst>
              <a:ext uri="{FF2B5EF4-FFF2-40B4-BE49-F238E27FC236}">
                <a16:creationId xmlns:a16="http://schemas.microsoft.com/office/drawing/2014/main" id="{D85768C5-BBB6-4ACD-A6A0-97D1C115FFC4}"/>
              </a:ext>
            </a:extLst>
          </p:cNvPr>
          <p:cNvSpPr>
            <a:spLocks noChangeArrowheads="1"/>
          </p:cNvSpPr>
          <p:nvPr userDrawn="1"/>
        </p:nvSpPr>
        <p:spPr bwMode="auto">
          <a:xfrm>
            <a:off x="0" y="4131424"/>
            <a:ext cx="6911738" cy="2597175"/>
          </a:xfrm>
          <a:prstGeom prst="rect">
            <a:avLst/>
          </a:prstGeom>
          <a:solidFill>
            <a:srgbClr val="327A86"/>
          </a:solidFill>
          <a:ln w="9525">
            <a:noFill/>
            <a:miter lim="800000"/>
            <a:headEnd/>
            <a:tailEnd/>
          </a:ln>
        </p:spPr>
        <p:txBody>
          <a:bodyPr wrap="none" anchor="ctr">
            <a:prstTxWarp prst="textNoShape">
              <a:avLst/>
            </a:prstTxWarp>
          </a:bodyPr>
          <a:lstStyle/>
          <a:p>
            <a:endParaRPr lang="de-DE" b="0" i="0">
              <a:solidFill>
                <a:prstClr val="black"/>
              </a:solidFill>
              <a:latin typeface="Calibri Normal" charset="0"/>
            </a:endParaRPr>
          </a:p>
        </p:txBody>
      </p:sp>
      <p:pic>
        <p:nvPicPr>
          <p:cNvPr id="33" name="Grafik 32">
            <a:extLst>
              <a:ext uri="{FF2B5EF4-FFF2-40B4-BE49-F238E27FC236}">
                <a16:creationId xmlns:a16="http://schemas.microsoft.com/office/drawing/2014/main" id="{8FFC185C-665F-465C-9F56-F2B9CCB0E842}"/>
              </a:ext>
            </a:extLst>
          </p:cNvPr>
          <p:cNvPicPr>
            <a:picLocks noChangeAspect="1"/>
          </p:cNvPicPr>
          <p:nvPr userDrawn="1"/>
        </p:nvPicPr>
        <p:blipFill>
          <a:blip r:embed="rId7"/>
          <a:stretch>
            <a:fillRect/>
          </a:stretch>
        </p:blipFill>
        <p:spPr>
          <a:xfrm>
            <a:off x="252000" y="98528"/>
            <a:ext cx="2812232" cy="326922"/>
          </a:xfrm>
          <a:prstGeom prst="rect">
            <a:avLst/>
          </a:prstGeom>
        </p:spPr>
      </p:pic>
      <p:grpSp>
        <p:nvGrpSpPr>
          <p:cNvPr id="13" name="Gruppieren 12">
            <a:extLst>
              <a:ext uri="{FF2B5EF4-FFF2-40B4-BE49-F238E27FC236}">
                <a16:creationId xmlns:a16="http://schemas.microsoft.com/office/drawing/2014/main" id="{7BD18C07-A9AC-4500-AE30-B941923EA9EE}"/>
              </a:ext>
            </a:extLst>
          </p:cNvPr>
          <p:cNvGrpSpPr>
            <a:grpSpLocks noChangeAspect="1"/>
          </p:cNvGrpSpPr>
          <p:nvPr userDrawn="1"/>
        </p:nvGrpSpPr>
        <p:grpSpPr>
          <a:xfrm>
            <a:off x="6109200" y="262800"/>
            <a:ext cx="2783442" cy="518450"/>
            <a:chOff x="5148064" y="468000"/>
            <a:chExt cx="3575602" cy="666000"/>
          </a:xfrm>
        </p:grpSpPr>
        <p:pic>
          <p:nvPicPr>
            <p:cNvPr id="15" name="Grafik 14">
              <a:extLst>
                <a:ext uri="{FF2B5EF4-FFF2-40B4-BE49-F238E27FC236}">
                  <a16:creationId xmlns:a16="http://schemas.microsoft.com/office/drawing/2014/main" id="{4BBEAAA8-F70F-4536-92FB-37C6B39FD89C}"/>
                </a:ext>
              </a:extLst>
            </p:cNvPr>
            <p:cNvPicPr>
              <a:picLocks noChangeAspect="1"/>
            </p:cNvPicPr>
            <p:nvPr userDrawn="1"/>
          </p:nvPicPr>
          <p:blipFill>
            <a:blip r:embed="rId8"/>
            <a:stretch>
              <a:fillRect/>
            </a:stretch>
          </p:blipFill>
          <p:spPr>
            <a:xfrm>
              <a:off x="6299446" y="469857"/>
              <a:ext cx="2424220" cy="659594"/>
            </a:xfrm>
            <a:prstGeom prst="rect">
              <a:avLst/>
            </a:prstGeom>
          </p:spPr>
        </p:pic>
        <p:pic>
          <p:nvPicPr>
            <p:cNvPr id="16" name="Grafik 15">
              <a:extLst>
                <a:ext uri="{FF2B5EF4-FFF2-40B4-BE49-F238E27FC236}">
                  <a16:creationId xmlns:a16="http://schemas.microsoft.com/office/drawing/2014/main" id="{88240224-7C0D-46FE-94EE-0B73986AE520}"/>
                </a:ext>
              </a:extLst>
            </p:cNvPr>
            <p:cNvPicPr>
              <a:picLocks noChangeAspect="1"/>
            </p:cNvPicPr>
            <p:nvPr userDrawn="1"/>
          </p:nvPicPr>
          <p:blipFill>
            <a:blip r:embed="rId9"/>
            <a:stretch>
              <a:fillRect/>
            </a:stretch>
          </p:blipFill>
          <p:spPr>
            <a:xfrm>
              <a:off x="5148064" y="468000"/>
              <a:ext cx="839245" cy="666000"/>
            </a:xfrm>
            <a:prstGeom prst="rect">
              <a:avLst/>
            </a:prstGeom>
          </p:spPr>
        </p:pic>
      </p:grpSp>
      <p:sp>
        <p:nvSpPr>
          <p:cNvPr id="20" name="Rectangle 17">
            <a:extLst>
              <a:ext uri="{FF2B5EF4-FFF2-40B4-BE49-F238E27FC236}">
                <a16:creationId xmlns:a16="http://schemas.microsoft.com/office/drawing/2014/main" id="{CAA35721-7747-4232-99D4-AF0DD23682F7}"/>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endParaRPr lang="de-DE" b="0" i="0">
              <a:latin typeface="Calibri Normal" charset="0"/>
            </a:endParaRPr>
          </a:p>
        </p:txBody>
      </p:sp>
      <p:pic>
        <p:nvPicPr>
          <p:cNvPr id="19" name="Grafik 18">
            <a:extLst>
              <a:ext uri="{FF2B5EF4-FFF2-40B4-BE49-F238E27FC236}">
                <a16:creationId xmlns:a16="http://schemas.microsoft.com/office/drawing/2014/main" id="{EEBB3C6E-83E2-4F84-A86C-1AC099826CC2}"/>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251358" y="361063"/>
            <a:ext cx="2983285" cy="327600"/>
          </a:xfrm>
          <a:prstGeom prst="rect">
            <a:avLst/>
          </a:prstGeom>
        </p:spPr>
      </p:pic>
    </p:spTree>
    <p:extLst>
      <p:ext uri="{BB962C8B-B14F-4D97-AF65-F5344CB8AC3E}">
        <p14:creationId xmlns:p14="http://schemas.microsoft.com/office/powerpoint/2010/main" val="1429276619"/>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801" r:id="rId4"/>
    <p:sldLayoutId id="2147483816"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chemeClr val="accent1"/>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
        <p:nvSpPr>
          <p:cNvPr id="2" name="Textfeld 1">
            <a:extLst>
              <a:ext uri="{FF2B5EF4-FFF2-40B4-BE49-F238E27FC236}">
                <a16:creationId xmlns:a16="http://schemas.microsoft.com/office/drawing/2014/main" id="{FFFFA397-5075-4704-AC03-52FA84968699}"/>
              </a:ext>
            </a:extLst>
          </p:cNvPr>
          <p:cNvSpPr txBox="1"/>
          <p:nvPr userDrawn="1"/>
        </p:nvSpPr>
        <p:spPr>
          <a:xfrm>
            <a:off x="7153275" y="6350"/>
            <a:ext cx="1738725" cy="138499"/>
          </a:xfrm>
          <a:prstGeom prst="rect">
            <a:avLst/>
          </a:prstGeom>
          <a:noFill/>
        </p:spPr>
        <p:txBody>
          <a:bodyPr wrap="square" lIns="0" tIns="0" rIns="0" bIns="0" rtlCol="0">
            <a:spAutoFit/>
          </a:bodyPr>
          <a:lstStyle/>
          <a:p>
            <a:pPr marL="342900" indent="-342900" algn="r">
              <a:spcBef>
                <a:spcPts val="400"/>
              </a:spcBef>
            </a:pPr>
            <a:r>
              <a:rPr lang="de-DE" sz="900" b="1" kern="1200" spc="0" baseline="0" dirty="0">
                <a:solidFill>
                  <a:schemeClr val="bg1"/>
                </a:solidFill>
                <a:latin typeface="Calibri"/>
                <a:cs typeface="Calibri"/>
              </a:rPr>
              <a:t>ZWISCHENFOLIE FÜR FORTBILDENDE</a:t>
            </a:r>
          </a:p>
        </p:txBody>
      </p:sp>
    </p:spTree>
    <p:extLst>
      <p:ext uri="{BB962C8B-B14F-4D97-AF65-F5344CB8AC3E}">
        <p14:creationId xmlns:p14="http://schemas.microsoft.com/office/powerpoint/2010/main" val="2589322759"/>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19" r:id="rId4"/>
  </p:sldLayoutIdLst>
  <p:hf sldNum="0" hdr="0" dt="0"/>
  <p:txStyles>
    <p:titleStyle>
      <a:lvl1pPr algn="l" rtl="0" eaLnBrk="1" fontAlgn="base" hangingPunct="1">
        <a:spcBef>
          <a:spcPct val="0"/>
        </a:spcBef>
        <a:spcAft>
          <a:spcPct val="0"/>
        </a:spcAft>
        <a:defRPr sz="2200" b="1">
          <a:solidFill>
            <a:schemeClr val="accent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Tree>
    <p:extLst>
      <p:ext uri="{BB962C8B-B14F-4D97-AF65-F5344CB8AC3E}">
        <p14:creationId xmlns:p14="http://schemas.microsoft.com/office/powerpoint/2010/main" val="1763969157"/>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Lst>
  <p:hf sldNum="0" hdr="0" dt="0"/>
  <p:txStyles>
    <p:titleStyle>
      <a:lvl1pPr algn="l" rtl="0" eaLnBrk="1" fontAlgn="base" hangingPunct="1">
        <a:spcBef>
          <a:spcPct val="0"/>
        </a:spcBef>
        <a:spcAft>
          <a:spcPct val="0"/>
        </a:spcAft>
        <a:defRPr sz="22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hyperlink" Target="http://creativecommons.org/licenses/by-sa/4.0/" TargetMode="Externa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8" Type="http://schemas.openxmlformats.org/officeDocument/2006/relationships/image" Target="../media/image280.png"/><Relationship Id="rId13" Type="http://schemas.openxmlformats.org/officeDocument/2006/relationships/image" Target="../media/image1.png"/><Relationship Id="rId3" Type="http://schemas.openxmlformats.org/officeDocument/2006/relationships/image" Target="../media/image25.png"/><Relationship Id="rId7" Type="http://schemas.openxmlformats.org/officeDocument/2006/relationships/image" Target="../media/image21.png"/><Relationship Id="rId12"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0.png"/><Relationship Id="rId11" Type="http://schemas.openxmlformats.org/officeDocument/2006/relationships/image" Target="../media/image31.png"/><Relationship Id="rId5" Type="http://schemas.openxmlformats.org/officeDocument/2006/relationships/image" Target="../media/image27.png"/><Relationship Id="rId15" Type="http://schemas.openxmlformats.org/officeDocument/2006/relationships/image" Target="../media/image33.png"/><Relationship Id="rId10" Type="http://schemas.openxmlformats.org/officeDocument/2006/relationships/image" Target="../media/image30.png"/><Relationship Id="rId4" Type="http://schemas.openxmlformats.org/officeDocument/2006/relationships/image" Target="../media/image26.png"/><Relationship Id="rId9" Type="http://schemas.openxmlformats.org/officeDocument/2006/relationships/image" Target="../media/image29.png"/><Relationship Id="rId1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8.png"/><Relationship Id="rId7"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35.jp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21.pn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5.jp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hyperlink" Target="https://creativecommons.org/licenses/by-sa/3.0/de/"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37.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410.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42.jpg"/><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xml"/><Relationship Id="rId6" Type="http://schemas.microsoft.com/office/2007/relationships/hdphoto" Target="../media/hdphoto4.wdp"/><Relationship Id="rId5" Type="http://schemas.openxmlformats.org/officeDocument/2006/relationships/image" Target="../media/image45.png"/><Relationship Id="rId4" Type="http://schemas.microsoft.com/office/2007/relationships/hdphoto" Target="../media/hdphoto3.wdp"/></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20.png"/><Relationship Id="rId10" Type="http://schemas.openxmlformats.org/officeDocument/2006/relationships/image" Target="../media/image50.png"/><Relationship Id="rId4" Type="http://schemas.openxmlformats.org/officeDocument/2006/relationships/image" Target="../media/image2.png"/><Relationship Id="rId9" Type="http://schemas.openxmlformats.org/officeDocument/2006/relationships/image" Target="../media/image49.png"/></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20.png"/></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image" Target="../media/image46.png"/></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0.png"/><Relationship Id="rId7"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4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56.png"/><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1.xml"/><Relationship Id="rId7" Type="http://schemas.openxmlformats.org/officeDocument/2006/relationships/hyperlink" Target="https://dzlm.de/1000/filme"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7.png"/><Relationship Id="rId5" Type="http://schemas.openxmlformats.org/officeDocument/2006/relationships/image" Target="../media/image55.png"/><Relationship Id="rId4" Type="http://schemas.openxmlformats.org/officeDocument/2006/relationships/notesSlide" Target="../notesSlides/notesSlide39.xml"/><Relationship Id="rId9" Type="http://schemas.openxmlformats.org/officeDocument/2006/relationships/image" Target="../media/image46.png"/></Relationships>
</file>

<file path=ppt/slides/_rels/slide5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48.png"/><Relationship Id="rId4" Type="http://schemas.openxmlformats.org/officeDocument/2006/relationships/image" Target="../media/image46.png"/></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58.png"/><Relationship Id="rId4" Type="http://schemas.openxmlformats.org/officeDocument/2006/relationships/image" Target="../media/image46.png"/></Relationships>
</file>

<file path=ppt/slides/_rels/slide5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8.png"/><Relationship Id="rId7"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20.png"/><Relationship Id="rId4" Type="http://schemas.openxmlformats.org/officeDocument/2006/relationships/image" Target="../media/image59.png"/></Relationships>
</file>

<file path=ppt/slides/_rels/slide5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46.png"/></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46.png"/></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49.png"/><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20.png"/></Relationships>
</file>

<file path=ppt/slides/_rels/slide59.xml.rels><?xml version="1.0" encoding="UTF-8" standalone="yes"?>
<Relationships xmlns="http://schemas.openxmlformats.org/package/2006/relationships"><Relationship Id="rId8" Type="http://schemas.openxmlformats.org/officeDocument/2006/relationships/image" Target="../media/image61.jpg"/><Relationship Id="rId3" Type="http://schemas.openxmlformats.org/officeDocument/2006/relationships/image" Target="../media/image20.png"/><Relationship Id="rId7" Type="http://schemas.openxmlformats.org/officeDocument/2006/relationships/image" Target="../media/image590.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4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6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6.png"/></Relationships>
</file>

<file path=ppt/slides/_rels/slide6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jpg"/><Relationship Id="rId7" Type="http://schemas.openxmlformats.org/officeDocument/2006/relationships/image" Target="../media/image65.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64.png"/><Relationship Id="rId5" Type="http://schemas.openxmlformats.org/officeDocument/2006/relationships/image" Target="../media/image63.png"/><Relationship Id="rId10" Type="http://schemas.openxmlformats.org/officeDocument/2006/relationships/image" Target="../media/image46.png"/><Relationship Id="rId4" Type="http://schemas.openxmlformats.org/officeDocument/2006/relationships/image" Target="../media/image62.png"/><Relationship Id="rId9" Type="http://schemas.openxmlformats.org/officeDocument/2006/relationships/image" Target="../media/image20.png"/></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68.jpeg"/><Relationship Id="rId4" Type="http://schemas.openxmlformats.org/officeDocument/2006/relationships/image" Target="../media/image4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1.png"/></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6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0.png"/><Relationship Id="rId7"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71.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2.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71.emf"/></Relationships>
</file>

<file path=ppt/slides/_rels/slide7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74.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6.png"/><Relationship Id="rId7" Type="http://schemas.openxmlformats.org/officeDocument/2006/relationships/image" Target="../media/image15.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81.png"/><Relationship Id="rId5" Type="http://schemas.openxmlformats.org/officeDocument/2006/relationships/image" Target="../media/image78.png"/><Relationship Id="rId10" Type="http://schemas.openxmlformats.org/officeDocument/2006/relationships/image" Target="../media/image80.png"/><Relationship Id="rId4" Type="http://schemas.openxmlformats.org/officeDocument/2006/relationships/image" Target="../media/image77.png"/><Relationship Id="rId9" Type="http://schemas.openxmlformats.org/officeDocument/2006/relationships/image" Target="../media/image79.png"/></Relationships>
</file>

<file path=ppt/slides/_rels/slide75.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82.png"/><Relationship Id="rId7" Type="http://schemas.openxmlformats.org/officeDocument/2006/relationships/image" Target="../media/image16.png"/><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83.png"/><Relationship Id="rId9" Type="http://schemas.openxmlformats.org/officeDocument/2006/relationships/image" Target="../media/image85.png"/></Relationships>
</file>

<file path=ppt/slides/_rels/slide76.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6.png"/><Relationship Id="rId7" Type="http://schemas.openxmlformats.org/officeDocument/2006/relationships/image" Target="../media/image16.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7.png"/><Relationship Id="rId10" Type="http://schemas.openxmlformats.org/officeDocument/2006/relationships/image" Target="../media/image90.png"/><Relationship Id="rId4" Type="http://schemas.openxmlformats.org/officeDocument/2006/relationships/image" Target="../media/image87.png"/><Relationship Id="rId9" Type="http://schemas.openxmlformats.org/officeDocument/2006/relationships/image" Target="../media/image89.png"/></Relationships>
</file>

<file path=ppt/slides/_rels/slide77.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hyperlink" Target="https://mathe-sicher-koennen.dzlm.de/node/437" TargetMode="External"/><Relationship Id="rId7" Type="http://schemas.openxmlformats.org/officeDocument/2006/relationships/image" Target="../media/image68.jpe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hyperlink" Target="https://sima.dzlm.de/unterricht/unterrichtsmaterialien-sekundarstufe" TargetMode="Externa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81.xml.rels><?xml version="1.0" encoding="UTF-8" standalone="yes"?>
<Relationships xmlns="http://schemas.openxmlformats.org/package/2006/relationships"><Relationship Id="rId3" Type="http://schemas.openxmlformats.org/officeDocument/2006/relationships/hyperlink" Target="https://mathe-sicher-koennen.dzlm.de/node/437" TargetMode="External"/><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94.tiff"/><Relationship Id="rId2" Type="http://schemas.openxmlformats.org/officeDocument/2006/relationships/notesSlide" Target="../notesSlides/notesSlide6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84.xml.rels><?xml version="1.0" encoding="UTF-8" standalone="yes"?>
<Relationships xmlns="http://schemas.openxmlformats.org/package/2006/relationships"><Relationship Id="rId3" Type="http://schemas.openxmlformats.org/officeDocument/2006/relationships/image" Target="../media/image95.tiff"/><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68.jpeg"/><Relationship Id="rId2" Type="http://schemas.openxmlformats.org/officeDocument/2006/relationships/notesSlide" Target="../notesSlides/notesSlide67.xml"/><Relationship Id="rId1" Type="http://schemas.openxmlformats.org/officeDocument/2006/relationships/slideLayout" Target="../slideLayouts/slideLayout1.xml"/><Relationship Id="rId6" Type="http://schemas.openxmlformats.org/officeDocument/2006/relationships/image" Target="../media/image92.png"/><Relationship Id="rId5" Type="http://schemas.openxmlformats.org/officeDocument/2006/relationships/image" Target="../media/image97.png"/><Relationship Id="rId4" Type="http://schemas.openxmlformats.org/officeDocument/2006/relationships/hyperlink" Target="http://sima.dzlm.de/um/7-001" TargetMode="External"/></Relationships>
</file>

<file path=ppt/slides/_rels/slide8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platzhalter 6">
            <a:extLst>
              <a:ext uri="{FF2B5EF4-FFF2-40B4-BE49-F238E27FC236}">
                <a16:creationId xmlns:a16="http://schemas.microsoft.com/office/drawing/2014/main" id="{F14B38BF-058F-4910-AB9C-0B1C2D4CDD83}"/>
              </a:ext>
            </a:extLst>
          </p:cNvPr>
          <p:cNvSpPr txBox="1">
            <a:spLocks/>
          </p:cNvSpPr>
          <p:nvPr/>
        </p:nvSpPr>
        <p:spPr>
          <a:xfrm>
            <a:off x="375116" y="1519283"/>
            <a:ext cx="4659044" cy="192983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00"/>
              </a:lnSpc>
            </a:pPr>
            <a:r>
              <a:rPr lang="de-DE" sz="2800" dirty="0">
                <a:solidFill>
                  <a:srgbClr val="327A86"/>
                </a:solidFill>
              </a:rPr>
              <a:t>Prozentverständnis </a:t>
            </a:r>
          </a:p>
          <a:p>
            <a:pPr>
              <a:lnSpc>
                <a:spcPts val="3600"/>
              </a:lnSpc>
            </a:pPr>
            <a:r>
              <a:rPr lang="de-DE" sz="2800" b="0" dirty="0">
                <a:solidFill>
                  <a:srgbClr val="327A86"/>
                </a:solidFill>
              </a:rPr>
              <a:t>(</a:t>
            </a:r>
            <a:r>
              <a:rPr lang="de-DE" sz="2800" b="0" dirty="0" err="1">
                <a:solidFill>
                  <a:srgbClr val="327A86"/>
                </a:solidFill>
              </a:rPr>
              <a:t>Jhg</a:t>
            </a:r>
            <a:r>
              <a:rPr lang="de-DE" sz="2800" b="0" dirty="0">
                <a:solidFill>
                  <a:srgbClr val="327A86"/>
                </a:solidFill>
              </a:rPr>
              <a:t>. 7–8)</a:t>
            </a:r>
          </a:p>
        </p:txBody>
      </p:sp>
      <p:sp>
        <p:nvSpPr>
          <p:cNvPr id="20" name="Textplatzhalter 5">
            <a:extLst>
              <a:ext uri="{FF2B5EF4-FFF2-40B4-BE49-F238E27FC236}">
                <a16:creationId xmlns:a16="http://schemas.microsoft.com/office/drawing/2014/main" id="{47D635CE-1913-4971-AEF1-DE33D66D6F39}"/>
              </a:ext>
            </a:extLst>
          </p:cNvPr>
          <p:cNvSpPr txBox="1">
            <a:spLocks/>
          </p:cNvSpPr>
          <p:nvPr/>
        </p:nvSpPr>
        <p:spPr>
          <a:xfrm>
            <a:off x="375116" y="4459997"/>
            <a:ext cx="5727300" cy="267689"/>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22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de-DE" sz="1600" b="0" dirty="0"/>
              <a:t>Birte Friedrich-Pöhler &amp; Susanne Prediger</a:t>
            </a:r>
          </a:p>
        </p:txBody>
      </p:sp>
      <p:sp>
        <p:nvSpPr>
          <p:cNvPr id="8" name="Textplatzhalter 5">
            <a:extLst>
              <a:ext uri="{FF2B5EF4-FFF2-40B4-BE49-F238E27FC236}">
                <a16:creationId xmlns:a16="http://schemas.microsoft.com/office/drawing/2014/main" id="{47D635CE-1913-4971-AEF1-DE33D66D6F39}"/>
              </a:ext>
            </a:extLst>
          </p:cNvPr>
          <p:cNvSpPr txBox="1">
            <a:spLocks/>
          </p:cNvSpPr>
          <p:nvPr/>
        </p:nvSpPr>
        <p:spPr>
          <a:xfrm>
            <a:off x="375116" y="5776891"/>
            <a:ext cx="6246306" cy="58177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22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ts val="2600"/>
              </a:lnSpc>
              <a:spcAft>
                <a:spcPts val="0"/>
              </a:spcAft>
            </a:pPr>
            <a:r>
              <a:rPr lang="de-DE" sz="1600" b="0" dirty="0">
                <a:solidFill>
                  <a:srgbClr val="FFFFFF"/>
                </a:solidFill>
              </a:rPr>
              <a:t>Aus der Reihe</a:t>
            </a:r>
            <a:br>
              <a:rPr lang="de-DE" sz="1600" b="0" dirty="0">
                <a:solidFill>
                  <a:srgbClr val="FFFFFF"/>
                </a:solidFill>
              </a:rPr>
            </a:br>
            <a:r>
              <a:rPr lang="de-DE" sz="1600" dirty="0">
                <a:solidFill>
                  <a:srgbClr val="FFFFFF"/>
                </a:solidFill>
              </a:rPr>
              <a:t>Diagnose und Förderung von </a:t>
            </a:r>
            <a:r>
              <a:rPr lang="de-DE" sz="1600" dirty="0" err="1">
                <a:solidFill>
                  <a:srgbClr val="FFFFFF"/>
                </a:solidFill>
              </a:rPr>
              <a:t>Verstehensgrundlagen</a:t>
            </a:r>
            <a:endParaRPr lang="de-DE" sz="1600" dirty="0">
              <a:solidFill>
                <a:srgbClr val="FFFFFF"/>
              </a:solidFill>
            </a:endParaRPr>
          </a:p>
        </p:txBody>
      </p:sp>
      <p:pic>
        <p:nvPicPr>
          <p:cNvPr id="9" name="Grafik 8">
            <a:extLst>
              <a:ext uri="{FF2B5EF4-FFF2-40B4-BE49-F238E27FC236}">
                <a16:creationId xmlns:a16="http://schemas.microsoft.com/office/drawing/2014/main" id="{86FB4E56-74A5-4094-B4F3-C85CC8C82AB5}"/>
              </a:ext>
            </a:extLst>
          </p:cNvPr>
          <p:cNvPicPr>
            <a:picLocks noChangeAspect="1"/>
          </p:cNvPicPr>
          <p:nvPr/>
        </p:nvPicPr>
        <p:blipFill rotWithShape="1">
          <a:blip r:embed="rId3">
            <a:extLst>
              <a:ext uri="{28A0092B-C50C-407E-A947-70E740481C1C}">
                <a14:useLocalDpi xmlns:a14="http://schemas.microsoft.com/office/drawing/2010/main" val="0"/>
              </a:ext>
            </a:extLst>
          </a:blip>
          <a:srcRect r="50110"/>
          <a:stretch/>
        </p:blipFill>
        <p:spPr>
          <a:xfrm>
            <a:off x="7735870" y="6075396"/>
            <a:ext cx="1234760" cy="479642"/>
          </a:xfrm>
          <a:prstGeom prst="rect">
            <a:avLst/>
          </a:prstGeom>
        </p:spPr>
      </p:pic>
      <p:pic>
        <p:nvPicPr>
          <p:cNvPr id="12" name="Grafik 11">
            <a:extLst>
              <a:ext uri="{FF2B5EF4-FFF2-40B4-BE49-F238E27FC236}">
                <a16:creationId xmlns:a16="http://schemas.microsoft.com/office/drawing/2014/main" id="{9C9BD35C-2704-4E19-A302-253CF04D932E}"/>
              </a:ext>
            </a:extLst>
          </p:cNvPr>
          <p:cNvPicPr>
            <a:picLocks noChangeAspect="1"/>
          </p:cNvPicPr>
          <p:nvPr/>
        </p:nvPicPr>
        <p:blipFill>
          <a:blip r:embed="rId4"/>
          <a:stretch>
            <a:fillRect/>
          </a:stretch>
        </p:blipFill>
        <p:spPr>
          <a:xfrm>
            <a:off x="5225762" y="1668241"/>
            <a:ext cx="3357664" cy="1413937"/>
          </a:xfrm>
          <a:prstGeom prst="rect">
            <a:avLst/>
          </a:prstGeom>
        </p:spPr>
      </p:pic>
    </p:spTree>
    <p:extLst>
      <p:ext uri="{BB962C8B-B14F-4D97-AF65-F5344CB8AC3E}">
        <p14:creationId xmlns:p14="http://schemas.microsoft.com/office/powerpoint/2010/main" val="18674257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99BB1794-CA50-453B-BDB3-A6173CC8C460}"/>
              </a:ext>
            </a:extLst>
          </p:cNvPr>
          <p:cNvSpPr>
            <a:spLocks noGrp="1"/>
          </p:cNvSpPr>
          <p:nvPr>
            <p:ph idx="1"/>
          </p:nvPr>
        </p:nvSpPr>
        <p:spPr>
          <a:xfrm>
            <a:off x="252000" y="1165880"/>
            <a:ext cx="4828958" cy="1690633"/>
          </a:xfrm>
          <a:solidFill>
            <a:srgbClr val="FDECD3"/>
          </a:solidFill>
          <a:ln w="508000">
            <a:solidFill>
              <a:srgbClr val="FDECD3"/>
            </a:solidFill>
            <a:miter lim="800000"/>
          </a:ln>
        </p:spPr>
        <p:txBody>
          <a:bodyPr/>
          <a:lstStyle/>
          <a:p>
            <a:pPr marL="0" indent="0">
              <a:buNone/>
            </a:pPr>
            <a:r>
              <a:rPr lang="de-DE" b="1" dirty="0"/>
              <a:t>Aufgabe Urlaubsreise</a:t>
            </a:r>
          </a:p>
          <a:p>
            <a:pPr marL="0" indent="0">
              <a:buNone/>
            </a:pPr>
            <a:r>
              <a:rPr lang="de-DE" dirty="0"/>
              <a:t>Für eine Urlaubsreise hat Frau Fuchs 40 %</a:t>
            </a:r>
            <a:br>
              <a:rPr lang="de-DE" dirty="0"/>
            </a:br>
            <a:r>
              <a:rPr lang="de-DE" dirty="0"/>
              <a:t>der Reisekosten angezahlt, das waren 800 €. </a:t>
            </a:r>
          </a:p>
          <a:p>
            <a:pPr marL="0" indent="0">
              <a:buNone/>
            </a:pPr>
            <a:r>
              <a:rPr lang="de-DE" dirty="0"/>
              <a:t>Wie teuer ist die Reise? Schreibe auf, wie du gerechnet hast. </a:t>
            </a:r>
          </a:p>
        </p:txBody>
      </p:sp>
      <p:sp>
        <p:nvSpPr>
          <p:cNvPr id="3" name="Titel 2">
            <a:extLst>
              <a:ext uri="{FF2B5EF4-FFF2-40B4-BE49-F238E27FC236}">
                <a16:creationId xmlns:a16="http://schemas.microsoft.com/office/drawing/2014/main" id="{A929ABEE-6B3F-4C30-8053-A078590CFC65}"/>
              </a:ext>
            </a:extLst>
          </p:cNvPr>
          <p:cNvSpPr>
            <a:spLocks noGrp="1"/>
          </p:cNvSpPr>
          <p:nvPr>
            <p:ph type="title"/>
          </p:nvPr>
        </p:nvSpPr>
        <p:spPr/>
        <p:txBody>
          <a:bodyPr/>
          <a:lstStyle/>
          <a:p>
            <a:r>
              <a:rPr lang="de-DE" dirty="0"/>
              <a:t>Einstieg: Prozentaufgabe selbst bearbeiten</a:t>
            </a:r>
          </a:p>
        </p:txBody>
      </p:sp>
      <p:sp>
        <p:nvSpPr>
          <p:cNvPr id="5" name="Textplatzhalter 4">
            <a:extLst>
              <a:ext uri="{FF2B5EF4-FFF2-40B4-BE49-F238E27FC236}">
                <a16:creationId xmlns:a16="http://schemas.microsoft.com/office/drawing/2014/main" id="{9F138719-1C46-436F-BA5E-B754C15F744C}"/>
              </a:ext>
            </a:extLst>
          </p:cNvPr>
          <p:cNvSpPr>
            <a:spLocks noGrp="1"/>
          </p:cNvSpPr>
          <p:nvPr>
            <p:ph type="body" sz="quarter" idx="10"/>
          </p:nvPr>
        </p:nvSpPr>
        <p:spPr/>
        <p:txBody>
          <a:bodyPr/>
          <a:lstStyle/>
          <a:p>
            <a:r>
              <a:rPr lang="de-DE" dirty="0"/>
              <a:t>(Hafner 2012, Pöhler 2018)</a:t>
            </a:r>
          </a:p>
        </p:txBody>
      </p:sp>
      <p:sp>
        <p:nvSpPr>
          <p:cNvPr id="8" name="Inhaltsplatzhalter 3">
            <a:extLst>
              <a:ext uri="{FF2B5EF4-FFF2-40B4-BE49-F238E27FC236}">
                <a16:creationId xmlns:a16="http://schemas.microsoft.com/office/drawing/2014/main" id="{B88991F3-5339-4AA2-97D0-7ABEA027CBA6}"/>
              </a:ext>
            </a:extLst>
          </p:cNvPr>
          <p:cNvSpPr txBox="1">
            <a:spLocks/>
          </p:cNvSpPr>
          <p:nvPr/>
        </p:nvSpPr>
        <p:spPr>
          <a:xfrm>
            <a:off x="2286001" y="4172957"/>
            <a:ext cx="6606000" cy="1690633"/>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216000">
              <a:buNone/>
            </a:pPr>
            <a:r>
              <a:rPr lang="de-DE" b="1" kern="0" dirty="0"/>
              <a:t>Kurze Murmelphase zu zweit zum Warm-up:</a:t>
            </a:r>
          </a:p>
          <a:p>
            <a:pPr marL="216000">
              <a:buClr>
                <a:schemeClr val="tx1"/>
              </a:buClr>
              <a:buSzPct val="100000"/>
              <a:buFont typeface="+mj-lt"/>
              <a:buAutoNum type="arabicPeriod"/>
            </a:pPr>
            <a:r>
              <a:rPr lang="de-DE" kern="0" dirty="0"/>
              <a:t>Lösen Sie die Aufgabe zunächst intuitiv selbst. </a:t>
            </a:r>
          </a:p>
          <a:p>
            <a:pPr marL="216000">
              <a:buClr>
                <a:schemeClr val="tx1"/>
              </a:buClr>
              <a:buSzPct val="100000"/>
              <a:buFont typeface="+mj-lt"/>
              <a:buAutoNum type="arabicPeriod"/>
            </a:pPr>
            <a:r>
              <a:rPr lang="de-DE" kern="0" dirty="0"/>
              <a:t>Mit welcher Herangehensweise haben Sie die Aufgabe gelöst?</a:t>
            </a:r>
          </a:p>
          <a:p>
            <a:pPr marL="216000">
              <a:buClr>
                <a:schemeClr val="tx1"/>
              </a:buClr>
              <a:buSzPct val="100000"/>
              <a:buFont typeface="+mj-lt"/>
              <a:buAutoNum type="arabicPeriod"/>
            </a:pPr>
            <a:r>
              <a:rPr lang="de-DE" kern="0" dirty="0"/>
              <a:t>Welche Herangehensweise würden Sie für Lernende präferieren?</a:t>
            </a:r>
            <a:br>
              <a:rPr lang="de-DE" b="1" kern="0" dirty="0"/>
            </a:br>
            <a:r>
              <a:rPr lang="de-DE" kern="0" dirty="0"/>
              <a:t>Warum?</a:t>
            </a:r>
          </a:p>
        </p:txBody>
      </p:sp>
    </p:spTree>
    <p:extLst>
      <p:ext uri="{BB962C8B-B14F-4D97-AF65-F5344CB8AC3E}">
        <p14:creationId xmlns:p14="http://schemas.microsoft.com/office/powerpoint/2010/main" val="1100995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bwMode="auto">
          <a:xfrm>
            <a:off x="-121382" y="5212080"/>
            <a:ext cx="9379681" cy="1755162"/>
          </a:xfrm>
          <a:prstGeom prst="rect">
            <a:avLst/>
          </a:prstGeom>
          <a:solidFill>
            <a:schemeClr val="bg1">
              <a:lumMod val="95000"/>
              <a:alpha val="50000"/>
            </a:schemeClr>
          </a:solid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53" name="Titel 1">
            <a:extLst>
              <a:ext uri="{FF2B5EF4-FFF2-40B4-BE49-F238E27FC236}">
                <a16:creationId xmlns:a16="http://schemas.microsoft.com/office/drawing/2014/main" id="{8E2DE6F5-498D-4070-8801-9350359BFFE9}"/>
              </a:ext>
            </a:extLst>
          </p:cNvPr>
          <p:cNvSpPr txBox="1">
            <a:spLocks/>
          </p:cNvSpPr>
          <p:nvPr/>
        </p:nvSpPr>
        <p:spPr>
          <a:xfrm>
            <a:off x="252000" y="324000"/>
            <a:ext cx="8512529" cy="490861"/>
          </a:xfrm>
          <a:prstGeom prst="rect">
            <a:avLst/>
          </a:prstGeom>
        </p:spPr>
        <p:txBody>
          <a:bodyPr vert="horz" lIns="0" tIns="0" rIns="0" bIns="0" rtlCol="0" anchor="t" anchorCtr="0">
            <a:normAutofit/>
          </a:bodyPr>
          <a:lstStyle>
            <a:lvl1pPr algn="l" rtl="0" eaLnBrk="1" fontAlgn="base" hangingPunct="1">
              <a:spcBef>
                <a:spcPct val="0"/>
              </a:spcBef>
              <a:spcAft>
                <a:spcPct val="0"/>
              </a:spcAft>
              <a:defRPr sz="24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200" b="1" i="0" u="none" strike="noStrike" kern="1200" cap="none" spc="0" normalizeH="0" baseline="0" noProof="0" dirty="0">
                <a:ln>
                  <a:noFill/>
                </a:ln>
                <a:solidFill>
                  <a:srgbClr val="327A86"/>
                </a:solidFill>
                <a:effectLst/>
                <a:uLnTx/>
                <a:uFillTx/>
                <a:latin typeface="Calibri"/>
                <a:ea typeface="+mj-ea"/>
                <a:cs typeface="Calibri"/>
              </a:rPr>
              <a:t>Lehrkräftejobs und Prinzipien für nachhaltiges Lernen</a:t>
            </a:r>
            <a:endParaRPr kumimoji="0" lang="de-DE" sz="2200" b="1" i="0" u="none" strike="noStrike" kern="0" cap="none" spc="0" normalizeH="0" baseline="0" noProof="0" dirty="0">
              <a:ln>
                <a:noFill/>
              </a:ln>
              <a:solidFill>
                <a:srgbClr val="327A86"/>
              </a:solidFill>
              <a:effectLst/>
              <a:uLnTx/>
              <a:uFillTx/>
              <a:latin typeface="Calibri"/>
              <a:ea typeface="+mj-ea"/>
              <a:cs typeface="Calibri"/>
            </a:endParaRPr>
          </a:p>
        </p:txBody>
      </p:sp>
      <p:sp>
        <p:nvSpPr>
          <p:cNvPr id="66" name="Textfeld 65">
            <a:extLst>
              <a:ext uri="{FF2B5EF4-FFF2-40B4-BE49-F238E27FC236}">
                <a16:creationId xmlns:a16="http://schemas.microsoft.com/office/drawing/2014/main" id="{0DB23738-E5F3-4CF6-ABB2-72048500F3AA}"/>
              </a:ext>
            </a:extLst>
          </p:cNvPr>
          <p:cNvSpPr txBox="1"/>
          <p:nvPr/>
        </p:nvSpPr>
        <p:spPr>
          <a:xfrm>
            <a:off x="288488" y="5448329"/>
            <a:ext cx="2476900" cy="605294"/>
          </a:xfrm>
          <a:prstGeom prst="rect">
            <a:avLst/>
          </a:prstGeom>
          <a:noFill/>
        </p:spPr>
        <p:txBody>
          <a:bodyPr wrap="square" lIns="0" tIns="0" rIns="0" bIns="0" rtlCol="0">
            <a:spAutoFit/>
          </a:bodyPr>
          <a:lstStyle/>
          <a:p>
            <a:pPr marL="11113" marR="0" lvl="0" indent="-11113" algn="l" defTabSz="914400" rtl="0" eaLnBrk="0" fontAlgn="base" latinLnBrk="0" hangingPunct="0">
              <a:lnSpc>
                <a:spcPct val="100000"/>
              </a:lnSpc>
              <a:spcBef>
                <a:spcPts val="400"/>
              </a:spcBef>
              <a:spcAft>
                <a:spcPct val="0"/>
              </a:spcAft>
              <a:buClrTx/>
              <a:buSzTx/>
              <a:buFontTx/>
              <a:buNone/>
              <a:tabLst/>
              <a:defRPr/>
            </a:pPr>
            <a:r>
              <a:rPr kumimoji="0" lang="de-DE" sz="1800" b="1" i="0" u="none" strike="noStrike" kern="1200" cap="none" spc="0" normalizeH="0" baseline="0" noProof="0" dirty="0">
                <a:ln>
                  <a:noFill/>
                </a:ln>
                <a:solidFill>
                  <a:prstClr val="black"/>
                </a:solidFill>
                <a:effectLst/>
                <a:uLnTx/>
                <a:uFillTx/>
                <a:latin typeface="Calibri"/>
                <a:ea typeface="ＭＳ Ｐゴシック" charset="-128"/>
                <a:cs typeface="Calibri"/>
              </a:rPr>
              <a:t>Prinzipien für</a:t>
            </a:r>
          </a:p>
          <a:p>
            <a:pPr marL="11113" marR="0" lvl="0" indent="-11113" algn="l" defTabSz="914400" rtl="0" eaLnBrk="0" fontAlgn="base" latinLnBrk="0" hangingPunct="0">
              <a:lnSpc>
                <a:spcPct val="100000"/>
              </a:lnSpc>
              <a:spcBef>
                <a:spcPts val="400"/>
              </a:spcBef>
              <a:spcAft>
                <a:spcPct val="0"/>
              </a:spcAft>
              <a:buClrTx/>
              <a:buSzTx/>
              <a:buFontTx/>
              <a:buNone/>
              <a:tabLst/>
              <a:defRPr/>
            </a:pPr>
            <a:r>
              <a:rPr kumimoji="0" lang="de-DE" sz="1800" b="1" i="0" u="none" strike="noStrike" kern="1200" cap="none" spc="0" normalizeH="0" baseline="0" noProof="0" dirty="0">
                <a:ln>
                  <a:noFill/>
                </a:ln>
                <a:solidFill>
                  <a:prstClr val="black"/>
                </a:solidFill>
                <a:effectLst/>
                <a:uLnTx/>
                <a:uFillTx/>
                <a:latin typeface="Calibri"/>
                <a:ea typeface="ＭＳ Ｐゴシック" charset="-128"/>
                <a:cs typeface="Calibri"/>
              </a:rPr>
              <a:t>nachhaltiges Lernen</a:t>
            </a:r>
          </a:p>
        </p:txBody>
      </p:sp>
      <p:sp>
        <p:nvSpPr>
          <p:cNvPr id="54" name="Textfeld 53">
            <a:extLst>
              <a:ext uri="{FF2B5EF4-FFF2-40B4-BE49-F238E27FC236}">
                <a16:creationId xmlns:a16="http://schemas.microsoft.com/office/drawing/2014/main" id="{FBC8E12A-2749-4A5A-9E69-147F1E895A28}"/>
              </a:ext>
            </a:extLst>
          </p:cNvPr>
          <p:cNvSpPr txBox="1"/>
          <p:nvPr/>
        </p:nvSpPr>
        <p:spPr>
          <a:xfrm>
            <a:off x="2976163" y="1431230"/>
            <a:ext cx="3191672" cy="584775"/>
          </a:xfrm>
          <a:prstGeom prst="rect">
            <a:avLst/>
          </a:prstGeom>
          <a:noFill/>
        </p:spPr>
        <p:txBody>
          <a:bodyPr wrap="square" rtlCol="0">
            <a:spAutoFit/>
          </a:bodyPr>
          <a:lstStyle/>
          <a:p>
            <a:pPr marL="0" marR="0" lvl="0" indent="0" algn="l" defTabSz="914400" rtl="0" eaLnBrk="0" fontAlgn="base" latinLnBrk="0" hangingPunct="0">
              <a:lnSpc>
                <a:spcPct val="100000"/>
              </a:lnSpc>
              <a:spcBef>
                <a:spcPts val="1600"/>
              </a:spcBef>
              <a:spcAft>
                <a:spcPct val="0"/>
              </a:spcAft>
              <a:buClr>
                <a:srgbClr val="327A86"/>
              </a:buClr>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Was bedeutet es,</a:t>
            </a:r>
            <a:b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b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Prozente</a:t>
            </a:r>
            <a:r>
              <a:rPr lang="de-DE" sz="1600" noProof="0" dirty="0">
                <a:solidFill>
                  <a:prstClr val="black"/>
                </a:solidFill>
                <a:latin typeface="Calibri"/>
                <a:cs typeface="Calibri"/>
              </a:rPr>
              <a:t> </a:t>
            </a: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zu verstehen?</a:t>
            </a:r>
          </a:p>
        </p:txBody>
      </p:sp>
      <p:sp>
        <p:nvSpPr>
          <p:cNvPr id="55" name="Textfeld 54">
            <a:extLst>
              <a:ext uri="{FF2B5EF4-FFF2-40B4-BE49-F238E27FC236}">
                <a16:creationId xmlns:a16="http://schemas.microsoft.com/office/drawing/2014/main" id="{0C56E2B9-2001-42DD-9AEA-6374CAF555D7}"/>
              </a:ext>
            </a:extLst>
          </p:cNvPr>
          <p:cNvSpPr txBox="1"/>
          <p:nvPr/>
        </p:nvSpPr>
        <p:spPr>
          <a:xfrm>
            <a:off x="2976163" y="2460368"/>
            <a:ext cx="3191672" cy="1569660"/>
          </a:xfrm>
          <a:prstGeom prst="rect">
            <a:avLst/>
          </a:prstGeom>
          <a:noFill/>
        </p:spPr>
        <p:txBody>
          <a:bodyPr wrap="square" rtlCol="0">
            <a:spAutoFit/>
          </a:bodyPr>
          <a:lstStyle/>
          <a:p>
            <a:pPr marL="0" marR="0" lvl="0" indent="0" algn="l" defTabSz="914400" rtl="0" eaLnBrk="0" fontAlgn="base" latinLnBrk="0" hangingPunct="0">
              <a:lnSpc>
                <a:spcPct val="100000"/>
              </a:lnSpc>
              <a:spcBef>
                <a:spcPts val="1600"/>
              </a:spcBef>
              <a:spcAft>
                <a:spcPct val="0"/>
              </a:spcAft>
              <a:buClr>
                <a:srgbClr val="327A86"/>
              </a:buClr>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Wie lässt sich feststellen,</a:t>
            </a:r>
            <a:r>
              <a:rPr kumimoji="0" lang="de-DE" sz="1600" b="0" i="0" u="none" strike="noStrike" kern="1200" cap="none" spc="0" normalizeH="0" noProof="0" dirty="0">
                <a:ln>
                  <a:noFill/>
                </a:ln>
                <a:solidFill>
                  <a:prstClr val="black"/>
                </a:solidFill>
                <a:effectLst/>
                <a:uLnTx/>
                <a:uFillTx/>
                <a:latin typeface="Calibri"/>
                <a:ea typeface="ＭＳ Ｐゴシック" charset="-128"/>
                <a:cs typeface="Calibri"/>
              </a:rPr>
              <a:t> </a:t>
            </a: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ob Lernende ein Prozentverständnis aufgebaut haben?</a:t>
            </a:r>
            <a:r>
              <a:rPr kumimoji="0" lang="de-DE" sz="1600" b="0" i="0" u="none" strike="noStrike" kern="1200" cap="none" spc="0" normalizeH="0" noProof="0" dirty="0">
                <a:ln>
                  <a:noFill/>
                </a:ln>
                <a:solidFill>
                  <a:prstClr val="black"/>
                </a:solidFill>
                <a:effectLst/>
                <a:uLnTx/>
                <a:uFillTx/>
                <a:latin typeface="Calibri"/>
                <a:ea typeface="ＭＳ Ｐゴシック" charset="-128"/>
                <a:cs typeface="Calibri"/>
              </a:rPr>
              <a:t> </a:t>
            </a:r>
            <a:br>
              <a:rPr kumimoji="0" lang="de-DE" sz="1600" b="0" i="0" u="none" strike="noStrike" kern="1200" cap="none" spc="0" normalizeH="0" noProof="0" dirty="0">
                <a:ln>
                  <a:noFill/>
                </a:ln>
                <a:solidFill>
                  <a:prstClr val="black"/>
                </a:solidFill>
                <a:effectLst/>
                <a:uLnTx/>
                <a:uFillTx/>
                <a:latin typeface="Calibri"/>
                <a:ea typeface="ＭＳ Ｐゴシック" charset="-128"/>
                <a:cs typeface="Calibri"/>
              </a:rPr>
            </a:b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Was sind typische Schwierigkeiten</a:t>
            </a:r>
            <a:b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b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zu Prozenten?</a:t>
            </a:r>
            <a:b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br>
            <a:endPar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endParaRPr>
          </a:p>
        </p:txBody>
      </p:sp>
      <p:sp>
        <p:nvSpPr>
          <p:cNvPr id="56" name="Textfeld 55">
            <a:extLst>
              <a:ext uri="{FF2B5EF4-FFF2-40B4-BE49-F238E27FC236}">
                <a16:creationId xmlns:a16="http://schemas.microsoft.com/office/drawing/2014/main" id="{FB8206D1-1B94-4D97-84C9-5A9523692371}"/>
              </a:ext>
            </a:extLst>
          </p:cNvPr>
          <p:cNvSpPr txBox="1"/>
          <p:nvPr/>
        </p:nvSpPr>
        <p:spPr>
          <a:xfrm>
            <a:off x="2976163" y="4030395"/>
            <a:ext cx="3191673" cy="584775"/>
          </a:xfrm>
          <a:prstGeom prst="rect">
            <a:avLst/>
          </a:prstGeom>
          <a:noFill/>
        </p:spPr>
        <p:txBody>
          <a:bodyPr wrap="square" rtlCol="0">
            <a:spAutoFit/>
          </a:bodyPr>
          <a:lstStyle/>
          <a:p>
            <a:pPr marL="0" marR="0" lvl="0" indent="0" algn="l" defTabSz="914400" rtl="0" eaLnBrk="0" fontAlgn="base" latinLnBrk="0" hangingPunct="0">
              <a:lnSpc>
                <a:spcPct val="100000"/>
              </a:lnSpc>
              <a:spcBef>
                <a:spcPts val="1600"/>
              </a:spcBef>
              <a:spcAft>
                <a:spcPct val="0"/>
              </a:spcAft>
              <a:buClr>
                <a:srgbClr val="327A86"/>
              </a:buClr>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Wie lässt sich ein grundlegendes Verständnis zu Prozenten erzeugen?</a:t>
            </a:r>
          </a:p>
        </p:txBody>
      </p:sp>
      <p:sp>
        <p:nvSpPr>
          <p:cNvPr id="37" name="Textfeld 36">
            <a:extLst>
              <a:ext uri="{FF2B5EF4-FFF2-40B4-BE49-F238E27FC236}">
                <a16:creationId xmlns:a16="http://schemas.microsoft.com/office/drawing/2014/main" id="{6DACEA99-6CDA-49B4-988E-A88647080C2F}"/>
              </a:ext>
            </a:extLst>
          </p:cNvPr>
          <p:cNvSpPr txBox="1"/>
          <p:nvPr/>
        </p:nvSpPr>
        <p:spPr>
          <a:xfrm>
            <a:off x="252000" y="895403"/>
            <a:ext cx="2513388" cy="276999"/>
          </a:xfrm>
          <a:prstGeom prst="rect">
            <a:avLst/>
          </a:prstGeom>
          <a:noFill/>
        </p:spPr>
        <p:txBody>
          <a:bodyPr wrap="square" lIns="0" tIns="0" rIns="0" bIns="0" rtlCol="0">
            <a:spAutoFit/>
          </a:bodyPr>
          <a:lstStyle/>
          <a:p>
            <a:pPr marL="11113" marR="0" lvl="0" indent="-11113" algn="l" defTabSz="914400" rtl="0" eaLnBrk="0" fontAlgn="base" latinLnBrk="0" hangingPunct="0">
              <a:lnSpc>
                <a:spcPct val="100000"/>
              </a:lnSpc>
              <a:spcBef>
                <a:spcPts val="400"/>
              </a:spcBef>
              <a:spcAft>
                <a:spcPct val="0"/>
              </a:spcAft>
              <a:buClrTx/>
              <a:buSzTx/>
              <a:buFontTx/>
              <a:buNone/>
              <a:tabLst/>
              <a:defRPr/>
            </a:pPr>
            <a:r>
              <a:rPr kumimoji="0" lang="de-DE" sz="1800" b="1" i="0" u="none" strike="noStrike" kern="1200" cap="none" spc="0" normalizeH="0" baseline="0" noProof="0" dirty="0">
                <a:ln>
                  <a:noFill/>
                </a:ln>
                <a:solidFill>
                  <a:prstClr val="black"/>
                </a:solidFill>
                <a:effectLst/>
                <a:uLnTx/>
                <a:uFillTx/>
                <a:latin typeface="Calibri"/>
                <a:ea typeface="ＭＳ Ｐゴシック" charset="-128"/>
                <a:cs typeface="Calibri"/>
              </a:rPr>
              <a:t>Jobs der Lehrkräfte</a:t>
            </a:r>
          </a:p>
        </p:txBody>
      </p:sp>
      <p:sp>
        <p:nvSpPr>
          <p:cNvPr id="35" name="Textfeld 34">
            <a:extLst>
              <a:ext uri="{FF2B5EF4-FFF2-40B4-BE49-F238E27FC236}">
                <a16:creationId xmlns:a16="http://schemas.microsoft.com/office/drawing/2014/main" id="{6AE30104-8ACE-AF4B-9AAC-5657C4105B1B}"/>
              </a:ext>
            </a:extLst>
          </p:cNvPr>
          <p:cNvSpPr txBox="1"/>
          <p:nvPr/>
        </p:nvSpPr>
        <p:spPr>
          <a:xfrm>
            <a:off x="6602763" y="2511325"/>
            <a:ext cx="2296683" cy="1361832"/>
          </a:xfrm>
          <a:prstGeom prst="rect">
            <a:avLst/>
          </a:prstGeom>
          <a:solidFill>
            <a:schemeClr val="bg1">
              <a:lumMod val="95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rtlCol="0" anchor="ctr" anchorCtr="0">
            <a:noAutofit/>
          </a:bodyPr>
          <a:lstStyle/>
          <a:p>
            <a:pPr marL="11113" marR="0" lvl="0" indent="-11113" algn="ctr" defTabSz="914400" rtl="0" eaLnBrk="0" fontAlgn="base" latinLnBrk="0" hangingPunct="0">
              <a:lnSpc>
                <a:spcPct val="100000"/>
              </a:lnSpc>
              <a:spcBef>
                <a:spcPts val="400"/>
              </a:spcBef>
              <a:spcAft>
                <a:spcPct val="0"/>
              </a:spcAft>
              <a:buClrTx/>
              <a:buSzTx/>
              <a:buFontTx/>
              <a:buNone/>
              <a:tabLst/>
              <a:defRPr/>
            </a:pPr>
            <a:r>
              <a:rPr kumimoji="0" lang="de-DE" sz="1800" b="1" i="0" u="none" strike="noStrike" kern="1200" cap="none" spc="0" normalizeH="0" baseline="0" noProof="0" dirty="0">
                <a:ln>
                  <a:noFill/>
                </a:ln>
                <a:solidFill>
                  <a:prstClr val="black"/>
                </a:solidFill>
                <a:effectLst/>
                <a:uLnTx/>
                <a:uFillTx/>
                <a:latin typeface="Calibri"/>
                <a:ea typeface="+mn-ea"/>
                <a:cs typeface="Calibri"/>
                <a:sym typeface="Wingdings" pitchFamily="2" charset="2"/>
              </a:rPr>
              <a:t>Was bedeutet das</a:t>
            </a:r>
            <a:br>
              <a:rPr kumimoji="0" lang="de-DE" sz="1800" b="1" i="0" u="none" strike="noStrike" kern="1200" cap="none" spc="0" normalizeH="0" baseline="0" noProof="0" dirty="0">
                <a:ln>
                  <a:noFill/>
                </a:ln>
                <a:solidFill>
                  <a:prstClr val="black"/>
                </a:solidFill>
                <a:effectLst/>
                <a:uLnTx/>
                <a:uFillTx/>
                <a:latin typeface="Calibri"/>
                <a:ea typeface="+mn-ea"/>
                <a:cs typeface="Calibri"/>
                <a:sym typeface="Wingdings" pitchFamily="2" charset="2"/>
              </a:rPr>
            </a:br>
            <a:r>
              <a:rPr kumimoji="0" lang="de-DE" sz="1800" b="1" i="0" u="none" strike="noStrike" kern="1200" cap="none" spc="0" normalizeH="0" baseline="0" noProof="0" dirty="0">
                <a:ln>
                  <a:noFill/>
                </a:ln>
                <a:solidFill>
                  <a:prstClr val="black"/>
                </a:solidFill>
                <a:effectLst/>
                <a:uLnTx/>
                <a:uFillTx/>
                <a:latin typeface="Calibri"/>
                <a:ea typeface="+mn-ea"/>
                <a:cs typeface="Calibri"/>
                <a:sym typeface="Wingdings" pitchFamily="2" charset="2"/>
              </a:rPr>
              <a:t>für die Erarbeitung</a:t>
            </a:r>
            <a:r>
              <a:rPr kumimoji="0" lang="de-DE" sz="1800" b="1" i="0" u="none" strike="noStrike" kern="1200" cap="none" spc="0" normalizeH="0" noProof="0" dirty="0">
                <a:ln>
                  <a:noFill/>
                </a:ln>
                <a:solidFill>
                  <a:prstClr val="black"/>
                </a:solidFill>
                <a:effectLst/>
                <a:uLnTx/>
                <a:uFillTx/>
                <a:latin typeface="Calibri"/>
                <a:ea typeface="+mn-ea"/>
                <a:cs typeface="Calibri"/>
                <a:sym typeface="Wingdings" pitchFamily="2" charset="2"/>
              </a:rPr>
              <a:t> der Prozente</a:t>
            </a:r>
            <a:r>
              <a:rPr kumimoji="0" lang="de-DE" sz="1800" b="1" i="0" u="none" strike="noStrike" kern="1200" cap="none" spc="0" normalizeH="0" baseline="0" noProof="0" dirty="0">
                <a:ln>
                  <a:noFill/>
                </a:ln>
                <a:solidFill>
                  <a:prstClr val="black"/>
                </a:solidFill>
                <a:effectLst/>
                <a:uLnTx/>
                <a:uFillTx/>
                <a:latin typeface="Calibri"/>
                <a:ea typeface="+mn-ea"/>
                <a:cs typeface="Calibri"/>
                <a:sym typeface="Wingdings" pitchFamily="2" charset="2"/>
              </a:rPr>
              <a:t>?</a:t>
            </a:r>
            <a:endParaRPr kumimoji="0" lang="de-DE" sz="1800" b="1" i="0" u="none" strike="noStrike" kern="1200" cap="none" spc="0" normalizeH="0" baseline="0" noProof="0" dirty="0">
              <a:ln>
                <a:noFill/>
              </a:ln>
              <a:solidFill>
                <a:prstClr val="black"/>
              </a:solidFill>
              <a:effectLst/>
              <a:uLnTx/>
              <a:uFillTx/>
              <a:latin typeface="Calibri"/>
              <a:ea typeface="+mn-ea"/>
              <a:cs typeface="Calibri"/>
            </a:endParaRPr>
          </a:p>
        </p:txBody>
      </p:sp>
      <p:grpSp>
        <p:nvGrpSpPr>
          <p:cNvPr id="64" name="Gruppieren 63">
            <a:extLst>
              <a:ext uri="{FF2B5EF4-FFF2-40B4-BE49-F238E27FC236}">
                <a16:creationId xmlns:a16="http://schemas.microsoft.com/office/drawing/2014/main" id="{36B6C2CA-490A-4049-B262-9FDF52EB7806}"/>
              </a:ext>
            </a:extLst>
          </p:cNvPr>
          <p:cNvGrpSpPr/>
          <p:nvPr/>
        </p:nvGrpSpPr>
        <p:grpSpPr>
          <a:xfrm>
            <a:off x="6294849" y="5362222"/>
            <a:ext cx="2353851" cy="594000"/>
            <a:chOff x="6294849" y="5413022"/>
            <a:chExt cx="2353851" cy="594000"/>
          </a:xfrm>
        </p:grpSpPr>
        <p:sp>
          <p:nvSpPr>
            <p:cNvPr id="67" name="Abgerundetes Rechteck 59">
              <a:extLst>
                <a:ext uri="{FF2B5EF4-FFF2-40B4-BE49-F238E27FC236}">
                  <a16:creationId xmlns:a16="http://schemas.microsoft.com/office/drawing/2014/main" id="{85BE43D5-40F7-4096-A0EC-6D98AB507531}"/>
                </a:ext>
              </a:extLst>
            </p:cNvPr>
            <p:cNvSpPr/>
            <p:nvPr/>
          </p:nvSpPr>
          <p:spPr bwMode="auto">
            <a:xfrm>
              <a:off x="6597270" y="5443482"/>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marR="0" lvl="0" indent="-11113" algn="l" defTabSz="914400" rtl="0" eaLnBrk="0" fontAlgn="base" latinLnBrk="0" hangingPunct="0">
                <a:lnSpc>
                  <a:spcPts val="1700"/>
                </a:lnSpc>
                <a:spcBef>
                  <a:spcPts val="400"/>
                </a:spcBef>
                <a:spcAft>
                  <a:spcPct val="0"/>
                </a:spcAft>
                <a:buClrTx/>
                <a:buSzTx/>
                <a:buFontTx/>
                <a:buNone/>
                <a:tabLst/>
                <a:defRPr/>
              </a:pPr>
              <a:r>
                <a:rPr kumimoji="0" lang="de-DE" sz="1400" b="0" i="0" u="none" strike="noStrike" kern="1200" cap="none" spc="0" normalizeH="0" baseline="0" noProof="0" dirty="0">
                  <a:ln>
                    <a:noFill/>
                  </a:ln>
                  <a:solidFill>
                    <a:srgbClr val="327A86"/>
                  </a:solidFill>
                  <a:effectLst/>
                  <a:uLnTx/>
                  <a:uFillTx/>
                  <a:latin typeface="Calibri"/>
                  <a:ea typeface="ＭＳ Ｐゴシック" charset="-128"/>
                  <a:cs typeface="Calibri"/>
                </a:rPr>
                <a:t>Verstehens-</a:t>
              </a:r>
              <a:br>
                <a:rPr kumimoji="0" lang="de-DE" sz="1400" b="0" i="0" u="none" strike="noStrike" kern="1200" cap="none" spc="0" normalizeH="0" baseline="0" noProof="0" dirty="0">
                  <a:ln>
                    <a:noFill/>
                  </a:ln>
                  <a:solidFill>
                    <a:srgbClr val="327A86"/>
                  </a:solidFill>
                  <a:effectLst/>
                  <a:uLnTx/>
                  <a:uFillTx/>
                  <a:latin typeface="Calibri"/>
                  <a:ea typeface="ＭＳ Ｐゴシック" charset="-128"/>
                  <a:cs typeface="Calibri"/>
                </a:rPr>
              </a:br>
              <a:r>
                <a:rPr kumimoji="0" lang="de-DE" sz="1400" b="0" i="0" u="none" strike="noStrike" kern="1200" cap="none" spc="0" normalizeH="0" baseline="0" noProof="0" dirty="0" err="1">
                  <a:ln>
                    <a:noFill/>
                  </a:ln>
                  <a:solidFill>
                    <a:srgbClr val="327A86"/>
                  </a:solidFill>
                  <a:effectLst/>
                  <a:uLnTx/>
                  <a:uFillTx/>
                  <a:latin typeface="Calibri"/>
                  <a:ea typeface="ＭＳ Ｐゴシック" charset="-128"/>
                  <a:cs typeface="Calibri"/>
                </a:rPr>
                <a:t>orientierung</a:t>
              </a:r>
              <a:endParaRPr kumimoji="0" lang="de-DE" sz="1400" b="0" i="0" u="none" strike="noStrike" kern="1200" cap="none" spc="0" normalizeH="0" baseline="0" noProof="0" dirty="0">
                <a:ln>
                  <a:noFill/>
                </a:ln>
                <a:solidFill>
                  <a:srgbClr val="327A86"/>
                </a:solidFill>
                <a:effectLst/>
                <a:uLnTx/>
                <a:uFillTx/>
                <a:latin typeface="Calibri"/>
                <a:ea typeface="ＭＳ Ｐゴシック" charset="-128"/>
                <a:cs typeface="Calibri"/>
              </a:endParaRPr>
            </a:p>
          </p:txBody>
        </p:sp>
        <p:pic>
          <p:nvPicPr>
            <p:cNvPr id="68" name="Grafik 67">
              <a:extLst>
                <a:ext uri="{FF2B5EF4-FFF2-40B4-BE49-F238E27FC236}">
                  <a16:creationId xmlns:a16="http://schemas.microsoft.com/office/drawing/2014/main" id="{83541765-0DB3-489F-B2CD-EE9F1DE6DDB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94849" y="5413022"/>
              <a:ext cx="594000" cy="594000"/>
            </a:xfrm>
            <a:prstGeom prst="rect">
              <a:avLst/>
            </a:prstGeom>
            <a:effectLst/>
          </p:spPr>
        </p:pic>
      </p:grpSp>
      <p:grpSp>
        <p:nvGrpSpPr>
          <p:cNvPr id="69" name="Gruppieren 68">
            <a:extLst>
              <a:ext uri="{FF2B5EF4-FFF2-40B4-BE49-F238E27FC236}">
                <a16:creationId xmlns:a16="http://schemas.microsoft.com/office/drawing/2014/main" id="{23390CB4-6B3B-42D7-B242-409BF0718D74}"/>
              </a:ext>
            </a:extLst>
          </p:cNvPr>
          <p:cNvGrpSpPr/>
          <p:nvPr/>
        </p:nvGrpSpPr>
        <p:grpSpPr>
          <a:xfrm>
            <a:off x="6292320" y="6113138"/>
            <a:ext cx="2356380" cy="594000"/>
            <a:chOff x="6292320" y="6163938"/>
            <a:chExt cx="2356380" cy="594000"/>
          </a:xfrm>
        </p:grpSpPr>
        <p:sp>
          <p:nvSpPr>
            <p:cNvPr id="70" name="Abgerundetes Rechteck 56">
              <a:extLst>
                <a:ext uri="{FF2B5EF4-FFF2-40B4-BE49-F238E27FC236}">
                  <a16:creationId xmlns:a16="http://schemas.microsoft.com/office/drawing/2014/main" id="{24A4A2FB-7051-4A97-9FB4-355D78BB5BC3}"/>
                </a:ext>
              </a:extLst>
            </p:cNvPr>
            <p:cNvSpPr/>
            <p:nvPr/>
          </p:nvSpPr>
          <p:spPr bwMode="auto">
            <a:xfrm>
              <a:off x="6597270" y="6194398"/>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marR="0" lvl="0" indent="-11113" algn="l" defTabSz="914400" rtl="0" eaLnBrk="0" fontAlgn="base" latinLnBrk="0" hangingPunct="0">
                <a:lnSpc>
                  <a:spcPts val="1700"/>
                </a:lnSpc>
                <a:spcBef>
                  <a:spcPts val="400"/>
                </a:spcBef>
                <a:spcAft>
                  <a:spcPct val="0"/>
                </a:spcAft>
                <a:buClrTx/>
                <a:buSzTx/>
                <a:buFontTx/>
                <a:buNone/>
                <a:tabLst/>
                <a:defRPr/>
              </a:pPr>
              <a:r>
                <a:rPr kumimoji="0" lang="de-DE" sz="1400" b="0" i="0" u="none" strike="noStrike" kern="1200" cap="none" spc="0" normalizeH="0" baseline="0" noProof="0" dirty="0">
                  <a:ln>
                    <a:noFill/>
                  </a:ln>
                  <a:solidFill>
                    <a:srgbClr val="327A86"/>
                  </a:solidFill>
                  <a:effectLst/>
                  <a:uLnTx/>
                  <a:uFillTx/>
                  <a:latin typeface="Calibri"/>
                  <a:ea typeface="ＭＳ Ｐゴシック" charset="-128"/>
                  <a:cs typeface="Calibri"/>
                </a:rPr>
                <a:t>Kommunikations-</a:t>
              </a:r>
              <a:br>
                <a:rPr kumimoji="0" lang="de-DE" sz="1400" b="0" i="0" u="none" strike="noStrike" kern="1200" cap="none" spc="0" normalizeH="0" baseline="0" noProof="0" dirty="0">
                  <a:ln>
                    <a:noFill/>
                  </a:ln>
                  <a:solidFill>
                    <a:srgbClr val="327A86"/>
                  </a:solidFill>
                  <a:effectLst/>
                  <a:uLnTx/>
                  <a:uFillTx/>
                  <a:latin typeface="Calibri"/>
                  <a:ea typeface="ＭＳ Ｐゴシック" charset="-128"/>
                  <a:cs typeface="Calibri"/>
                </a:rPr>
              </a:br>
              <a:r>
                <a:rPr kumimoji="0" lang="de-DE" sz="1400" b="0" i="0" u="none" strike="noStrike" kern="1200" cap="none" spc="0" normalizeH="0" baseline="0" noProof="0" dirty="0" err="1">
                  <a:ln>
                    <a:noFill/>
                  </a:ln>
                  <a:solidFill>
                    <a:srgbClr val="327A86"/>
                  </a:solidFill>
                  <a:effectLst/>
                  <a:uLnTx/>
                  <a:uFillTx/>
                  <a:latin typeface="Calibri"/>
                  <a:ea typeface="ＭＳ Ｐゴシック" charset="-128"/>
                  <a:cs typeface="Calibri"/>
                </a:rPr>
                <a:t>förderung</a:t>
              </a:r>
              <a:endParaRPr kumimoji="0" lang="de-DE" sz="1400" b="0" i="0" u="none" strike="noStrike" kern="1200" cap="none" spc="0" normalizeH="0" baseline="0" noProof="0" dirty="0">
                <a:ln>
                  <a:noFill/>
                </a:ln>
                <a:solidFill>
                  <a:srgbClr val="327A86"/>
                </a:solidFill>
                <a:effectLst/>
                <a:uLnTx/>
                <a:uFillTx/>
                <a:latin typeface="Calibri"/>
                <a:ea typeface="ＭＳ Ｐゴシック" charset="-128"/>
                <a:cs typeface="Calibri"/>
              </a:endParaRPr>
            </a:p>
          </p:txBody>
        </p:sp>
        <p:pic>
          <p:nvPicPr>
            <p:cNvPr id="71" name="Grafik 70">
              <a:extLst>
                <a:ext uri="{FF2B5EF4-FFF2-40B4-BE49-F238E27FC236}">
                  <a16:creationId xmlns:a16="http://schemas.microsoft.com/office/drawing/2014/main" id="{6103214A-77C0-4098-974D-5AAF0C296CE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92320" y="6163938"/>
              <a:ext cx="594000" cy="594000"/>
            </a:xfrm>
            <a:prstGeom prst="rect">
              <a:avLst/>
            </a:prstGeom>
            <a:effectLst/>
          </p:spPr>
        </p:pic>
      </p:grpSp>
      <p:grpSp>
        <p:nvGrpSpPr>
          <p:cNvPr id="72" name="Gruppieren 71">
            <a:extLst>
              <a:ext uri="{FF2B5EF4-FFF2-40B4-BE49-F238E27FC236}">
                <a16:creationId xmlns:a16="http://schemas.microsoft.com/office/drawing/2014/main" id="{D1493591-EF70-405B-8FBA-CBDDF81FED4F}"/>
              </a:ext>
            </a:extLst>
          </p:cNvPr>
          <p:cNvGrpSpPr/>
          <p:nvPr/>
        </p:nvGrpSpPr>
        <p:grpSpPr>
          <a:xfrm>
            <a:off x="3255073" y="6113138"/>
            <a:ext cx="2353851" cy="594000"/>
            <a:chOff x="3255073" y="6163938"/>
            <a:chExt cx="2353851" cy="594000"/>
          </a:xfrm>
        </p:grpSpPr>
        <p:sp>
          <p:nvSpPr>
            <p:cNvPr id="73" name="Abgerundetes Rechteck 35">
              <a:extLst>
                <a:ext uri="{FF2B5EF4-FFF2-40B4-BE49-F238E27FC236}">
                  <a16:creationId xmlns:a16="http://schemas.microsoft.com/office/drawing/2014/main" id="{1AAE004A-2F5D-4465-9909-206EF9D84F71}"/>
                </a:ext>
              </a:extLst>
            </p:cNvPr>
            <p:cNvSpPr/>
            <p:nvPr/>
          </p:nvSpPr>
          <p:spPr bwMode="auto">
            <a:xfrm>
              <a:off x="3557494" y="6190495"/>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marR="0" lvl="0" indent="-11113" algn="l" defTabSz="914400" rtl="0" eaLnBrk="0" fontAlgn="base" latinLnBrk="0" hangingPunct="0">
                <a:lnSpc>
                  <a:spcPts val="1700"/>
                </a:lnSpc>
                <a:spcBef>
                  <a:spcPts val="400"/>
                </a:spcBef>
                <a:spcAft>
                  <a:spcPct val="0"/>
                </a:spcAft>
                <a:buClrTx/>
                <a:buSzTx/>
                <a:buFontTx/>
                <a:buNone/>
                <a:tabLst/>
                <a:defRPr/>
              </a:pPr>
              <a:r>
                <a:rPr kumimoji="0" lang="de-DE" sz="1400" b="0" i="0" u="none" strike="noStrike" kern="1200" cap="none" spc="0" normalizeH="0" baseline="0" noProof="0">
                  <a:ln>
                    <a:noFill/>
                  </a:ln>
                  <a:solidFill>
                    <a:srgbClr val="327A86"/>
                  </a:solidFill>
                  <a:effectLst/>
                  <a:uLnTx/>
                  <a:uFillTx/>
                  <a:latin typeface="Calibri"/>
                  <a:ea typeface="ＭＳ Ｐゴシック" charset="-128"/>
                  <a:cs typeface="Calibri"/>
                </a:rPr>
                <a:t>Diagnosegeleitetheit</a:t>
              </a:r>
              <a:endParaRPr kumimoji="0" lang="de-DE" sz="1400" b="0" i="0" u="none" strike="noStrike" kern="1200" cap="none" spc="0" normalizeH="0" baseline="0" noProof="0" dirty="0">
                <a:ln>
                  <a:noFill/>
                </a:ln>
                <a:solidFill>
                  <a:srgbClr val="327A86"/>
                </a:solidFill>
                <a:effectLst/>
                <a:uLnTx/>
                <a:uFillTx/>
                <a:latin typeface="Calibri"/>
                <a:ea typeface="ＭＳ Ｐゴシック" charset="-128"/>
                <a:cs typeface="Calibri"/>
              </a:endParaRPr>
            </a:p>
          </p:txBody>
        </p:sp>
        <p:pic>
          <p:nvPicPr>
            <p:cNvPr id="74" name="Grafik 73">
              <a:extLst>
                <a:ext uri="{FF2B5EF4-FFF2-40B4-BE49-F238E27FC236}">
                  <a16:creationId xmlns:a16="http://schemas.microsoft.com/office/drawing/2014/main" id="{ACB07991-8700-4E04-AF3C-B8E61A955FD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255073" y="6163938"/>
              <a:ext cx="594000" cy="594000"/>
            </a:xfrm>
            <a:prstGeom prst="rect">
              <a:avLst/>
            </a:prstGeom>
            <a:effectLst/>
          </p:spPr>
        </p:pic>
      </p:grpSp>
      <p:grpSp>
        <p:nvGrpSpPr>
          <p:cNvPr id="75" name="Gruppieren 74">
            <a:extLst>
              <a:ext uri="{FF2B5EF4-FFF2-40B4-BE49-F238E27FC236}">
                <a16:creationId xmlns:a16="http://schemas.microsoft.com/office/drawing/2014/main" id="{393624CB-F8D8-4CB8-9798-BCCDAF551D66}"/>
              </a:ext>
            </a:extLst>
          </p:cNvPr>
          <p:cNvGrpSpPr/>
          <p:nvPr/>
        </p:nvGrpSpPr>
        <p:grpSpPr>
          <a:xfrm>
            <a:off x="3260824" y="5362222"/>
            <a:ext cx="2361917" cy="594000"/>
            <a:chOff x="3260824" y="5413022"/>
            <a:chExt cx="2361917" cy="594000"/>
          </a:xfrm>
        </p:grpSpPr>
        <p:sp>
          <p:nvSpPr>
            <p:cNvPr id="76" name="Abgerundetes Rechteck 5">
              <a:extLst>
                <a:ext uri="{FF2B5EF4-FFF2-40B4-BE49-F238E27FC236}">
                  <a16:creationId xmlns:a16="http://schemas.microsoft.com/office/drawing/2014/main" id="{2B879ED1-7521-4747-8428-1DFA9FD3D1AE}"/>
                </a:ext>
              </a:extLst>
            </p:cNvPr>
            <p:cNvSpPr/>
            <p:nvPr/>
          </p:nvSpPr>
          <p:spPr bwMode="auto">
            <a:xfrm>
              <a:off x="3571311" y="5439579"/>
              <a:ext cx="2051430" cy="540000"/>
            </a:xfrm>
            <a:prstGeom prst="roundRect">
              <a:avLst/>
            </a:prstGeom>
            <a:solidFill>
              <a:srgbClr val="D0E9ED"/>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8000" marR="0" lvl="0" indent="-11113" algn="l" defTabSz="914400" rtl="0" eaLnBrk="0" fontAlgn="base" latinLnBrk="0" hangingPunct="0">
                <a:lnSpc>
                  <a:spcPts val="1700"/>
                </a:lnSpc>
                <a:spcBef>
                  <a:spcPts val="400"/>
                </a:spcBef>
                <a:spcAft>
                  <a:spcPct val="0"/>
                </a:spcAft>
                <a:buClrTx/>
                <a:buSzTx/>
                <a:buFontTx/>
                <a:buNone/>
                <a:tabLst/>
                <a:defRPr/>
              </a:pPr>
              <a:r>
                <a:rPr kumimoji="0" lang="de-DE" sz="1400" b="0" i="0" u="none" strike="noStrike" kern="1200" cap="none" spc="0" normalizeH="0" baseline="0" noProof="0" dirty="0">
                  <a:ln>
                    <a:noFill/>
                  </a:ln>
                  <a:solidFill>
                    <a:srgbClr val="327A86"/>
                  </a:solidFill>
                  <a:effectLst/>
                  <a:uLnTx/>
                  <a:uFillTx/>
                  <a:latin typeface="Calibri"/>
                  <a:ea typeface="ＭＳ Ｐゴシック" charset="-128"/>
                  <a:cs typeface="Calibri"/>
                </a:rPr>
                <a:t>Langfristigkeit</a:t>
              </a:r>
              <a:br>
                <a:rPr kumimoji="0" lang="de-DE" sz="1400" b="0" i="0" u="none" strike="noStrike" kern="1200" cap="none" spc="0" normalizeH="0" baseline="0" noProof="0" dirty="0">
                  <a:ln>
                    <a:noFill/>
                  </a:ln>
                  <a:solidFill>
                    <a:srgbClr val="327A86"/>
                  </a:solidFill>
                  <a:effectLst/>
                  <a:uLnTx/>
                  <a:uFillTx/>
                  <a:latin typeface="Calibri"/>
                  <a:ea typeface="ＭＳ Ｐゴシック" charset="-128"/>
                  <a:cs typeface="Calibri"/>
                </a:rPr>
              </a:br>
              <a:r>
                <a:rPr kumimoji="0" lang="de-DE" sz="1400" b="0" i="0" u="none" strike="noStrike" kern="1200" cap="none" spc="0" normalizeH="0" baseline="0" noProof="0" dirty="0">
                  <a:ln>
                    <a:noFill/>
                  </a:ln>
                  <a:solidFill>
                    <a:srgbClr val="327A86"/>
                  </a:solidFill>
                  <a:effectLst/>
                  <a:uLnTx/>
                  <a:uFillTx/>
                  <a:latin typeface="Calibri"/>
                  <a:ea typeface="ＭＳ Ｐゴシック" charset="-128"/>
                  <a:cs typeface="Calibri"/>
                </a:rPr>
                <a:t>statt Kurzfristigkeit</a:t>
              </a:r>
            </a:p>
          </p:txBody>
        </p:sp>
        <p:pic>
          <p:nvPicPr>
            <p:cNvPr id="77" name="Grafik 76">
              <a:extLst>
                <a:ext uri="{FF2B5EF4-FFF2-40B4-BE49-F238E27FC236}">
                  <a16:creationId xmlns:a16="http://schemas.microsoft.com/office/drawing/2014/main" id="{E2F2DF6B-CA79-43AE-B9F6-6AFE646BC38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260824" y="5413022"/>
              <a:ext cx="594000" cy="594000"/>
            </a:xfrm>
            <a:prstGeom prst="rect">
              <a:avLst/>
            </a:prstGeom>
          </p:spPr>
        </p:pic>
      </p:grpSp>
      <p:grpSp>
        <p:nvGrpSpPr>
          <p:cNvPr id="78" name="Gruppieren 77">
            <a:extLst>
              <a:ext uri="{FF2B5EF4-FFF2-40B4-BE49-F238E27FC236}">
                <a16:creationId xmlns:a16="http://schemas.microsoft.com/office/drawing/2014/main" id="{B7A77511-8767-4190-94C2-89AEF135FD66}"/>
              </a:ext>
            </a:extLst>
          </p:cNvPr>
          <p:cNvGrpSpPr/>
          <p:nvPr/>
        </p:nvGrpSpPr>
        <p:grpSpPr>
          <a:xfrm>
            <a:off x="244554" y="1431230"/>
            <a:ext cx="2507724" cy="612000"/>
            <a:chOff x="244554" y="1431230"/>
            <a:chExt cx="2507724" cy="612000"/>
          </a:xfrm>
        </p:grpSpPr>
        <p:sp>
          <p:nvSpPr>
            <p:cNvPr id="79" name="Abgerundetes Rechteck 4">
              <a:extLst>
                <a:ext uri="{FF2B5EF4-FFF2-40B4-BE49-F238E27FC236}">
                  <a16:creationId xmlns:a16="http://schemas.microsoft.com/office/drawing/2014/main" id="{C9783D81-2D42-4199-A41C-366A6955EE2D}"/>
                </a:ext>
              </a:extLst>
            </p:cNvPr>
            <p:cNvSpPr/>
            <p:nvPr/>
          </p:nvSpPr>
          <p:spPr bwMode="auto">
            <a:xfrm>
              <a:off x="664278" y="1466807"/>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72000" tIns="72000" rIns="36000" bIns="45720" numCol="1" rtlCol="0" anchor="ctr" anchorCtr="0" compatLnSpc="1">
              <a:prstTxWarp prst="textNoShape">
                <a:avLst/>
              </a:prstTxWarp>
            </a:bodyPr>
            <a:lstStyle/>
            <a:p>
              <a:pPr marL="18000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err="1">
                  <a:ln>
                    <a:noFill/>
                  </a:ln>
                  <a:solidFill>
                    <a:srgbClr val="D18112"/>
                  </a:solidFill>
                  <a:effectLst/>
                  <a:uLnTx/>
                  <a:uFillTx/>
                  <a:latin typeface="Calibri"/>
                  <a:ea typeface="ＭＳ Ｐゴシック" charset="-128"/>
                  <a:cs typeface="Calibri"/>
                </a:rPr>
                <a:t>Verstehensgrundlagen</a:t>
              </a:r>
              <a:r>
                <a:rPr kumimoji="0" lang="de-DE" sz="1400" b="0" i="0" u="none" strike="noStrike" kern="1200" cap="none" spc="0" normalizeH="0" baseline="0" noProof="0" dirty="0">
                  <a:ln>
                    <a:noFill/>
                  </a:ln>
                  <a:solidFill>
                    <a:srgbClr val="D18112"/>
                  </a:solidFill>
                  <a:effectLst/>
                  <a:uLnTx/>
                  <a:uFillTx/>
                  <a:latin typeface="Calibri"/>
                  <a:ea typeface="ＭＳ Ｐゴシック" charset="-128"/>
                  <a:cs typeface="Calibri"/>
                </a:rPr>
                <a:t> identifizieren</a:t>
              </a:r>
              <a:endParaRPr kumimoji="0" lang="de-DE" sz="1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80" name="Grafik 79">
              <a:extLst>
                <a:ext uri="{FF2B5EF4-FFF2-40B4-BE49-F238E27FC236}">
                  <a16:creationId xmlns:a16="http://schemas.microsoft.com/office/drawing/2014/main" id="{2D7E8F02-6FBD-465E-8103-3EDAF39139C9}"/>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44554" y="1431230"/>
              <a:ext cx="612000" cy="612000"/>
            </a:xfrm>
            <a:prstGeom prst="rect">
              <a:avLst/>
            </a:prstGeom>
            <a:ln>
              <a:noFill/>
            </a:ln>
            <a:effectLst/>
          </p:spPr>
        </p:pic>
      </p:grpSp>
      <p:grpSp>
        <p:nvGrpSpPr>
          <p:cNvPr id="84" name="Gruppieren 83">
            <a:extLst>
              <a:ext uri="{FF2B5EF4-FFF2-40B4-BE49-F238E27FC236}">
                <a16:creationId xmlns:a16="http://schemas.microsoft.com/office/drawing/2014/main" id="{D71DE650-EFC2-4C49-9F8C-CB119B60BF54}"/>
              </a:ext>
            </a:extLst>
          </p:cNvPr>
          <p:cNvGrpSpPr/>
          <p:nvPr/>
        </p:nvGrpSpPr>
        <p:grpSpPr>
          <a:xfrm>
            <a:off x="244554" y="4049409"/>
            <a:ext cx="2507724" cy="612000"/>
            <a:chOff x="244554" y="4049409"/>
            <a:chExt cx="2507724" cy="612000"/>
          </a:xfrm>
        </p:grpSpPr>
        <p:sp>
          <p:nvSpPr>
            <p:cNvPr id="85" name="Abgerundetes Rechteck 33">
              <a:extLst>
                <a:ext uri="{FF2B5EF4-FFF2-40B4-BE49-F238E27FC236}">
                  <a16:creationId xmlns:a16="http://schemas.microsoft.com/office/drawing/2014/main" id="{7DDBE856-036D-4DA0-9E93-FB21F8C05DD8}"/>
                </a:ext>
              </a:extLst>
            </p:cNvPr>
            <p:cNvSpPr/>
            <p:nvPr/>
          </p:nvSpPr>
          <p:spPr bwMode="auto">
            <a:xfrm>
              <a:off x="664278" y="4089394"/>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err="1">
                  <a:ln>
                    <a:noFill/>
                  </a:ln>
                  <a:solidFill>
                    <a:srgbClr val="D18112"/>
                  </a:solidFill>
                  <a:effectLst/>
                  <a:uLnTx/>
                  <a:uFillTx/>
                  <a:latin typeface="Calibri"/>
                  <a:ea typeface="ＭＳ Ｐゴシック" charset="-128"/>
                  <a:cs typeface="Calibri"/>
                </a:rPr>
                <a:t>Verstehensgrundlagen</a:t>
              </a:r>
              <a:r>
                <a:rPr kumimoji="0" lang="de-DE" sz="1400" b="0" i="0" u="none" strike="noStrike" kern="1200" cap="none" spc="0" normalizeH="0" baseline="0" noProof="0" dirty="0">
                  <a:ln>
                    <a:noFill/>
                  </a:ln>
                  <a:solidFill>
                    <a:srgbClr val="D18112"/>
                  </a:solidFill>
                  <a:effectLst/>
                  <a:uLnTx/>
                  <a:uFillTx/>
                  <a:latin typeface="Calibri"/>
                  <a:ea typeface="ＭＳ Ｐゴシック" charset="-128"/>
                  <a:cs typeface="Calibri"/>
                </a:rPr>
                <a:t> fördern</a:t>
              </a:r>
              <a:endParaRPr kumimoji="0" lang="de-DE" sz="1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86" name="Grafik 85">
              <a:extLst>
                <a:ext uri="{FF2B5EF4-FFF2-40B4-BE49-F238E27FC236}">
                  <a16:creationId xmlns:a16="http://schemas.microsoft.com/office/drawing/2014/main" id="{7F2DBD52-B9DF-4F32-8312-316737F22EF8}"/>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44554" y="4049409"/>
              <a:ext cx="612000" cy="612000"/>
            </a:xfrm>
            <a:prstGeom prst="rect">
              <a:avLst/>
            </a:prstGeom>
            <a:ln>
              <a:noFill/>
            </a:ln>
            <a:effectLst/>
          </p:spPr>
        </p:pic>
      </p:grpSp>
      <p:grpSp>
        <p:nvGrpSpPr>
          <p:cNvPr id="87" name="Gruppieren 86">
            <a:extLst>
              <a:ext uri="{FF2B5EF4-FFF2-40B4-BE49-F238E27FC236}">
                <a16:creationId xmlns:a16="http://schemas.microsoft.com/office/drawing/2014/main" id="{45FA4B52-8E53-4D17-801D-358AB0C6B92C}"/>
              </a:ext>
            </a:extLst>
          </p:cNvPr>
          <p:cNvGrpSpPr/>
          <p:nvPr/>
        </p:nvGrpSpPr>
        <p:grpSpPr>
          <a:xfrm>
            <a:off x="244554" y="2448759"/>
            <a:ext cx="2507724" cy="612000"/>
            <a:chOff x="244554" y="2568279"/>
            <a:chExt cx="2507724" cy="612000"/>
          </a:xfrm>
        </p:grpSpPr>
        <p:sp>
          <p:nvSpPr>
            <p:cNvPr id="88" name="Abgerundetes Rechteck 32">
              <a:extLst>
                <a:ext uri="{FF2B5EF4-FFF2-40B4-BE49-F238E27FC236}">
                  <a16:creationId xmlns:a16="http://schemas.microsoft.com/office/drawing/2014/main" id="{CDDB0DE7-17A0-43A6-A89B-0769A4E5690B}"/>
                </a:ext>
              </a:extLst>
            </p:cNvPr>
            <p:cNvSpPr/>
            <p:nvPr/>
          </p:nvSpPr>
          <p:spPr bwMode="auto">
            <a:xfrm>
              <a:off x="664278" y="2606863"/>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err="1">
                  <a:ln>
                    <a:noFill/>
                  </a:ln>
                  <a:solidFill>
                    <a:srgbClr val="D18112"/>
                  </a:solidFill>
                  <a:effectLst/>
                  <a:uLnTx/>
                  <a:uFillTx/>
                  <a:latin typeface="Calibri"/>
                  <a:ea typeface="ＭＳ Ｐゴシック" charset="-128"/>
                  <a:cs typeface="Calibri"/>
                </a:rPr>
                <a:t>Verstehensgrundlagen</a:t>
              </a:r>
              <a:r>
                <a:rPr kumimoji="0" lang="de-DE" sz="1400" b="0" i="0" u="none" strike="noStrike" kern="1200" cap="none" spc="0" normalizeH="0" baseline="0" noProof="0" dirty="0">
                  <a:ln>
                    <a:noFill/>
                  </a:ln>
                  <a:solidFill>
                    <a:srgbClr val="D18112"/>
                  </a:solidFill>
                  <a:effectLst/>
                  <a:uLnTx/>
                  <a:uFillTx/>
                  <a:latin typeface="Calibri"/>
                  <a:ea typeface="ＭＳ Ｐゴシック" charset="-128"/>
                  <a:cs typeface="Calibri"/>
                </a:rPr>
                <a:t> diagnostizieren</a:t>
              </a:r>
              <a:endParaRPr kumimoji="0" lang="de-DE" sz="1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89" name="Grafik 88">
              <a:extLst>
                <a:ext uri="{FF2B5EF4-FFF2-40B4-BE49-F238E27FC236}">
                  <a16:creationId xmlns:a16="http://schemas.microsoft.com/office/drawing/2014/main" id="{F2AB4787-EE74-4C93-908B-47E11655EE74}"/>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44554" y="2568279"/>
              <a:ext cx="612000" cy="612000"/>
            </a:xfrm>
            <a:prstGeom prst="rect">
              <a:avLst/>
            </a:prstGeom>
            <a:ln>
              <a:noFill/>
            </a:ln>
            <a:effectLst/>
          </p:spPr>
        </p:pic>
      </p:grpSp>
    </p:spTree>
    <p:extLst>
      <p:ext uri="{BB962C8B-B14F-4D97-AF65-F5344CB8AC3E}">
        <p14:creationId xmlns:p14="http://schemas.microsoft.com/office/powerpoint/2010/main" val="990256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6" grpId="0"/>
      <p:bldP spid="3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4" name="Inhaltsplatzhalter 1">
            <a:extLst>
              <a:ext uri="{FF2B5EF4-FFF2-40B4-BE49-F238E27FC236}">
                <a16:creationId xmlns:a16="http://schemas.microsoft.com/office/drawing/2014/main" id="{3B9D4D39-C9EA-8F47-A38C-A066B75B1871}"/>
              </a:ext>
            </a:extLst>
          </p:cNvPr>
          <p:cNvSpPr>
            <a:spLocks noGrp="1"/>
          </p:cNvSpPr>
          <p:nvPr>
            <p:ph idx="1"/>
          </p:nvPr>
        </p:nvSpPr>
        <p:spPr>
          <a:xfrm>
            <a:off x="252000" y="3761772"/>
            <a:ext cx="8640000" cy="2934228"/>
          </a:xfrm>
        </p:spPr>
        <p:txBody>
          <a:bodyPr anchor="b" anchorCtr="0"/>
          <a:lstStyle/>
          <a:p>
            <a:pPr marL="0" indent="0">
              <a:buNone/>
            </a:pPr>
            <a:r>
              <a:rPr lang="de-DE" sz="1600" b="1" dirty="0"/>
              <a:t>Ziel</a:t>
            </a:r>
            <a:endParaRPr lang="de-DE" sz="1600" dirty="0"/>
          </a:p>
          <a:p>
            <a:pPr marL="216000" lvl="1"/>
            <a:r>
              <a:rPr lang="de-DE" dirty="0"/>
              <a:t>Folie 15-16: Erkennen, dass viele Lernende Schwierigkeiten mit Prozenten haben, obwohl dieses Thema im Alltag omnipräsent ist.  </a:t>
            </a:r>
          </a:p>
          <a:p>
            <a:pPr marL="216000" lvl="1"/>
            <a:r>
              <a:rPr lang="de-DE" dirty="0"/>
              <a:t>Folie 17-19: Konkrete Schwierigkeiten von Lernenden allgemein mit Prozenten beziehungsweise speziell mit einer typischen Prozentaufgabe antizipieren bzw. anhand zweier </a:t>
            </a:r>
            <a:r>
              <a:rPr lang="de-DE" dirty="0" err="1"/>
              <a:t>Lernendenprodukte</a:t>
            </a:r>
            <a:r>
              <a:rPr lang="de-DE" dirty="0"/>
              <a:t> diagnostizieren. Herauszuarbeiten ist, dass das Prozentverständnis (genauer gesagt das Verstehen der Konzepte Prozentwert, Prozentsatz und Grundwert) sowie das Erschließen von Textaufgaben als typische Herausforderungen von Lernenden mit Prozenten gelten und auf welche Ursachen (Art des Unterrichts bzw. Komplexität des Themas) dies zurückzuführen ist. </a:t>
            </a:r>
            <a:br>
              <a:rPr lang="de-DE" dirty="0"/>
            </a:br>
            <a:endParaRPr lang="de-DE" dirty="0"/>
          </a:p>
        </p:txBody>
      </p:sp>
      <p:sp>
        <p:nvSpPr>
          <p:cNvPr id="6" name="Rechteck 5">
            <a:extLst>
              <a:ext uri="{FF2B5EF4-FFF2-40B4-BE49-F238E27FC236}">
                <a16:creationId xmlns:a16="http://schemas.microsoft.com/office/drawing/2014/main" id="{B1240F90-9392-4D81-A7F2-54DCD1684E75}"/>
              </a:ext>
            </a:extLst>
          </p:cNvPr>
          <p:cNvSpPr/>
          <p:nvPr/>
        </p:nvSpPr>
        <p:spPr bwMode="auto">
          <a:xfrm>
            <a:off x="-501228" y="1290639"/>
            <a:ext cx="9940715" cy="1240067"/>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7" name="Tabelle 6">
            <a:extLst>
              <a:ext uri="{FF2B5EF4-FFF2-40B4-BE49-F238E27FC236}">
                <a16:creationId xmlns:a16="http://schemas.microsoft.com/office/drawing/2014/main" id="{7A7576D2-2F6C-44A5-A768-3794E87BCBE0}"/>
              </a:ext>
            </a:extLst>
          </p:cNvPr>
          <p:cNvGraphicFramePr>
            <a:graphicFrameLocks noGrp="1"/>
          </p:cNvGraphicFramePr>
          <p:nvPr>
            <p:extLst>
              <p:ext uri="{D42A27DB-BD31-4B8C-83A1-F6EECF244321}">
                <p14:modId xmlns:p14="http://schemas.microsoft.com/office/powerpoint/2010/main" val="811962699"/>
              </p:ext>
            </p:extLst>
          </p:nvPr>
        </p:nvGraphicFramePr>
        <p:xfrm>
          <a:off x="252000" y="851666"/>
          <a:ext cx="8640000" cy="167904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28600" indent="-228600">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Welche Herausforderungen stellen die Prozente an Lernende?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just">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Input</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Ambivalente Situation von Lernenden in Bezug auf Prozente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327A86"/>
                          </a:solidFill>
                          <a:effectLst/>
                          <a:latin typeface="Calibri" panose="020F0502020204030204" pitchFamily="34" charset="0"/>
                          <a:ea typeface="MS PGothic" panose="020B0600070205080204" pitchFamily="34" charset="-128"/>
                          <a:cs typeface="Calibri" panose="020F0502020204030204" pitchFamily="34" charset="0"/>
                        </a:rPr>
                        <a:t>Diagnoseaktivität 2A – Kartenabfrage: </a:t>
                      </a: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Antizipieren von Schwierigkeiten von Lernenden mit Prozenten (allgemein und aufgabenbezogen)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Diagnoseaktivität 2B – Einzelreflexion:</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Diagnose von Schwierigkeiten mit Prozenten anhand von Bearbeitungen zu einer Aufgabe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just">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Ursachen der Herausforderungen hinsichtlich der Prozente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44172204"/>
                  </a:ext>
                </a:extLst>
              </a:tr>
            </a:tbl>
          </a:graphicData>
        </a:graphic>
      </p:graphicFrame>
    </p:spTree>
    <p:extLst>
      <p:ext uri="{BB962C8B-B14F-4D97-AF65-F5344CB8AC3E}">
        <p14:creationId xmlns:p14="http://schemas.microsoft.com/office/powerpoint/2010/main" val="2041053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4" name="Inhaltsplatzhalter 1">
            <a:extLst>
              <a:ext uri="{FF2B5EF4-FFF2-40B4-BE49-F238E27FC236}">
                <a16:creationId xmlns:a16="http://schemas.microsoft.com/office/drawing/2014/main" id="{3B9D4D39-C9EA-8F47-A38C-A066B75B1871}"/>
              </a:ext>
            </a:extLst>
          </p:cNvPr>
          <p:cNvSpPr>
            <a:spLocks noGrp="1"/>
          </p:cNvSpPr>
          <p:nvPr>
            <p:ph idx="1"/>
          </p:nvPr>
        </p:nvSpPr>
        <p:spPr>
          <a:xfrm>
            <a:off x="252000" y="3761772"/>
            <a:ext cx="8640000" cy="2934228"/>
          </a:xfrm>
        </p:spPr>
        <p:txBody>
          <a:bodyPr anchor="b" anchorCtr="0"/>
          <a:lstStyle/>
          <a:p>
            <a:pPr marL="0" indent="0">
              <a:buNone/>
            </a:pPr>
            <a:r>
              <a:rPr lang="de-DE" sz="1600" b="1" dirty="0"/>
              <a:t>Vorgehen und Besprechungshinweise</a:t>
            </a:r>
          </a:p>
          <a:p>
            <a:pPr marL="216000" lvl="1"/>
            <a:r>
              <a:rPr lang="de-DE" dirty="0"/>
              <a:t>Folie 18: Die Kartenabfrage sollte mit Karten in zwei verschiedenen Farben realisiert werden, sodass einmal konkrete Schwierigkeiten mit der gegebenen Textaufgabe und einmal weitere allgemeine Schwierigkeiten mit Prozenten gesammelt werden können. Später kann dann diskutiert werden, inwieweit diese Schwierigkeiten mit der vorzustellenden Unterrichtseinheit adressiert bzw. reduziert werden können. Falls die Fortbildung digital stattfindet, können die Aspekt etwa in einem </a:t>
            </a:r>
            <a:r>
              <a:rPr lang="de-DE" dirty="0" err="1"/>
              <a:t>Padlet</a:t>
            </a:r>
            <a:r>
              <a:rPr lang="de-DE" dirty="0"/>
              <a:t> gesammelt und kommentiert werden. </a:t>
            </a:r>
          </a:p>
          <a:p>
            <a:pPr marL="216000" lvl="1"/>
            <a:r>
              <a:rPr lang="de-DE" dirty="0"/>
              <a:t>Folie 19: Typischerweise wird schon bei der vorherigen Aktivität (s. Folie 18) die Identifikation von Grundwert bzw. Prozentwert als Schwierigkeit charakterisiert. Hier geht es darüber hinaus auch darum, zu thematisieren, dass die Formeln häufig unverstanden angewendet werden. </a:t>
            </a:r>
            <a:br>
              <a:rPr lang="de-DE" dirty="0"/>
            </a:br>
            <a:endParaRPr lang="de-DE" dirty="0"/>
          </a:p>
        </p:txBody>
      </p:sp>
      <p:sp>
        <p:nvSpPr>
          <p:cNvPr id="7" name="Rechteck 6">
            <a:extLst>
              <a:ext uri="{FF2B5EF4-FFF2-40B4-BE49-F238E27FC236}">
                <a16:creationId xmlns:a16="http://schemas.microsoft.com/office/drawing/2014/main" id="{B6112374-E210-4E32-B5A1-C7E70D0D36E5}"/>
              </a:ext>
            </a:extLst>
          </p:cNvPr>
          <p:cNvSpPr/>
          <p:nvPr/>
        </p:nvSpPr>
        <p:spPr bwMode="auto">
          <a:xfrm>
            <a:off x="-501228" y="1290639"/>
            <a:ext cx="9940715" cy="1240067"/>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8" name="Tabelle 7">
            <a:extLst>
              <a:ext uri="{FF2B5EF4-FFF2-40B4-BE49-F238E27FC236}">
                <a16:creationId xmlns:a16="http://schemas.microsoft.com/office/drawing/2014/main" id="{0A793D00-2FAF-482A-BE90-E51CA45058B4}"/>
              </a:ext>
            </a:extLst>
          </p:cNvPr>
          <p:cNvGraphicFramePr>
            <a:graphicFrameLocks noGrp="1"/>
          </p:cNvGraphicFramePr>
          <p:nvPr>
            <p:extLst>
              <p:ext uri="{D42A27DB-BD31-4B8C-83A1-F6EECF244321}">
                <p14:modId xmlns:p14="http://schemas.microsoft.com/office/powerpoint/2010/main" val="3297443933"/>
              </p:ext>
            </p:extLst>
          </p:nvPr>
        </p:nvGraphicFramePr>
        <p:xfrm>
          <a:off x="252000" y="851666"/>
          <a:ext cx="8640000" cy="167904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28600" indent="-228600">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Welche Herausforderungen stellen die Prozente an Lernende?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just">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Input</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Ambivalente Situation von Lernenden in Bezug auf Prozente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327A86"/>
                          </a:solidFill>
                          <a:effectLst/>
                          <a:latin typeface="Calibri" panose="020F0502020204030204" pitchFamily="34" charset="0"/>
                          <a:ea typeface="MS PGothic" panose="020B0600070205080204" pitchFamily="34" charset="-128"/>
                          <a:cs typeface="Calibri" panose="020F0502020204030204" pitchFamily="34" charset="0"/>
                        </a:rPr>
                        <a:t>Diagnoseaktivität 2A – Kartenabfrage: </a:t>
                      </a: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Antizipieren von Schwierigkeiten von Lernenden mit Prozenten (allgemein und aufgabenbezogen)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Diagnoseaktivität 2B – Einzelreflexion:</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Diagnose von Schwierigkeiten mit Prozenten anhand von Bearbeitungen zu einer Aufgabe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just">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Ursachen der Herausforderungen hinsichtlich der Prozente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44172204"/>
                  </a:ext>
                </a:extLst>
              </a:tr>
            </a:tbl>
          </a:graphicData>
        </a:graphic>
      </p:graphicFrame>
    </p:spTree>
    <p:extLst>
      <p:ext uri="{BB962C8B-B14F-4D97-AF65-F5344CB8AC3E}">
        <p14:creationId xmlns:p14="http://schemas.microsoft.com/office/powerpoint/2010/main" val="10887006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a:extLst>
              <a:ext uri="{FF2B5EF4-FFF2-40B4-BE49-F238E27FC236}">
                <a16:creationId xmlns:a16="http://schemas.microsoft.com/office/drawing/2014/main" id="{2B10A28A-E793-40EF-9C03-D5E3CBBF0341}"/>
              </a:ext>
            </a:extLst>
          </p:cNvPr>
          <p:cNvSpPr/>
          <p:nvPr/>
        </p:nvSpPr>
        <p:spPr bwMode="auto">
          <a:xfrm rot="16200000">
            <a:off x="-1631982" y="2658435"/>
            <a:ext cx="3927516" cy="66354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15" name="Rechteck 14">
            <a:extLst>
              <a:ext uri="{FF2B5EF4-FFF2-40B4-BE49-F238E27FC236}">
                <a16:creationId xmlns:a16="http://schemas.microsoft.com/office/drawing/2014/main" id="{4A9A21D0-5893-44CF-8DC1-C66E88FBD9E7}"/>
              </a:ext>
            </a:extLst>
          </p:cNvPr>
          <p:cNvSpPr/>
          <p:nvPr/>
        </p:nvSpPr>
        <p:spPr bwMode="auto">
          <a:xfrm>
            <a:off x="-452176" y="1679567"/>
            <a:ext cx="9596167" cy="2193152"/>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10" name="Textplatzhalter 6">
            <a:extLst>
              <a:ext uri="{FF2B5EF4-FFF2-40B4-BE49-F238E27FC236}">
                <a16:creationId xmlns:a16="http://schemas.microsoft.com/office/drawing/2014/main" id="{D1A8A568-838B-449B-A35D-851FA2A14FB6}"/>
              </a:ext>
            </a:extLst>
          </p:cNvPr>
          <p:cNvSpPr>
            <a:spLocks noGrp="1"/>
          </p:cNvSpPr>
          <p:nvPr>
            <p:ph type="body" sz="quarter" idx="10"/>
          </p:nvPr>
        </p:nvSpPr>
        <p:spPr>
          <a:xfrm>
            <a:off x="252000" y="1116000"/>
            <a:ext cx="8640000" cy="5415819"/>
          </a:xfrm>
        </p:spPr>
        <p:txBody>
          <a:bodyPr/>
          <a:lstStyle/>
          <a:p>
            <a:pPr defTabSz="720000"/>
            <a:r>
              <a:rPr lang="de-DE" dirty="0">
                <a:solidFill>
                  <a:schemeClr val="bg1">
                    <a:lumMod val="65000"/>
                  </a:schemeClr>
                </a:solidFill>
                <a:latin typeface="Calibri" panose="020F0502020204030204" pitchFamily="34" charset="0"/>
                <a:cs typeface="Calibri" panose="020F0502020204030204" pitchFamily="34" charset="0"/>
              </a:rPr>
              <a:t>Einstieg mit Aktivität zum Eindenken</a:t>
            </a:r>
          </a:p>
          <a:p>
            <a:pPr defTabSz="720000">
              <a:lnSpc>
                <a:spcPct val="150000"/>
              </a:lnSpc>
            </a:pPr>
            <a:r>
              <a:rPr lang="de-DE" dirty="0">
                <a:latin typeface="Calibri" panose="020F0502020204030204" pitchFamily="34" charset="0"/>
                <a:cs typeface="Calibri" panose="020F0502020204030204" pitchFamily="34" charset="0"/>
              </a:rPr>
              <a:t>Prozentverständnis</a:t>
            </a:r>
            <a:br>
              <a:rPr lang="de-DE" dirty="0">
                <a:latin typeface="Calibri" panose="020F0502020204030204" pitchFamily="34" charset="0"/>
                <a:cs typeface="Calibri" panose="020F0502020204030204" pitchFamily="34" charset="0"/>
              </a:rPr>
            </a:br>
            <a:r>
              <a:rPr lang="de-DE" dirty="0">
                <a:latin typeface="Calibri" panose="020F0502020204030204" pitchFamily="34" charset="0"/>
                <a:cs typeface="Calibri" panose="020F0502020204030204" pitchFamily="34" charset="0"/>
              </a:rPr>
              <a:t>	</a:t>
            </a:r>
            <a:r>
              <a:rPr lang="de-DE" b="0" dirty="0">
                <a:latin typeface="Calibri" panose="020F0502020204030204" pitchFamily="34" charset="0"/>
                <a:cs typeface="Calibri" panose="020F0502020204030204" pitchFamily="34" charset="0"/>
              </a:rPr>
              <a:t>	</a:t>
            </a:r>
            <a:r>
              <a:rPr lang="de-DE" dirty="0">
                <a:latin typeface="Calibri" panose="020F0502020204030204" pitchFamily="34" charset="0"/>
                <a:cs typeface="Calibri" panose="020F0502020204030204" pitchFamily="34" charset="0"/>
              </a:rPr>
              <a:t>Worauf kommt es an?</a:t>
            </a:r>
            <a:br>
              <a:rPr lang="de-DE" dirty="0">
                <a:latin typeface="Calibri" panose="020F0502020204030204" pitchFamily="34" charset="0"/>
                <a:cs typeface="Calibri" panose="020F0502020204030204" pitchFamily="34" charset="0"/>
              </a:rPr>
            </a:br>
            <a:r>
              <a:rPr lang="de-DE" b="0" dirty="0">
                <a:latin typeface="Calibri" panose="020F0502020204030204" pitchFamily="34" charset="0"/>
                <a:cs typeface="Calibri" panose="020F0502020204030204" pitchFamily="34" charset="0"/>
              </a:rPr>
              <a:t>		</a:t>
            </a:r>
            <a:r>
              <a:rPr lang="de-DE" dirty="0">
                <a:latin typeface="Calibri" panose="020F0502020204030204" pitchFamily="34" charset="0"/>
                <a:cs typeface="Calibri" panose="020F0502020204030204" pitchFamily="34" charset="0"/>
              </a:rPr>
              <a:t>Wie diagnostizieren wir es?</a:t>
            </a:r>
            <a:br>
              <a:rPr lang="de-DE" b="0" dirty="0">
                <a:solidFill>
                  <a:schemeClr val="bg1">
                    <a:lumMod val="65000"/>
                  </a:schemeClr>
                </a:solidFill>
                <a:latin typeface="Calibri" panose="020F0502020204030204" pitchFamily="34" charset="0"/>
                <a:cs typeface="Calibri" panose="020F0502020204030204" pitchFamily="34" charset="0"/>
              </a:rPr>
            </a:br>
            <a:r>
              <a:rPr lang="de-DE" b="0" dirty="0">
                <a:solidFill>
                  <a:schemeClr val="bg1">
                    <a:lumMod val="65000"/>
                  </a:schemeClr>
                </a:solidFill>
                <a:latin typeface="Calibri" panose="020F0502020204030204" pitchFamily="34" charset="0"/>
                <a:cs typeface="Calibri" panose="020F0502020204030204" pitchFamily="34" charset="0"/>
              </a:rPr>
              <a:t>		Wie fördern wir es?</a:t>
            </a:r>
          </a:p>
          <a:p>
            <a:pPr defTabSz="720000"/>
            <a:r>
              <a:rPr lang="de-DE" dirty="0">
                <a:solidFill>
                  <a:schemeClr val="bg1">
                    <a:lumMod val="65000"/>
                  </a:schemeClr>
                </a:solidFill>
                <a:latin typeface="Calibri" panose="020F0502020204030204" pitchFamily="34" charset="0"/>
                <a:cs typeface="Calibri" panose="020F0502020204030204" pitchFamily="34" charset="0"/>
              </a:rPr>
              <a:t>Das Mathe sicher können-Material zu Prozenten</a:t>
            </a:r>
          </a:p>
          <a:p>
            <a:pPr defTabSz="720000"/>
            <a:r>
              <a:rPr lang="de-DE" dirty="0">
                <a:solidFill>
                  <a:schemeClr val="bg1">
                    <a:lumMod val="65000"/>
                  </a:schemeClr>
                </a:solidFill>
                <a:latin typeface="Calibri" panose="020F0502020204030204" pitchFamily="34" charset="0"/>
                <a:cs typeface="Calibri" panose="020F0502020204030204" pitchFamily="34" charset="0"/>
              </a:rPr>
              <a:t>Zusammenfassung und Ausblick</a:t>
            </a:r>
          </a:p>
          <a:p>
            <a:pPr indent="0">
              <a:buNone/>
            </a:pPr>
            <a:endParaRPr lang="de-DE" dirty="0"/>
          </a:p>
        </p:txBody>
      </p:sp>
      <p:pic>
        <p:nvPicPr>
          <p:cNvPr id="11" name="Grafik 10">
            <a:extLst>
              <a:ext uri="{FF2B5EF4-FFF2-40B4-BE49-F238E27FC236}">
                <a16:creationId xmlns:a16="http://schemas.microsoft.com/office/drawing/2014/main" id="{83001AD6-8503-4A45-ACD9-EC6E95E5975F}"/>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990327" y="3270084"/>
            <a:ext cx="396000" cy="396000"/>
          </a:xfrm>
          <a:prstGeom prst="rect">
            <a:avLst/>
          </a:prstGeom>
          <a:ln>
            <a:noFill/>
          </a:ln>
          <a:effectLst/>
        </p:spPr>
      </p:pic>
      <p:pic>
        <p:nvPicPr>
          <p:cNvPr id="12" name="Grafik 11">
            <a:extLst>
              <a:ext uri="{FF2B5EF4-FFF2-40B4-BE49-F238E27FC236}">
                <a16:creationId xmlns:a16="http://schemas.microsoft.com/office/drawing/2014/main" id="{C1210D1F-5757-4EC2-A5BB-85F5D0DBE6B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90327" y="2776143"/>
            <a:ext cx="396000" cy="396000"/>
          </a:xfrm>
          <a:prstGeom prst="rect">
            <a:avLst/>
          </a:prstGeom>
          <a:ln>
            <a:noFill/>
          </a:ln>
          <a:effectLst/>
        </p:spPr>
      </p:pic>
      <p:pic>
        <p:nvPicPr>
          <p:cNvPr id="13" name="Grafik 12">
            <a:extLst>
              <a:ext uri="{FF2B5EF4-FFF2-40B4-BE49-F238E27FC236}">
                <a16:creationId xmlns:a16="http://schemas.microsoft.com/office/drawing/2014/main" id="{0BE0DEB2-8126-4E62-8D16-21223C9B56C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91509" y="2280430"/>
            <a:ext cx="396000" cy="396000"/>
          </a:xfrm>
          <a:prstGeom prst="rect">
            <a:avLst/>
          </a:prstGeom>
          <a:ln>
            <a:noFill/>
          </a:ln>
          <a:effectLst/>
        </p:spPr>
      </p:pic>
    </p:spTree>
    <p:extLst>
      <p:ext uri="{BB962C8B-B14F-4D97-AF65-F5344CB8AC3E}">
        <p14:creationId xmlns:p14="http://schemas.microsoft.com/office/powerpoint/2010/main" val="2439011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5CE28CEA-085A-4D68-A23C-8A8FE213629B}"/>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Lst>
          </a:blip>
          <a:srcRect l="2569" t="20354" r="2333"/>
          <a:stretch/>
        </p:blipFill>
        <p:spPr>
          <a:xfrm>
            <a:off x="252000" y="4062302"/>
            <a:ext cx="3729691" cy="942848"/>
          </a:xfrm>
          <a:prstGeom prst="rect">
            <a:avLst/>
          </a:prstGeom>
          <a:ln>
            <a:solidFill>
              <a:schemeClr val="bg1">
                <a:lumMod val="95000"/>
              </a:schemeClr>
            </a:solidFill>
          </a:ln>
          <a:effectLst>
            <a:outerShdw blurRad="50800" dist="38100" dir="2700000" algn="tl" rotWithShape="0">
              <a:prstClr val="black">
                <a:alpha val="40000"/>
              </a:prstClr>
            </a:outerShdw>
          </a:effectLst>
        </p:spPr>
      </p:pic>
      <p:sp>
        <p:nvSpPr>
          <p:cNvPr id="3" name="Titel 2">
            <a:extLst>
              <a:ext uri="{FF2B5EF4-FFF2-40B4-BE49-F238E27FC236}">
                <a16:creationId xmlns:a16="http://schemas.microsoft.com/office/drawing/2014/main" id="{A929ABEE-6B3F-4C30-8053-A078590CFC65}"/>
              </a:ext>
            </a:extLst>
          </p:cNvPr>
          <p:cNvSpPr>
            <a:spLocks noGrp="1"/>
          </p:cNvSpPr>
          <p:nvPr>
            <p:ph type="title"/>
          </p:nvPr>
        </p:nvSpPr>
        <p:spPr/>
        <p:txBody>
          <a:bodyPr/>
          <a:lstStyle/>
          <a:p>
            <a:r>
              <a:rPr lang="de-DE" dirty="0"/>
              <a:t>Ambivalente Situation von Lernenden in Bezug auf Prozente</a:t>
            </a:r>
          </a:p>
        </p:txBody>
      </p:sp>
      <p:sp>
        <p:nvSpPr>
          <p:cNvPr id="17" name="Textplatzhalter 16">
            <a:extLst>
              <a:ext uri="{FF2B5EF4-FFF2-40B4-BE49-F238E27FC236}">
                <a16:creationId xmlns:a16="http://schemas.microsoft.com/office/drawing/2014/main" id="{EE2AA14F-1779-B54A-9895-F7DAA8498CAC}"/>
              </a:ext>
            </a:extLst>
          </p:cNvPr>
          <p:cNvSpPr>
            <a:spLocks noGrp="1"/>
          </p:cNvSpPr>
          <p:nvPr>
            <p:ph type="body" sz="quarter" idx="10"/>
          </p:nvPr>
        </p:nvSpPr>
        <p:spPr/>
        <p:txBody>
          <a:bodyPr/>
          <a:lstStyle/>
          <a:p>
            <a:r>
              <a:rPr lang="de-DE" dirty="0"/>
              <a:t>(Berger, 1989, Jordan et al., 2004, Kleine, 2009, Sill, 2010, Kaiser, 2011, Hafner, 2012, Pöhler, 2018)</a:t>
            </a:r>
          </a:p>
        </p:txBody>
      </p:sp>
      <p:sp>
        <p:nvSpPr>
          <p:cNvPr id="13" name="Inhaltsplatzhalter 3">
            <a:extLst>
              <a:ext uri="{FF2B5EF4-FFF2-40B4-BE49-F238E27FC236}">
                <a16:creationId xmlns:a16="http://schemas.microsoft.com/office/drawing/2014/main" id="{618F171D-5828-443D-8B60-CB7B7BF88259}"/>
              </a:ext>
            </a:extLst>
          </p:cNvPr>
          <p:cNvSpPr txBox="1">
            <a:spLocks/>
          </p:cNvSpPr>
          <p:nvPr/>
        </p:nvSpPr>
        <p:spPr>
          <a:xfrm>
            <a:off x="4572000" y="3583861"/>
            <a:ext cx="4320000" cy="1203094"/>
          </a:xfrm>
          <a:prstGeom prst="rect">
            <a:avLst/>
          </a:prstGeom>
          <a:solidFill>
            <a:srgbClr val="FDECD3"/>
          </a:solidFill>
          <a:ln w="508000">
            <a:solidFill>
              <a:srgbClr val="FDECD3"/>
            </a:solidFill>
            <a:miter lim="800000"/>
          </a:ln>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a:buNone/>
            </a:pPr>
            <a:r>
              <a:rPr lang="de-DE" dirty="0"/>
              <a:t>Auf ein T-Shirt gibt es einen Rabatt von 20 %.</a:t>
            </a:r>
          </a:p>
          <a:p>
            <a:pPr marL="0" indent="0">
              <a:buNone/>
            </a:pPr>
            <a:r>
              <a:rPr lang="de-DE" dirty="0"/>
              <a:t>Das T-Shirt hat vorher 30 € gekostet. </a:t>
            </a:r>
          </a:p>
          <a:p>
            <a:pPr marL="0" indent="0">
              <a:buNone/>
            </a:pPr>
            <a:r>
              <a:rPr lang="de-DE" dirty="0"/>
              <a:t>Wie viel kostet das T-Shirt jetzt?</a:t>
            </a:r>
          </a:p>
        </p:txBody>
      </p:sp>
      <p:sp>
        <p:nvSpPr>
          <p:cNvPr id="16" name="Inhaltsplatzhalter 5">
            <a:extLst>
              <a:ext uri="{FF2B5EF4-FFF2-40B4-BE49-F238E27FC236}">
                <a16:creationId xmlns:a16="http://schemas.microsoft.com/office/drawing/2014/main" id="{03201F1D-424C-4417-9664-CD3A6C0229EC}"/>
              </a:ext>
            </a:extLst>
          </p:cNvPr>
          <p:cNvSpPr>
            <a:spLocks noGrp="1"/>
          </p:cNvSpPr>
          <p:nvPr>
            <p:ph idx="1"/>
          </p:nvPr>
        </p:nvSpPr>
        <p:spPr>
          <a:xfrm>
            <a:off x="252000" y="5251562"/>
            <a:ext cx="3729692" cy="983652"/>
          </a:xfrm>
        </p:spPr>
        <p:txBody>
          <a:bodyPr/>
          <a:lstStyle/>
          <a:p>
            <a:pPr marL="0" indent="0">
              <a:buNone/>
            </a:pPr>
            <a:r>
              <a:rPr lang="de-DE" sz="1400" dirty="0" err="1"/>
              <a:t>Lernendenprodukt</a:t>
            </a:r>
            <a:r>
              <a:rPr lang="de-DE" sz="1400" dirty="0"/>
              <a:t> aus Erprobungen im Projekt Mathe sicher können</a:t>
            </a:r>
          </a:p>
        </p:txBody>
      </p:sp>
      <p:sp>
        <p:nvSpPr>
          <p:cNvPr id="18" name="Inhaltsplatzhalter 4">
            <a:extLst>
              <a:ext uri="{FF2B5EF4-FFF2-40B4-BE49-F238E27FC236}">
                <a16:creationId xmlns:a16="http://schemas.microsoft.com/office/drawing/2014/main" id="{C72FCD18-587B-42B5-89DC-B197F0BB3749}"/>
              </a:ext>
            </a:extLst>
          </p:cNvPr>
          <p:cNvSpPr txBox="1">
            <a:spLocks/>
          </p:cNvSpPr>
          <p:nvPr/>
        </p:nvSpPr>
        <p:spPr>
          <a:xfrm>
            <a:off x="898219" y="2033159"/>
            <a:ext cx="2986270" cy="639434"/>
          </a:xfrm>
          <a:prstGeom prst="rect">
            <a:avLst/>
          </a:prstGeom>
          <a:noFill/>
          <a:ln>
            <a:noFill/>
          </a:ln>
        </p:spPr>
        <p:txBody>
          <a:bodyPr vert="horz" wrap="square" lIns="0" tIns="108000" rIns="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a:buNone/>
            </a:pPr>
            <a:r>
              <a:rPr lang="de-DE" dirty="0">
                <a:latin typeface="Calibri" panose="020F0502020204030204" pitchFamily="34" charset="0"/>
                <a:cs typeface="Calibri" panose="020F0502020204030204" pitchFamily="34" charset="0"/>
              </a:rPr>
              <a:t>… sind inner- und außerschulisch omnipräsent und von hoher Relevanz</a:t>
            </a:r>
          </a:p>
        </p:txBody>
      </p:sp>
      <p:cxnSp>
        <p:nvCxnSpPr>
          <p:cNvPr id="20" name="Gerade Verbindung mit Pfeil 19">
            <a:extLst>
              <a:ext uri="{FF2B5EF4-FFF2-40B4-BE49-F238E27FC236}">
                <a16:creationId xmlns:a16="http://schemas.microsoft.com/office/drawing/2014/main" id="{4AA8AD02-204D-4E05-AD92-91BBDF3E7829}"/>
              </a:ext>
            </a:extLst>
          </p:cNvPr>
          <p:cNvCxnSpPr>
            <a:cxnSpLocks/>
          </p:cNvCxnSpPr>
          <p:nvPr/>
        </p:nvCxnSpPr>
        <p:spPr bwMode="auto">
          <a:xfrm flipH="1">
            <a:off x="2391354" y="1301205"/>
            <a:ext cx="1023197" cy="550455"/>
          </a:xfrm>
          <a:prstGeom prst="straightConnector1">
            <a:avLst/>
          </a:prstGeom>
          <a:solidFill>
            <a:schemeClr val="accent1"/>
          </a:solidFill>
          <a:ln w="38100" cap="flat" cmpd="sng" algn="ctr">
            <a:solidFill>
              <a:schemeClr val="tx2"/>
            </a:solidFill>
            <a:prstDash val="solid"/>
            <a:round/>
            <a:headEnd type="none" w="med" len="med"/>
            <a:tailEnd type="triangle"/>
          </a:ln>
          <a:effectLst/>
        </p:spPr>
      </p:cxnSp>
      <p:sp>
        <p:nvSpPr>
          <p:cNvPr id="22" name="Inhaltsplatzhalter 4">
            <a:extLst>
              <a:ext uri="{FF2B5EF4-FFF2-40B4-BE49-F238E27FC236}">
                <a16:creationId xmlns:a16="http://schemas.microsoft.com/office/drawing/2014/main" id="{2C35785E-66E8-4485-85A9-9D827B75B74D}"/>
              </a:ext>
            </a:extLst>
          </p:cNvPr>
          <p:cNvSpPr txBox="1">
            <a:spLocks/>
          </p:cNvSpPr>
          <p:nvPr/>
        </p:nvSpPr>
        <p:spPr>
          <a:xfrm>
            <a:off x="5257781" y="2033159"/>
            <a:ext cx="2988000" cy="639434"/>
          </a:xfrm>
          <a:prstGeom prst="rect">
            <a:avLst/>
          </a:prstGeom>
          <a:noFill/>
          <a:ln>
            <a:noFill/>
          </a:ln>
        </p:spPr>
        <p:txBody>
          <a:bodyPr vert="horz" wrap="square" lIns="0" tIns="108000" rIns="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a:buNone/>
            </a:pPr>
            <a:r>
              <a:rPr lang="de-DE" dirty="0">
                <a:latin typeface="Calibri" panose="020F0502020204030204" pitchFamily="34" charset="0"/>
                <a:cs typeface="Calibri" panose="020F0502020204030204" pitchFamily="34" charset="0"/>
              </a:rPr>
              <a:t>… bereiten in besonderem Maße Schwierigkeiten</a:t>
            </a:r>
          </a:p>
        </p:txBody>
      </p:sp>
      <p:sp>
        <p:nvSpPr>
          <p:cNvPr id="24" name="Inhaltsplatzhalter 4">
            <a:extLst>
              <a:ext uri="{FF2B5EF4-FFF2-40B4-BE49-F238E27FC236}">
                <a16:creationId xmlns:a16="http://schemas.microsoft.com/office/drawing/2014/main" id="{F047EDC3-6AA3-42FB-8E09-2A3C3DA8637D}"/>
              </a:ext>
            </a:extLst>
          </p:cNvPr>
          <p:cNvSpPr txBox="1">
            <a:spLocks/>
          </p:cNvSpPr>
          <p:nvPr/>
        </p:nvSpPr>
        <p:spPr>
          <a:xfrm>
            <a:off x="3782597" y="905205"/>
            <a:ext cx="1578805" cy="396000"/>
          </a:xfrm>
          <a:prstGeom prst="rect">
            <a:avLst/>
          </a:prstGeom>
          <a:solidFill>
            <a:schemeClr val="bg1">
              <a:lumMod val="95000"/>
            </a:schemeClr>
          </a:solidFill>
          <a:ln>
            <a:noFill/>
          </a:ln>
        </p:spPr>
        <p:txBody>
          <a:bodyPr vert="horz" wrap="square" lIns="0" tIns="108000" rIns="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algn="ctr">
              <a:buFont typeface="Wingdings" panose="05000000000000000000" pitchFamily="2" charset="2"/>
              <a:buNone/>
            </a:pPr>
            <a:r>
              <a:rPr lang="de-DE" b="1" kern="0" dirty="0">
                <a:latin typeface="Calibri" panose="020F0502020204030204" pitchFamily="34" charset="0"/>
                <a:cs typeface="Calibri" panose="020F0502020204030204" pitchFamily="34" charset="0"/>
              </a:rPr>
              <a:t>Prozente</a:t>
            </a:r>
          </a:p>
        </p:txBody>
      </p:sp>
      <p:cxnSp>
        <p:nvCxnSpPr>
          <p:cNvPr id="54" name="Gerade Verbindung mit Pfeil 53">
            <a:extLst>
              <a:ext uri="{FF2B5EF4-FFF2-40B4-BE49-F238E27FC236}">
                <a16:creationId xmlns:a16="http://schemas.microsoft.com/office/drawing/2014/main" id="{31D071AD-B934-4B93-8EE1-AA41AB7625BC}"/>
              </a:ext>
            </a:extLst>
          </p:cNvPr>
          <p:cNvCxnSpPr>
            <a:cxnSpLocks/>
          </p:cNvCxnSpPr>
          <p:nvPr/>
        </p:nvCxnSpPr>
        <p:spPr bwMode="auto">
          <a:xfrm>
            <a:off x="5729448" y="1301205"/>
            <a:ext cx="1023197" cy="550455"/>
          </a:xfrm>
          <a:prstGeom prst="straightConnector1">
            <a:avLst/>
          </a:prstGeom>
          <a:solidFill>
            <a:schemeClr val="accent1"/>
          </a:solidFill>
          <a:ln w="38100" cap="flat" cmpd="sng" algn="ctr">
            <a:solidFill>
              <a:schemeClr val="tx2"/>
            </a:solidFill>
            <a:prstDash val="solid"/>
            <a:round/>
            <a:headEnd type="none" w="med" len="med"/>
            <a:tailEnd type="triangle"/>
          </a:ln>
          <a:effectLst/>
        </p:spPr>
      </p:cxnSp>
    </p:spTree>
    <p:extLst>
      <p:ext uri="{BB962C8B-B14F-4D97-AF65-F5344CB8AC3E}">
        <p14:creationId xmlns:p14="http://schemas.microsoft.com/office/powerpoint/2010/main" val="12111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8" grpId="0"/>
      <p:bldP spid="22" grpId="0"/>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929ABEE-6B3F-4C30-8053-A078590CFC65}"/>
              </a:ext>
            </a:extLst>
          </p:cNvPr>
          <p:cNvSpPr>
            <a:spLocks noGrp="1"/>
          </p:cNvSpPr>
          <p:nvPr>
            <p:ph type="title"/>
          </p:nvPr>
        </p:nvSpPr>
        <p:spPr/>
        <p:txBody>
          <a:bodyPr/>
          <a:lstStyle/>
          <a:p>
            <a:r>
              <a:rPr lang="de-DE" dirty="0"/>
              <a:t>Ambivalente Situation von Lernenden in Bezug auf Prozente</a:t>
            </a:r>
          </a:p>
        </p:txBody>
      </p:sp>
      <p:sp>
        <p:nvSpPr>
          <p:cNvPr id="17" name="Textplatzhalter 16">
            <a:extLst>
              <a:ext uri="{FF2B5EF4-FFF2-40B4-BE49-F238E27FC236}">
                <a16:creationId xmlns:a16="http://schemas.microsoft.com/office/drawing/2014/main" id="{EE2AA14F-1779-B54A-9895-F7DAA8498CAC}"/>
              </a:ext>
            </a:extLst>
          </p:cNvPr>
          <p:cNvSpPr>
            <a:spLocks noGrp="1"/>
          </p:cNvSpPr>
          <p:nvPr>
            <p:ph type="body" sz="quarter" idx="10"/>
          </p:nvPr>
        </p:nvSpPr>
        <p:spPr/>
        <p:txBody>
          <a:bodyPr/>
          <a:lstStyle/>
          <a:p>
            <a:r>
              <a:rPr lang="de-DE" dirty="0"/>
              <a:t>(Berger, 1989, Jordan et al., 2004, Kleine, 2009, Sill, 2010, Kaiser, 2011, Hafner, 2012, Pöhler, 2018)</a:t>
            </a:r>
          </a:p>
        </p:txBody>
      </p:sp>
      <p:sp>
        <p:nvSpPr>
          <p:cNvPr id="14" name="Inhaltsplatzhalter 4">
            <a:extLst>
              <a:ext uri="{FF2B5EF4-FFF2-40B4-BE49-F238E27FC236}">
                <a16:creationId xmlns:a16="http://schemas.microsoft.com/office/drawing/2014/main" id="{208F3ED0-2798-44A4-B12D-89A2B9DC593F}"/>
              </a:ext>
            </a:extLst>
          </p:cNvPr>
          <p:cNvSpPr txBox="1">
            <a:spLocks/>
          </p:cNvSpPr>
          <p:nvPr/>
        </p:nvSpPr>
        <p:spPr>
          <a:xfrm>
            <a:off x="898219" y="2033159"/>
            <a:ext cx="2986270" cy="639434"/>
          </a:xfrm>
          <a:prstGeom prst="rect">
            <a:avLst/>
          </a:prstGeom>
          <a:noFill/>
          <a:ln>
            <a:noFill/>
          </a:ln>
        </p:spPr>
        <p:txBody>
          <a:bodyPr vert="horz" wrap="square" lIns="0" tIns="108000" rIns="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0" indent="0">
              <a:buNone/>
            </a:pPr>
            <a:r>
              <a:rPr lang="de-DE" dirty="0">
                <a:latin typeface="Calibri" panose="020F0502020204030204" pitchFamily="34" charset="0"/>
                <a:cs typeface="Calibri" panose="020F0502020204030204" pitchFamily="34" charset="0"/>
              </a:rPr>
              <a:t>… sind inner- und außerschulisch omnipräsent und von hoher Relevanz</a:t>
            </a:r>
          </a:p>
        </p:txBody>
      </p:sp>
      <p:cxnSp>
        <p:nvCxnSpPr>
          <p:cNvPr id="15" name="Gerade Verbindung mit Pfeil 14">
            <a:extLst>
              <a:ext uri="{FF2B5EF4-FFF2-40B4-BE49-F238E27FC236}">
                <a16:creationId xmlns:a16="http://schemas.microsoft.com/office/drawing/2014/main" id="{D007020A-7320-4CF8-A01D-B08F15533090}"/>
              </a:ext>
            </a:extLst>
          </p:cNvPr>
          <p:cNvCxnSpPr>
            <a:cxnSpLocks/>
          </p:cNvCxnSpPr>
          <p:nvPr/>
        </p:nvCxnSpPr>
        <p:spPr bwMode="auto">
          <a:xfrm flipH="1">
            <a:off x="2391354" y="1301205"/>
            <a:ext cx="1023197" cy="550455"/>
          </a:xfrm>
          <a:prstGeom prst="straightConnector1">
            <a:avLst/>
          </a:prstGeom>
          <a:solidFill>
            <a:schemeClr val="accent1"/>
          </a:solidFill>
          <a:ln w="38100" cap="flat" cmpd="sng" algn="ctr">
            <a:solidFill>
              <a:schemeClr val="tx2"/>
            </a:solidFill>
            <a:prstDash val="solid"/>
            <a:round/>
            <a:headEnd type="none" w="med" len="med"/>
            <a:tailEnd type="triangle"/>
          </a:ln>
          <a:effectLst/>
        </p:spPr>
      </p:cxnSp>
      <p:sp>
        <p:nvSpPr>
          <p:cNvPr id="16" name="Inhaltsplatzhalter 4">
            <a:extLst>
              <a:ext uri="{FF2B5EF4-FFF2-40B4-BE49-F238E27FC236}">
                <a16:creationId xmlns:a16="http://schemas.microsoft.com/office/drawing/2014/main" id="{7557DB22-226A-489B-B645-84FE5BC56754}"/>
              </a:ext>
            </a:extLst>
          </p:cNvPr>
          <p:cNvSpPr txBox="1">
            <a:spLocks/>
          </p:cNvSpPr>
          <p:nvPr/>
        </p:nvSpPr>
        <p:spPr>
          <a:xfrm>
            <a:off x="5257781" y="2033159"/>
            <a:ext cx="2988000" cy="639434"/>
          </a:xfrm>
          <a:prstGeom prst="rect">
            <a:avLst/>
          </a:prstGeom>
          <a:noFill/>
          <a:ln>
            <a:noFill/>
          </a:ln>
        </p:spPr>
        <p:txBody>
          <a:bodyPr vert="horz" wrap="square" lIns="0" tIns="108000" rIns="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0" indent="0">
              <a:buNone/>
            </a:pPr>
            <a:r>
              <a:rPr lang="de-DE" dirty="0">
                <a:latin typeface="Calibri" panose="020F0502020204030204" pitchFamily="34" charset="0"/>
                <a:cs typeface="Calibri" panose="020F0502020204030204" pitchFamily="34" charset="0"/>
              </a:rPr>
              <a:t>… bereiten in besonderem Maße Schwierigkeiten</a:t>
            </a:r>
          </a:p>
        </p:txBody>
      </p:sp>
      <p:sp>
        <p:nvSpPr>
          <p:cNvPr id="18" name="Inhaltsplatzhalter 4">
            <a:extLst>
              <a:ext uri="{FF2B5EF4-FFF2-40B4-BE49-F238E27FC236}">
                <a16:creationId xmlns:a16="http://schemas.microsoft.com/office/drawing/2014/main" id="{664679D6-9A63-4B24-A9BB-5D4178D46C58}"/>
              </a:ext>
            </a:extLst>
          </p:cNvPr>
          <p:cNvSpPr txBox="1">
            <a:spLocks/>
          </p:cNvSpPr>
          <p:nvPr/>
        </p:nvSpPr>
        <p:spPr>
          <a:xfrm>
            <a:off x="3782597" y="905205"/>
            <a:ext cx="1578805" cy="396000"/>
          </a:xfrm>
          <a:prstGeom prst="rect">
            <a:avLst/>
          </a:prstGeom>
          <a:solidFill>
            <a:schemeClr val="bg1">
              <a:lumMod val="95000"/>
            </a:schemeClr>
          </a:solidFill>
          <a:ln>
            <a:noFill/>
          </a:ln>
        </p:spPr>
        <p:txBody>
          <a:bodyPr vert="horz" wrap="square" lIns="0" tIns="108000" rIns="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0" indent="0" algn="ctr">
              <a:buFont typeface="Wingdings" panose="05000000000000000000" pitchFamily="2" charset="2"/>
              <a:buNone/>
            </a:pPr>
            <a:r>
              <a:rPr lang="de-DE" b="1" kern="0" dirty="0">
                <a:latin typeface="Calibri" panose="020F0502020204030204" pitchFamily="34" charset="0"/>
                <a:cs typeface="Calibri" panose="020F0502020204030204" pitchFamily="34" charset="0"/>
              </a:rPr>
              <a:t>Prozente</a:t>
            </a:r>
          </a:p>
        </p:txBody>
      </p:sp>
      <p:cxnSp>
        <p:nvCxnSpPr>
          <p:cNvPr id="19" name="Gerade Verbindung mit Pfeil 18">
            <a:extLst>
              <a:ext uri="{FF2B5EF4-FFF2-40B4-BE49-F238E27FC236}">
                <a16:creationId xmlns:a16="http://schemas.microsoft.com/office/drawing/2014/main" id="{8541BCAD-2E38-4D0F-BEFC-7774443A6C78}"/>
              </a:ext>
            </a:extLst>
          </p:cNvPr>
          <p:cNvCxnSpPr>
            <a:cxnSpLocks/>
          </p:cNvCxnSpPr>
          <p:nvPr/>
        </p:nvCxnSpPr>
        <p:spPr bwMode="auto">
          <a:xfrm>
            <a:off x="5729448" y="1301205"/>
            <a:ext cx="1023197" cy="550455"/>
          </a:xfrm>
          <a:prstGeom prst="straightConnector1">
            <a:avLst/>
          </a:prstGeom>
          <a:solidFill>
            <a:schemeClr val="accent1"/>
          </a:solidFill>
          <a:ln w="38100" cap="flat" cmpd="sng" algn="ctr">
            <a:solidFill>
              <a:schemeClr val="tx2"/>
            </a:solidFill>
            <a:prstDash val="solid"/>
            <a:round/>
            <a:headEnd type="none" w="med" len="med"/>
            <a:tailEnd type="triangle"/>
          </a:ln>
          <a:effectLst/>
        </p:spPr>
      </p:cxnSp>
      <p:sp>
        <p:nvSpPr>
          <p:cNvPr id="20" name="Inhaltsplatzhalter 3">
            <a:extLst>
              <a:ext uri="{FF2B5EF4-FFF2-40B4-BE49-F238E27FC236}">
                <a16:creationId xmlns:a16="http://schemas.microsoft.com/office/drawing/2014/main" id="{9DE2D883-6AB9-41AD-8BE8-7A084290BEE4}"/>
              </a:ext>
            </a:extLst>
          </p:cNvPr>
          <p:cNvSpPr txBox="1">
            <a:spLocks/>
          </p:cNvSpPr>
          <p:nvPr/>
        </p:nvSpPr>
        <p:spPr>
          <a:xfrm>
            <a:off x="1833209" y="3527465"/>
            <a:ext cx="5477580" cy="2029750"/>
          </a:xfrm>
          <a:prstGeom prst="rect">
            <a:avLst/>
          </a:prstGeom>
          <a:solidFill>
            <a:schemeClr val="accent6">
              <a:lumMod val="95000"/>
            </a:schemeClr>
          </a:solidFill>
          <a:ln w="0">
            <a:solidFill>
              <a:schemeClr val="bg1">
                <a:lumMod val="95000"/>
              </a:schemeClr>
            </a:solidFill>
            <a:miter lim="800000"/>
          </a:ln>
        </p:spPr>
        <p:txBody>
          <a:bodyPr vert="horz" wrap="square" lIns="144000" tIns="144000" rIns="144000" bIns="144000" rtlCol="0">
            <a:sp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indent="0">
              <a:spcBef>
                <a:spcPts val="0"/>
              </a:spcBef>
              <a:buNone/>
              <a:defRPr/>
            </a:pPr>
            <a:r>
              <a:rPr lang="de-DE" dirty="0">
                <a:solidFill>
                  <a:prstClr val="black"/>
                </a:solidFill>
                <a:latin typeface="Calibri" panose="020F0502020204030204" pitchFamily="34" charset="0"/>
                <a:ea typeface="ＭＳ Ｐゴシック" charset="-128"/>
                <a:cs typeface="Calibri" panose="020F0502020204030204" pitchFamily="34" charset="0"/>
              </a:rPr>
              <a:t>„</a:t>
            </a:r>
            <a:r>
              <a:rPr lang="de-DE" dirty="0">
                <a:latin typeface="Calibri" panose="020F0502020204030204" pitchFamily="34" charset="0"/>
                <a:ea typeface="ＭＳ Ｐゴシック" charset="-128"/>
                <a:cs typeface="Calibri" panose="020F0502020204030204" pitchFamily="34" charset="0"/>
              </a:rPr>
              <a:t>Die Entwicklung eines inhaltlichen Verständnisses zum Prozentbegriff</a:t>
            </a:r>
            <a:r>
              <a:rPr lang="de-DE" b="1" dirty="0">
                <a:latin typeface="Calibri" panose="020F0502020204030204" pitchFamily="34" charset="0"/>
                <a:ea typeface="ＭＳ Ｐゴシック" charset="-128"/>
                <a:cs typeface="Calibri" panose="020F0502020204030204" pitchFamily="34" charset="0"/>
              </a:rPr>
              <a:t> </a:t>
            </a:r>
            <a:r>
              <a:rPr lang="de-DE" dirty="0">
                <a:latin typeface="Calibri" panose="020F0502020204030204" pitchFamily="34" charset="0"/>
                <a:ea typeface="ＭＳ Ｐゴシック" charset="-128"/>
                <a:cs typeface="Calibri" panose="020F0502020204030204" pitchFamily="34" charset="0"/>
              </a:rPr>
              <a:t>sowie auch eines sicheren Könnens im Lösen von einfachen Prozentaufgaben</a:t>
            </a:r>
            <a:r>
              <a:rPr lang="de-DE" b="1" dirty="0">
                <a:latin typeface="Calibri" panose="020F0502020204030204" pitchFamily="34" charset="0"/>
                <a:ea typeface="ＭＳ Ｐゴシック" charset="-128"/>
                <a:cs typeface="Calibri" panose="020F0502020204030204" pitchFamily="34" charset="0"/>
              </a:rPr>
              <a:t> </a:t>
            </a:r>
            <a:r>
              <a:rPr lang="de-DE" dirty="0">
                <a:latin typeface="Calibri" panose="020F0502020204030204" pitchFamily="34" charset="0"/>
                <a:ea typeface="ＭＳ Ｐゴシック" charset="-128"/>
                <a:cs typeface="Calibri" panose="020F0502020204030204" pitchFamily="34" charset="0"/>
              </a:rPr>
              <a:t>scheint eines der größten Defizite der mathematischen Allgemeinbildung in unserer Gesellschaft zu sein.“</a:t>
            </a:r>
          </a:p>
          <a:p>
            <a:pPr indent="0" algn="r">
              <a:spcBef>
                <a:spcPts val="0"/>
              </a:spcBef>
              <a:buNone/>
              <a:defRPr/>
            </a:pPr>
            <a:r>
              <a:rPr lang="de-DE" dirty="0">
                <a:solidFill>
                  <a:schemeClr val="bg1">
                    <a:lumMod val="50000"/>
                  </a:schemeClr>
                </a:solidFill>
                <a:latin typeface="Calibri" panose="020F0502020204030204" pitchFamily="34" charset="0"/>
                <a:ea typeface="ＭＳ Ｐゴシック" charset="-128"/>
                <a:cs typeface="Calibri" panose="020F0502020204030204" pitchFamily="34" charset="0"/>
              </a:rPr>
              <a:t>Sill, 2010</a:t>
            </a:r>
            <a:endParaRPr lang="de-DE" dirty="0">
              <a:solidFill>
                <a:schemeClr val="bg1">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00373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99BB1794-CA50-453B-BDB3-A6173CC8C460}"/>
              </a:ext>
            </a:extLst>
          </p:cNvPr>
          <p:cNvSpPr>
            <a:spLocks noGrp="1"/>
          </p:cNvSpPr>
          <p:nvPr>
            <p:ph idx="1"/>
          </p:nvPr>
        </p:nvSpPr>
        <p:spPr>
          <a:xfrm>
            <a:off x="252000" y="1165881"/>
            <a:ext cx="4828958" cy="1699240"/>
          </a:xfrm>
          <a:solidFill>
            <a:srgbClr val="FDECD3"/>
          </a:solidFill>
          <a:ln w="508000">
            <a:solidFill>
              <a:srgbClr val="FDECD3"/>
            </a:solidFill>
            <a:miter lim="800000"/>
          </a:ln>
        </p:spPr>
        <p:txBody>
          <a:bodyPr/>
          <a:lstStyle/>
          <a:p>
            <a:pPr marL="0" indent="0">
              <a:buNone/>
            </a:pPr>
            <a:r>
              <a:rPr lang="de-DE" b="1" dirty="0"/>
              <a:t>Aufgabe Urlaubsreise</a:t>
            </a:r>
          </a:p>
          <a:p>
            <a:pPr marL="0" indent="0">
              <a:buNone/>
            </a:pPr>
            <a:r>
              <a:rPr lang="de-DE" dirty="0"/>
              <a:t>Für eine Urlaubsreise hat Frau Fuchs 40 %</a:t>
            </a:r>
            <a:br>
              <a:rPr lang="de-DE" dirty="0"/>
            </a:br>
            <a:r>
              <a:rPr lang="de-DE" dirty="0"/>
              <a:t>der Reisekosten angezahlt, das waren 800 €. </a:t>
            </a:r>
          </a:p>
          <a:p>
            <a:pPr marL="0" indent="0">
              <a:buNone/>
            </a:pPr>
            <a:r>
              <a:rPr lang="de-DE" dirty="0"/>
              <a:t>Wie teuer ist die Reise? Schreibe auf,</a:t>
            </a:r>
            <a:br>
              <a:rPr lang="de-DE" dirty="0"/>
            </a:br>
            <a:r>
              <a:rPr lang="de-DE" dirty="0"/>
              <a:t>wie du gerechnet hast. </a:t>
            </a:r>
          </a:p>
        </p:txBody>
      </p:sp>
      <p:sp>
        <p:nvSpPr>
          <p:cNvPr id="3" name="Titel 2">
            <a:extLst>
              <a:ext uri="{FF2B5EF4-FFF2-40B4-BE49-F238E27FC236}">
                <a16:creationId xmlns:a16="http://schemas.microsoft.com/office/drawing/2014/main" id="{A929ABEE-6B3F-4C30-8053-A078590CFC65}"/>
              </a:ext>
            </a:extLst>
          </p:cNvPr>
          <p:cNvSpPr>
            <a:spLocks noGrp="1"/>
          </p:cNvSpPr>
          <p:nvPr>
            <p:ph type="title"/>
          </p:nvPr>
        </p:nvSpPr>
        <p:spPr/>
        <p:txBody>
          <a:bodyPr/>
          <a:lstStyle/>
          <a:p>
            <a:r>
              <a:rPr lang="de-DE" dirty="0"/>
              <a:t>Schwierigkeiten von Lernenden mit Prozenten antizipieren</a:t>
            </a:r>
          </a:p>
        </p:txBody>
      </p:sp>
      <p:sp>
        <p:nvSpPr>
          <p:cNvPr id="5" name="Textplatzhalter 4">
            <a:extLst>
              <a:ext uri="{FF2B5EF4-FFF2-40B4-BE49-F238E27FC236}">
                <a16:creationId xmlns:a16="http://schemas.microsoft.com/office/drawing/2014/main" id="{9F138719-1C46-436F-BA5E-B754C15F744C}"/>
              </a:ext>
            </a:extLst>
          </p:cNvPr>
          <p:cNvSpPr>
            <a:spLocks noGrp="1"/>
          </p:cNvSpPr>
          <p:nvPr>
            <p:ph type="body" sz="quarter" idx="10"/>
          </p:nvPr>
        </p:nvSpPr>
        <p:spPr/>
        <p:txBody>
          <a:bodyPr/>
          <a:lstStyle/>
          <a:p>
            <a:r>
              <a:rPr lang="de-DE" dirty="0"/>
              <a:t>(Hafner 2012, Pöhler 2018)</a:t>
            </a:r>
          </a:p>
        </p:txBody>
      </p:sp>
      <p:sp>
        <p:nvSpPr>
          <p:cNvPr id="8" name="Inhaltsplatzhalter 3">
            <a:extLst>
              <a:ext uri="{FF2B5EF4-FFF2-40B4-BE49-F238E27FC236}">
                <a16:creationId xmlns:a16="http://schemas.microsoft.com/office/drawing/2014/main" id="{B88991F3-5339-4AA2-97D0-7ABEA027CBA6}"/>
              </a:ext>
            </a:extLst>
          </p:cNvPr>
          <p:cNvSpPr txBox="1">
            <a:spLocks/>
          </p:cNvSpPr>
          <p:nvPr/>
        </p:nvSpPr>
        <p:spPr>
          <a:xfrm>
            <a:off x="1097279" y="3885554"/>
            <a:ext cx="7794721" cy="1699240"/>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indent="0">
              <a:buNone/>
            </a:pPr>
            <a:r>
              <a:rPr lang="de-DE" b="1" kern="0" dirty="0"/>
              <a:t>Aktivität als Kartenabfrage: </a:t>
            </a:r>
          </a:p>
          <a:p>
            <a:pPr marL="216000">
              <a:buClr>
                <a:schemeClr val="tx1"/>
              </a:buClr>
              <a:buSzPct val="100000"/>
              <a:buFont typeface="+mj-lt"/>
              <a:buAutoNum type="arabicPeriod"/>
            </a:pPr>
            <a:r>
              <a:rPr lang="de-DE" kern="0" dirty="0"/>
              <a:t>Welche Schwierigkeiten von Lernenden erwarten Sie bei der Aufgabe Urlaubsreise?</a:t>
            </a:r>
          </a:p>
          <a:p>
            <a:pPr marL="216000">
              <a:buClr>
                <a:schemeClr val="tx1"/>
              </a:buClr>
              <a:buSzPct val="100000"/>
              <a:buFont typeface="+mj-lt"/>
              <a:buAutoNum type="arabicPeriod"/>
            </a:pPr>
            <a:r>
              <a:rPr lang="de-DE" kern="0" dirty="0"/>
              <a:t>Welche weiteren Schwierigkeiten von Lernenden mit Prozenten beziehungsweise</a:t>
            </a:r>
            <a:br>
              <a:rPr lang="de-DE" kern="0" dirty="0"/>
            </a:br>
            <a:r>
              <a:rPr lang="de-DE" kern="0" dirty="0"/>
              <a:t>der Prozentrechnung sind Ihrer Meinung / Ihrer Erfahrung nach typisch?</a:t>
            </a:r>
          </a:p>
        </p:txBody>
      </p:sp>
      <p:pic>
        <p:nvPicPr>
          <p:cNvPr id="6" name="Grafik 5">
            <a:extLst>
              <a:ext uri="{FF2B5EF4-FFF2-40B4-BE49-F238E27FC236}">
                <a16:creationId xmlns:a16="http://schemas.microsoft.com/office/drawing/2014/main" id="{50EF94BB-9475-4DA0-8EE7-AEDD7927ABB5}"/>
              </a:ext>
            </a:extLst>
          </p:cNvPr>
          <p:cNvPicPr>
            <a:picLocks noChangeAspect="1"/>
          </p:cNvPicPr>
          <p:nvPr/>
        </p:nvPicPr>
        <p:blipFill>
          <a:blip r:embed="rId5"/>
          <a:stretch>
            <a:fillRect/>
          </a:stretch>
        </p:blipFill>
        <p:spPr>
          <a:xfrm>
            <a:off x="8412231" y="140427"/>
            <a:ext cx="731769" cy="649445"/>
          </a:xfrm>
          <a:prstGeom prst="rect">
            <a:avLst/>
          </a:prstGeom>
        </p:spPr>
      </p:pic>
      <p:pic>
        <p:nvPicPr>
          <p:cNvPr id="7" name="Grafik 6">
            <a:extLst>
              <a:ext uri="{FF2B5EF4-FFF2-40B4-BE49-F238E27FC236}">
                <a16:creationId xmlns:a16="http://schemas.microsoft.com/office/drawing/2014/main" id="{5BA4E501-3218-4D66-9D6C-16070CE92B1E}"/>
              </a:ext>
            </a:extLst>
          </p:cNvPr>
          <p:cNvPicPr>
            <a:picLocks noChangeAspect="1"/>
          </p:cNvPicPr>
          <p:nvPr/>
        </p:nvPicPr>
        <p:blipFill>
          <a:blip r:embed="rId6"/>
          <a:stretch>
            <a:fillRect/>
          </a:stretch>
        </p:blipFill>
        <p:spPr>
          <a:xfrm>
            <a:off x="8551455" y="260692"/>
            <a:ext cx="395503" cy="395999"/>
          </a:xfrm>
          <a:prstGeom prst="rect">
            <a:avLst/>
          </a:prstGeom>
          <a:solidFill>
            <a:schemeClr val="bg1"/>
          </a:solidFill>
          <a:ln>
            <a:noFill/>
          </a:ln>
          <a:effectLst/>
        </p:spPr>
      </p:pic>
    </p:spTree>
    <p:extLst>
      <p:ext uri="{BB962C8B-B14F-4D97-AF65-F5344CB8AC3E}">
        <p14:creationId xmlns:p14="http://schemas.microsoft.com/office/powerpoint/2010/main" val="2197763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Inhaltsplatzhalter 5">
            <a:extLst>
              <a:ext uri="{FF2B5EF4-FFF2-40B4-BE49-F238E27FC236}">
                <a16:creationId xmlns:a16="http://schemas.microsoft.com/office/drawing/2014/main" id="{4BA91560-BD7B-49BA-81DD-59A230707D45}"/>
              </a:ext>
            </a:extLst>
          </p:cNvPr>
          <p:cNvSpPr txBox="1">
            <a:spLocks/>
          </p:cNvSpPr>
          <p:nvPr/>
        </p:nvSpPr>
        <p:spPr>
          <a:xfrm>
            <a:off x="252000" y="5220183"/>
            <a:ext cx="8640000" cy="1259816"/>
          </a:xfrm>
          <a:prstGeom prst="rect">
            <a:avLst/>
          </a:prstGeom>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a:spcBef>
                <a:spcPts val="600"/>
              </a:spcBef>
              <a:spcAft>
                <a:spcPts val="0"/>
              </a:spcAft>
              <a:buFont typeface="Wingdings" panose="05000000000000000000" pitchFamily="2" charset="2"/>
              <a:buChar char="à"/>
            </a:pPr>
            <a:r>
              <a:rPr lang="de-DE" b="1" kern="0" dirty="0"/>
              <a:t>Zwei typische Herausforderungen mit Prozenten:</a:t>
            </a:r>
          </a:p>
          <a:p>
            <a:pPr marL="432000">
              <a:spcBef>
                <a:spcPts val="600"/>
              </a:spcBef>
              <a:spcAft>
                <a:spcPts val="0"/>
              </a:spcAft>
            </a:pPr>
            <a:r>
              <a:rPr lang="de-DE" kern="0" dirty="0"/>
              <a:t>Prozentwert, Prozentsatz und Grundwert verstehen</a:t>
            </a:r>
          </a:p>
          <a:p>
            <a:pPr marL="432000">
              <a:spcBef>
                <a:spcPts val="600"/>
              </a:spcBef>
              <a:spcAft>
                <a:spcPts val="0"/>
              </a:spcAft>
            </a:pPr>
            <a:r>
              <a:rPr lang="de-DE" kern="0" dirty="0"/>
              <a:t>Textaufgaben erschließen </a:t>
            </a:r>
          </a:p>
        </p:txBody>
      </p:sp>
      <p:sp>
        <p:nvSpPr>
          <p:cNvPr id="6" name="Inhaltsplatzhalter 5">
            <a:extLst>
              <a:ext uri="{FF2B5EF4-FFF2-40B4-BE49-F238E27FC236}">
                <a16:creationId xmlns:a16="http://schemas.microsoft.com/office/drawing/2014/main" id="{11B94EB6-0B6A-4D9A-8D12-3C53E662BEC7}"/>
              </a:ext>
            </a:extLst>
          </p:cNvPr>
          <p:cNvSpPr>
            <a:spLocks noGrp="1"/>
          </p:cNvSpPr>
          <p:nvPr>
            <p:ph idx="1"/>
          </p:nvPr>
        </p:nvSpPr>
        <p:spPr>
          <a:xfrm>
            <a:off x="252000" y="899999"/>
            <a:ext cx="2383980" cy="1054653"/>
          </a:xfrm>
        </p:spPr>
        <p:txBody>
          <a:bodyPr/>
          <a:lstStyle/>
          <a:p>
            <a:pPr marL="0" indent="0">
              <a:buNone/>
            </a:pPr>
            <a:r>
              <a:rPr lang="de-DE" sz="1400" dirty="0" err="1"/>
              <a:t>Lernendenprodukte</a:t>
            </a:r>
            <a:br>
              <a:rPr lang="de-DE" sz="1400" dirty="0"/>
            </a:br>
            <a:r>
              <a:rPr lang="de-DE" sz="1400" dirty="0"/>
              <a:t>aus Erprobungen im Projekt Mathe sicher können</a:t>
            </a:r>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Schwierigkeiten von Lernenden mit Prozenten diagnostizieren</a:t>
            </a:r>
          </a:p>
        </p:txBody>
      </p:sp>
      <p:sp>
        <p:nvSpPr>
          <p:cNvPr id="5" name="Textplatzhalter 4">
            <a:extLst>
              <a:ext uri="{FF2B5EF4-FFF2-40B4-BE49-F238E27FC236}">
                <a16:creationId xmlns:a16="http://schemas.microsoft.com/office/drawing/2014/main" id="{25FCADF7-77AB-4F1E-B344-E4142D7E3957}"/>
              </a:ext>
            </a:extLst>
          </p:cNvPr>
          <p:cNvSpPr>
            <a:spLocks noGrp="1"/>
          </p:cNvSpPr>
          <p:nvPr>
            <p:ph type="body" sz="quarter" idx="10"/>
          </p:nvPr>
        </p:nvSpPr>
        <p:spPr/>
        <p:txBody>
          <a:bodyPr/>
          <a:lstStyle/>
          <a:p>
            <a:r>
              <a:rPr lang="de-DE" dirty="0"/>
              <a:t>(Strehl, 1979, Meißner, 1982, Sander &amp; Berger, 1985, Hafner, 2012, </a:t>
            </a:r>
            <a:r>
              <a:rPr lang="de-DE" dirty="0" err="1"/>
              <a:t>Jitendra</a:t>
            </a:r>
            <a:r>
              <a:rPr lang="de-DE" dirty="0"/>
              <a:t> &amp; Star, 2012, Pöhler et al., 2016, Pöhler, 2018)</a:t>
            </a:r>
          </a:p>
        </p:txBody>
      </p:sp>
      <p:sp>
        <p:nvSpPr>
          <p:cNvPr id="11" name="Inhaltsplatzhalter 3">
            <a:extLst>
              <a:ext uri="{FF2B5EF4-FFF2-40B4-BE49-F238E27FC236}">
                <a16:creationId xmlns:a16="http://schemas.microsoft.com/office/drawing/2014/main" id="{FE132B0B-0125-1E4A-BEA6-A84CB0E1A7D8}"/>
              </a:ext>
            </a:extLst>
          </p:cNvPr>
          <p:cNvSpPr txBox="1">
            <a:spLocks/>
          </p:cNvSpPr>
          <p:nvPr/>
        </p:nvSpPr>
        <p:spPr>
          <a:xfrm>
            <a:off x="3102015" y="3668649"/>
            <a:ext cx="5789984" cy="1028323"/>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indent="0">
              <a:spcBef>
                <a:spcPts val="600"/>
              </a:spcBef>
              <a:spcAft>
                <a:spcPts val="0"/>
              </a:spcAft>
              <a:buNone/>
            </a:pPr>
            <a:r>
              <a:rPr lang="de-DE" b="1" kern="0" dirty="0"/>
              <a:t>Kurze Denkpause mit anschließender Diskussion im Plenum:</a:t>
            </a:r>
          </a:p>
          <a:p>
            <a:pPr marL="216000">
              <a:spcBef>
                <a:spcPts val="600"/>
              </a:spcBef>
              <a:spcAft>
                <a:spcPts val="0"/>
              </a:spcAft>
            </a:pPr>
            <a:r>
              <a:rPr lang="de-DE" kern="0" dirty="0">
                <a:solidFill>
                  <a:srgbClr val="000000"/>
                </a:solidFill>
                <a:ea typeface="ＭＳ Ｐゴシック" charset="-128"/>
              </a:rPr>
              <a:t>Was fällt Ihnen an der Lösung des Lernenden auf? </a:t>
            </a:r>
          </a:p>
          <a:p>
            <a:pPr marL="216000">
              <a:spcBef>
                <a:spcPts val="600"/>
              </a:spcBef>
              <a:spcAft>
                <a:spcPts val="0"/>
              </a:spcAft>
            </a:pPr>
            <a:r>
              <a:rPr lang="de-DE" kern="0" dirty="0">
                <a:solidFill>
                  <a:srgbClr val="000000"/>
                </a:solidFill>
                <a:ea typeface="ＭＳ Ｐゴシック" charset="-128"/>
              </a:rPr>
              <a:t>Wie könnte diese entstanden sein?</a:t>
            </a:r>
          </a:p>
        </p:txBody>
      </p:sp>
      <p:pic>
        <p:nvPicPr>
          <p:cNvPr id="10" name="Grafik 9">
            <a:extLst>
              <a:ext uri="{FF2B5EF4-FFF2-40B4-BE49-F238E27FC236}">
                <a16:creationId xmlns:a16="http://schemas.microsoft.com/office/drawing/2014/main" id="{F9B6F3B7-9948-4DB5-87FD-AE86E0118677}"/>
              </a:ext>
            </a:extLst>
          </p:cNvPr>
          <p:cNvPicPr>
            <a:picLocks noChangeAspect="1"/>
          </p:cNvPicPr>
          <p:nvPr/>
        </p:nvPicPr>
        <p:blipFill>
          <a:blip r:embed="rId5"/>
          <a:stretch>
            <a:fillRect/>
          </a:stretch>
        </p:blipFill>
        <p:spPr>
          <a:xfrm>
            <a:off x="8412231" y="140427"/>
            <a:ext cx="731769" cy="649445"/>
          </a:xfrm>
          <a:prstGeom prst="rect">
            <a:avLst/>
          </a:prstGeom>
        </p:spPr>
      </p:pic>
      <p:pic>
        <p:nvPicPr>
          <p:cNvPr id="12" name="Grafik 11">
            <a:extLst>
              <a:ext uri="{FF2B5EF4-FFF2-40B4-BE49-F238E27FC236}">
                <a16:creationId xmlns:a16="http://schemas.microsoft.com/office/drawing/2014/main" id="{644D9ED4-1C3D-49D5-BA30-A6426F0C5ED6}"/>
              </a:ext>
            </a:extLst>
          </p:cNvPr>
          <p:cNvPicPr>
            <a:picLocks noChangeAspect="1"/>
          </p:cNvPicPr>
          <p:nvPr/>
        </p:nvPicPr>
        <p:blipFill>
          <a:blip r:embed="rId6"/>
          <a:stretch>
            <a:fillRect/>
          </a:stretch>
        </p:blipFill>
        <p:spPr>
          <a:xfrm>
            <a:off x="8551455" y="260692"/>
            <a:ext cx="395502" cy="395999"/>
          </a:xfrm>
          <a:prstGeom prst="rect">
            <a:avLst/>
          </a:prstGeom>
          <a:solidFill>
            <a:schemeClr val="bg1"/>
          </a:solidFill>
          <a:ln>
            <a:noFill/>
          </a:ln>
          <a:effectLst/>
        </p:spPr>
      </p:pic>
      <p:pic>
        <p:nvPicPr>
          <p:cNvPr id="13" name="Picture 2">
            <a:extLst>
              <a:ext uri="{FF2B5EF4-FFF2-40B4-BE49-F238E27FC236}">
                <a16:creationId xmlns:a16="http://schemas.microsoft.com/office/drawing/2014/main" id="{3D056FAC-B451-4997-BF2D-8E0C7E6CD05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730" r="2080"/>
          <a:stretch/>
        </p:blipFill>
        <p:spPr bwMode="auto">
          <a:xfrm>
            <a:off x="3206187" y="969871"/>
            <a:ext cx="5685812" cy="1745979"/>
          </a:xfrm>
          <a:prstGeom prst="rect">
            <a:avLst/>
          </a:prstGeom>
          <a:ln w="1270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4" name="Grafik 13">
            <a:extLst>
              <a:ext uri="{FF2B5EF4-FFF2-40B4-BE49-F238E27FC236}">
                <a16:creationId xmlns:a16="http://schemas.microsoft.com/office/drawing/2014/main" id="{CFCF2C6F-9C7B-4152-AA49-8235F0ACA738}"/>
              </a:ext>
            </a:extLst>
          </p:cNvPr>
          <p:cNvPicPr>
            <a:picLocks noChangeAspect="1"/>
          </p:cNvPicPr>
          <p:nvPr/>
        </p:nvPicPr>
        <p:blipFill rotWithShape="1">
          <a:blip r:embed="rId8">
            <a:extLst>
              <a:ext uri="{28A0092B-C50C-407E-A947-70E740481C1C}">
                <a14:useLocalDpi xmlns:a14="http://schemas.microsoft.com/office/drawing/2010/main" val="0"/>
              </a:ext>
            </a:extLst>
          </a:blip>
          <a:srcRect l="6825" t="42121" r="5422"/>
          <a:stretch/>
        </p:blipFill>
        <p:spPr>
          <a:xfrm>
            <a:off x="252000" y="2077126"/>
            <a:ext cx="4973680" cy="1036129"/>
          </a:xfrm>
          <a:prstGeom prst="rect">
            <a:avLst/>
          </a:prstGeom>
          <a:ln w="12700">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1697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Ursachen der Herausforderungen hinsichtlich der Prozente</a:t>
            </a:r>
          </a:p>
        </p:txBody>
      </p:sp>
      <p:sp>
        <p:nvSpPr>
          <p:cNvPr id="5" name="Textplatzhalter 4">
            <a:extLst>
              <a:ext uri="{FF2B5EF4-FFF2-40B4-BE49-F238E27FC236}">
                <a16:creationId xmlns:a16="http://schemas.microsoft.com/office/drawing/2014/main" id="{25FCADF7-77AB-4F1E-B344-E4142D7E3957}"/>
              </a:ext>
            </a:extLst>
          </p:cNvPr>
          <p:cNvSpPr>
            <a:spLocks noGrp="1"/>
          </p:cNvSpPr>
          <p:nvPr>
            <p:ph type="body" sz="quarter" idx="10"/>
          </p:nvPr>
        </p:nvSpPr>
        <p:spPr/>
        <p:txBody>
          <a:bodyPr/>
          <a:lstStyle/>
          <a:p>
            <a:r>
              <a:rPr lang="de-DE" dirty="0"/>
              <a:t>(</a:t>
            </a:r>
            <a:r>
              <a:rPr lang="de-DE" kern="1200" dirty="0">
                <a:ea typeface="ＭＳ Ｐゴシック" charset="-128"/>
              </a:rPr>
              <a:t>Berger, 1989 / 1991, Parker &amp; Leinhardt, 1995, Friedl, 2008, Kleine, 2009, </a:t>
            </a:r>
            <a:r>
              <a:rPr lang="de-DE" kern="1200" dirty="0" err="1">
                <a:ea typeface="ＭＳ Ｐゴシック" charset="-128"/>
              </a:rPr>
              <a:t>Jitendra</a:t>
            </a:r>
            <a:r>
              <a:rPr lang="de-DE" kern="1200" dirty="0">
                <a:ea typeface="ＭＳ Ｐゴシック" charset="-128"/>
              </a:rPr>
              <a:t> &amp; Star, 2012)</a:t>
            </a:r>
            <a:endParaRPr lang="de-DE" dirty="0"/>
          </a:p>
        </p:txBody>
      </p:sp>
      <p:pic>
        <p:nvPicPr>
          <p:cNvPr id="15" name="Grafik 14">
            <a:extLst>
              <a:ext uri="{FF2B5EF4-FFF2-40B4-BE49-F238E27FC236}">
                <a16:creationId xmlns:a16="http://schemas.microsoft.com/office/drawing/2014/main" id="{FECDE59B-2FA3-4646-86AD-22C2F32DE50B}"/>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6" name="Grafik 15">
            <a:extLst>
              <a:ext uri="{FF2B5EF4-FFF2-40B4-BE49-F238E27FC236}">
                <a16:creationId xmlns:a16="http://schemas.microsoft.com/office/drawing/2014/main" id="{B6F9DA21-8F3A-49A5-B406-8ED2BB87EBA3}"/>
              </a:ext>
            </a:extLst>
          </p:cNvPr>
          <p:cNvPicPr>
            <a:picLocks noChangeAspect="1"/>
          </p:cNvPicPr>
          <p:nvPr/>
        </p:nvPicPr>
        <p:blipFill>
          <a:blip r:embed="rId4"/>
          <a:stretch>
            <a:fillRect/>
          </a:stretch>
        </p:blipFill>
        <p:spPr>
          <a:xfrm>
            <a:off x="8551455" y="260692"/>
            <a:ext cx="395503" cy="395999"/>
          </a:xfrm>
          <a:prstGeom prst="rect">
            <a:avLst/>
          </a:prstGeom>
          <a:solidFill>
            <a:schemeClr val="bg1"/>
          </a:solidFill>
          <a:ln>
            <a:noFill/>
          </a:ln>
          <a:effectLst/>
        </p:spPr>
      </p:pic>
      <p:sp>
        <p:nvSpPr>
          <p:cNvPr id="6" name="Inhaltsplatzhalter 5">
            <a:extLst>
              <a:ext uri="{FF2B5EF4-FFF2-40B4-BE49-F238E27FC236}">
                <a16:creationId xmlns:a16="http://schemas.microsoft.com/office/drawing/2014/main" id="{CFFD53ED-E43D-45F1-A2F6-0A4139495CFF}"/>
              </a:ext>
            </a:extLst>
          </p:cNvPr>
          <p:cNvSpPr>
            <a:spLocks noGrp="1"/>
          </p:cNvSpPr>
          <p:nvPr>
            <p:ph idx="1"/>
          </p:nvPr>
        </p:nvSpPr>
        <p:spPr>
          <a:xfrm>
            <a:off x="726562" y="3088750"/>
            <a:ext cx="3528000" cy="1632957"/>
          </a:xfrm>
        </p:spPr>
        <p:txBody>
          <a:bodyPr/>
          <a:lstStyle/>
          <a:p>
            <a:r>
              <a:rPr lang="de-DE" dirty="0"/>
              <a:t>durch zu schnelle oder sehr schematische Einführung von Formel oder Dreisatz</a:t>
            </a:r>
          </a:p>
          <a:p>
            <a:r>
              <a:rPr lang="de-DE" dirty="0"/>
              <a:t>durch isolierte Behandlung der verschiedenen Aufgabentypen</a:t>
            </a:r>
          </a:p>
        </p:txBody>
      </p:sp>
      <p:sp>
        <p:nvSpPr>
          <p:cNvPr id="20" name="Inhaltsplatzhalter 4">
            <a:extLst>
              <a:ext uri="{FF2B5EF4-FFF2-40B4-BE49-F238E27FC236}">
                <a16:creationId xmlns:a16="http://schemas.microsoft.com/office/drawing/2014/main" id="{2298D45D-6128-45A1-A2A3-ABAE3BB73051}"/>
              </a:ext>
            </a:extLst>
          </p:cNvPr>
          <p:cNvSpPr txBox="1">
            <a:spLocks/>
          </p:cNvSpPr>
          <p:nvPr/>
        </p:nvSpPr>
        <p:spPr>
          <a:xfrm>
            <a:off x="726564" y="899999"/>
            <a:ext cx="3528000" cy="639434"/>
          </a:xfrm>
          <a:prstGeom prst="rect">
            <a:avLst/>
          </a:prstGeom>
          <a:solidFill>
            <a:schemeClr val="bg1">
              <a:lumMod val="95000"/>
            </a:schemeClr>
          </a:solidFill>
          <a:ln>
            <a:noFill/>
          </a:ln>
        </p:spPr>
        <p:txBody>
          <a:bodyPr vert="horz" wrap="square" lIns="0" tIns="108000" rIns="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algn="ctr">
              <a:buFont typeface="Wingdings" panose="05000000000000000000" pitchFamily="2" charset="2"/>
              <a:buNone/>
            </a:pPr>
            <a:r>
              <a:rPr lang="de-DE" b="1" kern="0" dirty="0">
                <a:latin typeface="Calibri" panose="020F0502020204030204" pitchFamily="34" charset="0"/>
                <a:cs typeface="Calibri" panose="020F0502020204030204" pitchFamily="34" charset="0"/>
              </a:rPr>
              <a:t>Prozentwert, Prozentsatz</a:t>
            </a:r>
            <a:br>
              <a:rPr lang="de-DE" b="1" kern="0" dirty="0">
                <a:latin typeface="Calibri" panose="020F0502020204030204" pitchFamily="34" charset="0"/>
                <a:cs typeface="Calibri" panose="020F0502020204030204" pitchFamily="34" charset="0"/>
              </a:rPr>
            </a:br>
            <a:r>
              <a:rPr lang="de-DE" b="1" kern="0" dirty="0">
                <a:latin typeface="Calibri" panose="020F0502020204030204" pitchFamily="34" charset="0"/>
                <a:cs typeface="Calibri" panose="020F0502020204030204" pitchFamily="34" charset="0"/>
              </a:rPr>
              <a:t>&amp; Grundwert verstehen</a:t>
            </a:r>
          </a:p>
        </p:txBody>
      </p:sp>
      <p:sp>
        <p:nvSpPr>
          <p:cNvPr id="21" name="Inhaltsplatzhalter 5">
            <a:extLst>
              <a:ext uri="{FF2B5EF4-FFF2-40B4-BE49-F238E27FC236}">
                <a16:creationId xmlns:a16="http://schemas.microsoft.com/office/drawing/2014/main" id="{D3F8BF88-104F-4C90-8ED0-39B16F06E60C}"/>
              </a:ext>
            </a:extLst>
          </p:cNvPr>
          <p:cNvSpPr txBox="1">
            <a:spLocks/>
          </p:cNvSpPr>
          <p:nvPr/>
        </p:nvSpPr>
        <p:spPr>
          <a:xfrm>
            <a:off x="4884230" y="3088750"/>
            <a:ext cx="3503875" cy="1632957"/>
          </a:xfrm>
          <a:prstGeom prst="rect">
            <a:avLst/>
          </a:prstGeom>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216000" indent="-216000"/>
            <a:r>
              <a:rPr lang="de-DE" dirty="0">
                <a:latin typeface="Calibri" panose="020F0502020204030204" pitchFamily="34" charset="0"/>
                <a:cs typeface="Calibri" panose="020F0502020204030204" pitchFamily="34" charset="0"/>
              </a:rPr>
              <a:t>ermöglicht vielfältige sprachliche Feinheiten in Textaufgaben zur Prozentrechnung</a:t>
            </a:r>
          </a:p>
        </p:txBody>
      </p:sp>
      <p:sp>
        <p:nvSpPr>
          <p:cNvPr id="22" name="Inhaltsplatzhalter 4">
            <a:extLst>
              <a:ext uri="{FF2B5EF4-FFF2-40B4-BE49-F238E27FC236}">
                <a16:creationId xmlns:a16="http://schemas.microsoft.com/office/drawing/2014/main" id="{F97974CF-1707-4322-B47F-E3F972CF8D7E}"/>
              </a:ext>
            </a:extLst>
          </p:cNvPr>
          <p:cNvSpPr txBox="1">
            <a:spLocks/>
          </p:cNvSpPr>
          <p:nvPr/>
        </p:nvSpPr>
        <p:spPr>
          <a:xfrm>
            <a:off x="4884231" y="899999"/>
            <a:ext cx="3528000" cy="639434"/>
          </a:xfrm>
          <a:prstGeom prst="rect">
            <a:avLst/>
          </a:prstGeom>
          <a:solidFill>
            <a:schemeClr val="bg1">
              <a:lumMod val="95000"/>
            </a:schemeClr>
          </a:solidFill>
          <a:ln>
            <a:noFill/>
          </a:ln>
        </p:spPr>
        <p:txBody>
          <a:bodyPr vert="horz" wrap="square" lIns="0" tIns="108000" rIns="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algn="ctr">
              <a:buNone/>
            </a:pPr>
            <a:r>
              <a:rPr lang="de-DE" b="1" dirty="0">
                <a:latin typeface="Calibri" panose="020F0502020204030204" pitchFamily="34" charset="0"/>
                <a:cs typeface="Calibri" panose="020F0502020204030204" pitchFamily="34" charset="0"/>
              </a:rPr>
              <a:t>Textaufgaben erschließen</a:t>
            </a:r>
          </a:p>
        </p:txBody>
      </p:sp>
      <p:sp>
        <p:nvSpPr>
          <p:cNvPr id="23" name="Inhaltsplatzhalter 4">
            <a:extLst>
              <a:ext uri="{FF2B5EF4-FFF2-40B4-BE49-F238E27FC236}">
                <a16:creationId xmlns:a16="http://schemas.microsoft.com/office/drawing/2014/main" id="{81316CF9-AE46-4250-A7D4-5C02E7BEE0CD}"/>
              </a:ext>
            </a:extLst>
          </p:cNvPr>
          <p:cNvSpPr txBox="1">
            <a:spLocks/>
          </p:cNvSpPr>
          <p:nvPr/>
        </p:nvSpPr>
        <p:spPr>
          <a:xfrm>
            <a:off x="726564" y="2211999"/>
            <a:ext cx="3528000" cy="639434"/>
          </a:xfrm>
          <a:prstGeom prst="rect">
            <a:avLst/>
          </a:prstGeom>
          <a:solidFill>
            <a:schemeClr val="bg1">
              <a:lumMod val="95000"/>
            </a:schemeClr>
          </a:solidFill>
        </p:spPr>
        <p:txBody>
          <a:bodyPr vert="horz" wrap="square" lIns="0" tIns="108000" rIns="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algn="ctr">
              <a:buNone/>
            </a:pPr>
            <a:r>
              <a:rPr lang="de-DE" b="1" dirty="0">
                <a:latin typeface="Calibri" panose="020F0502020204030204" pitchFamily="34" charset="0"/>
                <a:cs typeface="Calibri" panose="020F0502020204030204" pitchFamily="34" charset="0"/>
              </a:rPr>
              <a:t>Fehlendes/lückenhaftes Prozentverständnis</a:t>
            </a:r>
            <a:endParaRPr lang="de-DE" dirty="0"/>
          </a:p>
        </p:txBody>
      </p:sp>
      <p:sp>
        <p:nvSpPr>
          <p:cNvPr id="24" name="Inhaltsplatzhalter 4">
            <a:extLst>
              <a:ext uri="{FF2B5EF4-FFF2-40B4-BE49-F238E27FC236}">
                <a16:creationId xmlns:a16="http://schemas.microsoft.com/office/drawing/2014/main" id="{863B8E38-D5DF-4E82-85C1-1BD3AA920A2A}"/>
              </a:ext>
            </a:extLst>
          </p:cNvPr>
          <p:cNvSpPr txBox="1">
            <a:spLocks/>
          </p:cNvSpPr>
          <p:nvPr/>
        </p:nvSpPr>
        <p:spPr>
          <a:xfrm>
            <a:off x="4884229" y="2211999"/>
            <a:ext cx="3528000" cy="639434"/>
          </a:xfrm>
          <a:prstGeom prst="rect">
            <a:avLst/>
          </a:prstGeom>
          <a:solidFill>
            <a:schemeClr val="bg1">
              <a:lumMod val="95000"/>
            </a:schemeClr>
          </a:solidFill>
        </p:spPr>
        <p:txBody>
          <a:bodyPr vert="horz" wrap="square" lIns="0" tIns="108000" rIns="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algn="ctr">
              <a:buNone/>
            </a:pPr>
            <a:r>
              <a:rPr lang="de-DE" b="1" dirty="0">
                <a:latin typeface="Calibri" panose="020F0502020204030204" pitchFamily="34" charset="0"/>
                <a:cs typeface="Calibri" panose="020F0502020204030204" pitchFamily="34" charset="0"/>
              </a:rPr>
              <a:t>Spezifische, sehr verdichtete</a:t>
            </a:r>
            <a:br>
              <a:rPr lang="de-DE" b="1" dirty="0">
                <a:latin typeface="Calibri" panose="020F0502020204030204" pitchFamily="34" charset="0"/>
                <a:cs typeface="Calibri" panose="020F0502020204030204" pitchFamily="34" charset="0"/>
              </a:rPr>
            </a:br>
            <a:r>
              <a:rPr lang="de-DE" b="1" dirty="0">
                <a:latin typeface="Calibri" panose="020F0502020204030204" pitchFamily="34" charset="0"/>
                <a:cs typeface="Calibri" panose="020F0502020204030204" pitchFamily="34" charset="0"/>
              </a:rPr>
              <a:t>Sprache von Prozenten</a:t>
            </a:r>
          </a:p>
        </p:txBody>
      </p:sp>
      <p:sp>
        <p:nvSpPr>
          <p:cNvPr id="14" name="Inhaltsplatzhalter 5">
            <a:extLst>
              <a:ext uri="{FF2B5EF4-FFF2-40B4-BE49-F238E27FC236}">
                <a16:creationId xmlns:a16="http://schemas.microsoft.com/office/drawing/2014/main" id="{F6183332-CBA5-488F-8854-CD4B1723D697}"/>
              </a:ext>
            </a:extLst>
          </p:cNvPr>
          <p:cNvSpPr txBox="1">
            <a:spLocks/>
          </p:cNvSpPr>
          <p:nvPr/>
        </p:nvSpPr>
        <p:spPr>
          <a:xfrm>
            <a:off x="252000" y="5220183"/>
            <a:ext cx="8640000" cy="1259816"/>
          </a:xfrm>
          <a:prstGeom prst="rect">
            <a:avLst/>
          </a:prstGeom>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a:spcBef>
                <a:spcPts val="0"/>
              </a:spcBef>
              <a:buFont typeface="Wingdings" panose="05000000000000000000" pitchFamily="2" charset="2"/>
              <a:buChar char="à"/>
            </a:pPr>
            <a:r>
              <a:rPr lang="de-DE" b="1" dirty="0"/>
              <a:t>Zentrale in der Fortbildung zu adressierende Fragen:</a:t>
            </a:r>
          </a:p>
          <a:p>
            <a:pPr marL="432000">
              <a:spcBef>
                <a:spcPts val="0"/>
              </a:spcBef>
            </a:pPr>
            <a:r>
              <a:rPr lang="de-DE" dirty="0"/>
              <a:t>Wie kann das Prozentverständnis nachhaltig gefördert werden?</a:t>
            </a:r>
          </a:p>
          <a:p>
            <a:pPr marL="432000">
              <a:spcBef>
                <a:spcPts val="0"/>
              </a:spcBef>
            </a:pPr>
            <a:r>
              <a:rPr lang="de-DE" dirty="0"/>
              <a:t>Wie kann das Erschließen von Textaufgaben unterstützt werden?</a:t>
            </a:r>
          </a:p>
        </p:txBody>
      </p:sp>
      <p:cxnSp>
        <p:nvCxnSpPr>
          <p:cNvPr id="3" name="Gerade Verbindung mit Pfeil 2">
            <a:extLst>
              <a:ext uri="{FF2B5EF4-FFF2-40B4-BE49-F238E27FC236}">
                <a16:creationId xmlns:a16="http://schemas.microsoft.com/office/drawing/2014/main" id="{6FAB8520-BC9A-4435-A540-9644C065BE08}"/>
              </a:ext>
            </a:extLst>
          </p:cNvPr>
          <p:cNvCxnSpPr>
            <a:cxnSpLocks/>
          </p:cNvCxnSpPr>
          <p:nvPr/>
        </p:nvCxnSpPr>
        <p:spPr bwMode="auto">
          <a:xfrm>
            <a:off x="2490564" y="1684020"/>
            <a:ext cx="0" cy="400050"/>
          </a:xfrm>
          <a:prstGeom prst="straightConnector1">
            <a:avLst/>
          </a:prstGeom>
          <a:solidFill>
            <a:schemeClr val="accent1"/>
          </a:solidFill>
          <a:ln w="38100" cap="flat" cmpd="sng" algn="ctr">
            <a:solidFill>
              <a:schemeClr val="tx2"/>
            </a:solidFill>
            <a:prstDash val="solid"/>
            <a:round/>
            <a:headEnd type="none" w="med" len="med"/>
            <a:tailEnd type="triangle"/>
          </a:ln>
          <a:effectLst/>
        </p:spPr>
      </p:cxnSp>
      <p:cxnSp>
        <p:nvCxnSpPr>
          <p:cNvPr id="26" name="Gerade Verbindung mit Pfeil 25">
            <a:extLst>
              <a:ext uri="{FF2B5EF4-FFF2-40B4-BE49-F238E27FC236}">
                <a16:creationId xmlns:a16="http://schemas.microsoft.com/office/drawing/2014/main" id="{3580E00A-D1AF-4962-ACA1-F81C4415BD76}"/>
              </a:ext>
            </a:extLst>
          </p:cNvPr>
          <p:cNvCxnSpPr>
            <a:cxnSpLocks/>
          </p:cNvCxnSpPr>
          <p:nvPr/>
        </p:nvCxnSpPr>
        <p:spPr bwMode="auto">
          <a:xfrm>
            <a:off x="6642133" y="1684020"/>
            <a:ext cx="0" cy="400050"/>
          </a:xfrm>
          <a:prstGeom prst="straightConnector1">
            <a:avLst/>
          </a:prstGeom>
          <a:solidFill>
            <a:schemeClr val="accent1"/>
          </a:solidFill>
          <a:ln w="38100" cap="flat" cmpd="sng" algn="ctr">
            <a:solidFill>
              <a:schemeClr val="tx2"/>
            </a:solidFill>
            <a:prstDash val="solid"/>
            <a:round/>
            <a:headEnd type="none" w="med" len="med"/>
            <a:tailEnd type="triangle"/>
          </a:ln>
          <a:effectLst/>
        </p:spPr>
      </p:cxnSp>
    </p:spTree>
    <p:extLst>
      <p:ext uri="{BB962C8B-B14F-4D97-AF65-F5344CB8AC3E}">
        <p14:creationId xmlns:p14="http://schemas.microsoft.com/office/powerpoint/2010/main" val="89614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1" grpId="0"/>
      <p:bldP spid="23" grpId="0" animBg="1"/>
      <p:bldP spid="24" grpId="0" animBg="1"/>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a:extLst>
              <a:ext uri="{FF2B5EF4-FFF2-40B4-BE49-F238E27FC236}">
                <a16:creationId xmlns:a16="http://schemas.microsoft.com/office/drawing/2014/main" id="{3C651E9E-2EE3-4BF3-9DD1-CFA8EC36B81B}"/>
              </a:ext>
            </a:extLst>
          </p:cNvPr>
          <p:cNvSpPr>
            <a:spLocks noGrp="1"/>
          </p:cNvSpPr>
          <p:nvPr>
            <p:ph idx="1"/>
          </p:nvPr>
        </p:nvSpPr>
        <p:spPr/>
        <p:txBody>
          <a:bodyPr/>
          <a:lstStyle/>
          <a:p>
            <a:pPr>
              <a:buNone/>
            </a:pPr>
            <a:r>
              <a:rPr lang="de-DE" dirty="0"/>
              <a:t>Diese Folie gehört mit zum Material und darf nicht entfernt werden.</a:t>
            </a:r>
          </a:p>
          <a:p>
            <a:pPr marL="216000" indent="-216000"/>
            <a:r>
              <a:rPr lang="de-DE" dirty="0"/>
              <a:t>Dieses Fortbildungsmaterial wurde ursprünglich entwickelt im Projekt Mathe sicher können als Teil des DZLM-Moduls „Diagnose und Förderung von </a:t>
            </a:r>
            <a:r>
              <a:rPr lang="de-DE" dirty="0" err="1"/>
              <a:t>Verstehensgrundlagen</a:t>
            </a:r>
            <a:r>
              <a:rPr lang="de-DE" dirty="0"/>
              <a:t> „Mathe sicher können“ (Sek) von u. a. Susanne Prediger, Christoph </a:t>
            </a:r>
            <a:r>
              <a:rPr lang="de-DE" dirty="0" err="1"/>
              <a:t>Selter</a:t>
            </a:r>
            <a:r>
              <a:rPr lang="de-DE" dirty="0"/>
              <a:t> &amp; Anne Reiche </a:t>
            </a:r>
          </a:p>
          <a:p>
            <a:pPr marL="216000" indent="-216000"/>
            <a:r>
              <a:rPr lang="de-DE" dirty="0"/>
              <a:t>Der hier vorliegende Zuschnitt des Bausteins wurde im Rahmen des Projekts Mathematik aufholen nach Corona erstellt, mit Finanzierung von 14 Bundesländern, von Birte Friedrich-Pöhler &amp; Susanne Prediger, unter Vorarbeiten von Claudia </a:t>
            </a:r>
            <a:r>
              <a:rPr lang="de-DE" dirty="0" err="1"/>
              <a:t>Ademmer</a:t>
            </a:r>
            <a:r>
              <a:rPr lang="de-DE" dirty="0"/>
              <a:t>, Anne-Katrin Reiche, Jennifer Dröse &amp; Judith </a:t>
            </a:r>
            <a:r>
              <a:rPr lang="de-DE" dirty="0" err="1"/>
              <a:t>Strucksberg</a:t>
            </a:r>
            <a:r>
              <a:rPr lang="de-DE" dirty="0"/>
              <a:t>.</a:t>
            </a:r>
          </a:p>
          <a:p>
            <a:pPr marL="216000" indent="-216000"/>
            <a:r>
              <a:rPr lang="de-DE" dirty="0"/>
              <a:t>Das Material kann, soweit nicht anderweitig gekennzeichnet, unter der </a:t>
            </a:r>
            <a:r>
              <a:rPr lang="de-DE" dirty="0">
                <a:hlinkClick r:id="rId2"/>
              </a:rPr>
              <a:t>Creative Commons Lizenz BY-SA: Namensnennung – Weitergabe unter gleichen Bedingungen 4.0 International</a:t>
            </a:r>
            <a:r>
              <a:rPr lang="de-DE" dirty="0"/>
              <a:t> weiterverwendet werden. Nähere Informationen dazu befinden sich auf der nächsten Folie.</a:t>
            </a:r>
          </a:p>
        </p:txBody>
      </p:sp>
      <p:sp>
        <p:nvSpPr>
          <p:cNvPr id="5" name="Titel 4">
            <a:extLst>
              <a:ext uri="{FF2B5EF4-FFF2-40B4-BE49-F238E27FC236}">
                <a16:creationId xmlns:a16="http://schemas.microsoft.com/office/drawing/2014/main" id="{83CA3021-DD12-498D-B5F0-BBA091376EB8}"/>
              </a:ext>
            </a:extLst>
          </p:cNvPr>
          <p:cNvSpPr>
            <a:spLocks noGrp="1"/>
          </p:cNvSpPr>
          <p:nvPr>
            <p:ph type="title"/>
          </p:nvPr>
        </p:nvSpPr>
        <p:spPr/>
        <p:txBody>
          <a:bodyPr/>
          <a:lstStyle/>
          <a:p>
            <a:r>
              <a:rPr lang="de-DE" dirty="0"/>
              <a:t>Lizenzbedingungen</a:t>
            </a:r>
          </a:p>
        </p:txBody>
      </p:sp>
    </p:spTree>
    <p:extLst>
      <p:ext uri="{BB962C8B-B14F-4D97-AF65-F5344CB8AC3E}">
        <p14:creationId xmlns:p14="http://schemas.microsoft.com/office/powerpoint/2010/main" val="9573233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6" name="Rechteck 5">
            <a:extLst>
              <a:ext uri="{FF2B5EF4-FFF2-40B4-BE49-F238E27FC236}">
                <a16:creationId xmlns:a16="http://schemas.microsoft.com/office/drawing/2014/main" id="{6951D044-D26E-4A11-B949-9E2C9E64D1E2}"/>
              </a:ext>
            </a:extLst>
          </p:cNvPr>
          <p:cNvSpPr/>
          <p:nvPr/>
        </p:nvSpPr>
        <p:spPr bwMode="auto">
          <a:xfrm>
            <a:off x="-501228" y="1291590"/>
            <a:ext cx="9940715" cy="209096"/>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5" name="Tabelle 4">
            <a:extLst>
              <a:ext uri="{FF2B5EF4-FFF2-40B4-BE49-F238E27FC236}">
                <a16:creationId xmlns:a16="http://schemas.microsoft.com/office/drawing/2014/main" id="{CF425DEB-7086-430A-AC5D-FD0739FA2EF7}"/>
              </a:ext>
            </a:extLst>
          </p:cNvPr>
          <p:cNvGraphicFramePr>
            <a:graphicFrameLocks noGrp="1"/>
          </p:cNvGraphicFramePr>
          <p:nvPr>
            <p:extLst>
              <p:ext uri="{D42A27DB-BD31-4B8C-83A1-F6EECF244321}">
                <p14:modId xmlns:p14="http://schemas.microsoft.com/office/powerpoint/2010/main" val="2841062809"/>
              </p:ext>
            </p:extLst>
          </p:nvPr>
        </p:nvGraphicFramePr>
        <p:xfrm>
          <a:off x="252000" y="851666"/>
          <a:ext cx="8640000" cy="65664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07950" indent="-107950" algn="just">
                        <a:lnSpc>
                          <a:spcPct val="100000"/>
                        </a:lnSpc>
                        <a:spcAft>
                          <a:spcPts val="0"/>
                        </a:spcAft>
                        <a:tabLst>
                          <a:tab pos="4500880" algn="l"/>
                        </a:tabLst>
                      </a:pPr>
                      <a:r>
                        <a:rPr lang="de-DE" sz="1200" b="1"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Welche </a:t>
                      </a:r>
                      <a:r>
                        <a:rPr lang="de-DE" sz="1200" b="1"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Verstehenselemente</a:t>
                      </a:r>
                      <a:r>
                        <a:rPr lang="de-DE" sz="1200" b="1"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gehören zum Prozentverständnis?</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w="12700" cmpd="sng">
                      <a:noFill/>
                      <a:prstDash val="solid"/>
                    </a:lnL>
                    <a:lnR w="12700" cmpd="sng">
                      <a:noFill/>
                      <a:prstDash val="solid"/>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Wesentliche Elemente des Prozentverständnisses</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Folien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2967738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 name="Tabelle 94">
            <a:extLst>
              <a:ext uri="{FF2B5EF4-FFF2-40B4-BE49-F238E27FC236}">
                <a16:creationId xmlns:a16="http://schemas.microsoft.com/office/drawing/2014/main" id="{DF8A4B2C-BEC1-4A28-B502-38E3520D6276}"/>
              </a:ext>
            </a:extLst>
          </p:cNvPr>
          <p:cNvGraphicFramePr>
            <a:graphicFrameLocks noGrp="1"/>
          </p:cNvGraphicFramePr>
          <p:nvPr>
            <p:extLst>
              <p:ext uri="{D42A27DB-BD31-4B8C-83A1-F6EECF244321}">
                <p14:modId xmlns:p14="http://schemas.microsoft.com/office/powerpoint/2010/main" val="852150380"/>
              </p:ext>
            </p:extLst>
          </p:nvPr>
        </p:nvGraphicFramePr>
        <p:xfrm>
          <a:off x="2193353" y="5239726"/>
          <a:ext cx="1739400" cy="272415"/>
        </p:xfrm>
        <a:graphic>
          <a:graphicData uri="http://schemas.openxmlformats.org/drawingml/2006/table">
            <a:tbl>
              <a:tblPr>
                <a:tableStyleId>{5C22544A-7EE6-4342-B048-85BDC9FD1C3A}</a:tableStyleId>
              </a:tblPr>
              <a:tblGrid>
                <a:gridCol w="34788">
                  <a:extLst>
                    <a:ext uri="{9D8B030D-6E8A-4147-A177-3AD203B41FA5}">
                      <a16:colId xmlns:a16="http://schemas.microsoft.com/office/drawing/2014/main" val="3347813069"/>
                    </a:ext>
                  </a:extLst>
                </a:gridCol>
                <a:gridCol w="34788">
                  <a:extLst>
                    <a:ext uri="{9D8B030D-6E8A-4147-A177-3AD203B41FA5}">
                      <a16:colId xmlns:a16="http://schemas.microsoft.com/office/drawing/2014/main" val="2137560219"/>
                    </a:ext>
                  </a:extLst>
                </a:gridCol>
                <a:gridCol w="34788">
                  <a:extLst>
                    <a:ext uri="{9D8B030D-6E8A-4147-A177-3AD203B41FA5}">
                      <a16:colId xmlns:a16="http://schemas.microsoft.com/office/drawing/2014/main" val="1437137286"/>
                    </a:ext>
                  </a:extLst>
                </a:gridCol>
                <a:gridCol w="34788">
                  <a:extLst>
                    <a:ext uri="{9D8B030D-6E8A-4147-A177-3AD203B41FA5}">
                      <a16:colId xmlns:a16="http://schemas.microsoft.com/office/drawing/2014/main" val="3397506324"/>
                    </a:ext>
                  </a:extLst>
                </a:gridCol>
                <a:gridCol w="34788">
                  <a:extLst>
                    <a:ext uri="{9D8B030D-6E8A-4147-A177-3AD203B41FA5}">
                      <a16:colId xmlns:a16="http://schemas.microsoft.com/office/drawing/2014/main" val="3008462823"/>
                    </a:ext>
                  </a:extLst>
                </a:gridCol>
                <a:gridCol w="34788">
                  <a:extLst>
                    <a:ext uri="{9D8B030D-6E8A-4147-A177-3AD203B41FA5}">
                      <a16:colId xmlns:a16="http://schemas.microsoft.com/office/drawing/2014/main" val="1689880694"/>
                    </a:ext>
                  </a:extLst>
                </a:gridCol>
                <a:gridCol w="34788">
                  <a:extLst>
                    <a:ext uri="{9D8B030D-6E8A-4147-A177-3AD203B41FA5}">
                      <a16:colId xmlns:a16="http://schemas.microsoft.com/office/drawing/2014/main" val="2944117408"/>
                    </a:ext>
                  </a:extLst>
                </a:gridCol>
                <a:gridCol w="34788">
                  <a:extLst>
                    <a:ext uri="{9D8B030D-6E8A-4147-A177-3AD203B41FA5}">
                      <a16:colId xmlns:a16="http://schemas.microsoft.com/office/drawing/2014/main" val="2564903513"/>
                    </a:ext>
                  </a:extLst>
                </a:gridCol>
                <a:gridCol w="34788">
                  <a:extLst>
                    <a:ext uri="{9D8B030D-6E8A-4147-A177-3AD203B41FA5}">
                      <a16:colId xmlns:a16="http://schemas.microsoft.com/office/drawing/2014/main" val="1320558719"/>
                    </a:ext>
                  </a:extLst>
                </a:gridCol>
                <a:gridCol w="34788">
                  <a:extLst>
                    <a:ext uri="{9D8B030D-6E8A-4147-A177-3AD203B41FA5}">
                      <a16:colId xmlns:a16="http://schemas.microsoft.com/office/drawing/2014/main" val="3855259085"/>
                    </a:ext>
                  </a:extLst>
                </a:gridCol>
                <a:gridCol w="34788">
                  <a:extLst>
                    <a:ext uri="{9D8B030D-6E8A-4147-A177-3AD203B41FA5}">
                      <a16:colId xmlns:a16="http://schemas.microsoft.com/office/drawing/2014/main" val="776373304"/>
                    </a:ext>
                  </a:extLst>
                </a:gridCol>
                <a:gridCol w="34788">
                  <a:extLst>
                    <a:ext uri="{9D8B030D-6E8A-4147-A177-3AD203B41FA5}">
                      <a16:colId xmlns:a16="http://schemas.microsoft.com/office/drawing/2014/main" val="1438761734"/>
                    </a:ext>
                  </a:extLst>
                </a:gridCol>
                <a:gridCol w="34788">
                  <a:extLst>
                    <a:ext uri="{9D8B030D-6E8A-4147-A177-3AD203B41FA5}">
                      <a16:colId xmlns:a16="http://schemas.microsoft.com/office/drawing/2014/main" val="2395119002"/>
                    </a:ext>
                  </a:extLst>
                </a:gridCol>
                <a:gridCol w="34788">
                  <a:extLst>
                    <a:ext uri="{9D8B030D-6E8A-4147-A177-3AD203B41FA5}">
                      <a16:colId xmlns:a16="http://schemas.microsoft.com/office/drawing/2014/main" val="3957352632"/>
                    </a:ext>
                  </a:extLst>
                </a:gridCol>
                <a:gridCol w="34788">
                  <a:extLst>
                    <a:ext uri="{9D8B030D-6E8A-4147-A177-3AD203B41FA5}">
                      <a16:colId xmlns:a16="http://schemas.microsoft.com/office/drawing/2014/main" val="2734035314"/>
                    </a:ext>
                  </a:extLst>
                </a:gridCol>
                <a:gridCol w="34788">
                  <a:extLst>
                    <a:ext uri="{9D8B030D-6E8A-4147-A177-3AD203B41FA5}">
                      <a16:colId xmlns:a16="http://schemas.microsoft.com/office/drawing/2014/main" val="2733771971"/>
                    </a:ext>
                  </a:extLst>
                </a:gridCol>
                <a:gridCol w="34788">
                  <a:extLst>
                    <a:ext uri="{9D8B030D-6E8A-4147-A177-3AD203B41FA5}">
                      <a16:colId xmlns:a16="http://schemas.microsoft.com/office/drawing/2014/main" val="2483468093"/>
                    </a:ext>
                  </a:extLst>
                </a:gridCol>
                <a:gridCol w="34788">
                  <a:extLst>
                    <a:ext uri="{9D8B030D-6E8A-4147-A177-3AD203B41FA5}">
                      <a16:colId xmlns:a16="http://schemas.microsoft.com/office/drawing/2014/main" val="3085975469"/>
                    </a:ext>
                  </a:extLst>
                </a:gridCol>
                <a:gridCol w="34788">
                  <a:extLst>
                    <a:ext uri="{9D8B030D-6E8A-4147-A177-3AD203B41FA5}">
                      <a16:colId xmlns:a16="http://schemas.microsoft.com/office/drawing/2014/main" val="1637655258"/>
                    </a:ext>
                  </a:extLst>
                </a:gridCol>
                <a:gridCol w="34788">
                  <a:extLst>
                    <a:ext uri="{9D8B030D-6E8A-4147-A177-3AD203B41FA5}">
                      <a16:colId xmlns:a16="http://schemas.microsoft.com/office/drawing/2014/main" val="2025757004"/>
                    </a:ext>
                  </a:extLst>
                </a:gridCol>
                <a:gridCol w="34788">
                  <a:extLst>
                    <a:ext uri="{9D8B030D-6E8A-4147-A177-3AD203B41FA5}">
                      <a16:colId xmlns:a16="http://schemas.microsoft.com/office/drawing/2014/main" val="2512582824"/>
                    </a:ext>
                  </a:extLst>
                </a:gridCol>
                <a:gridCol w="34788">
                  <a:extLst>
                    <a:ext uri="{9D8B030D-6E8A-4147-A177-3AD203B41FA5}">
                      <a16:colId xmlns:a16="http://schemas.microsoft.com/office/drawing/2014/main" val="2926838606"/>
                    </a:ext>
                  </a:extLst>
                </a:gridCol>
                <a:gridCol w="34788">
                  <a:extLst>
                    <a:ext uri="{9D8B030D-6E8A-4147-A177-3AD203B41FA5}">
                      <a16:colId xmlns:a16="http://schemas.microsoft.com/office/drawing/2014/main" val="1182893288"/>
                    </a:ext>
                  </a:extLst>
                </a:gridCol>
                <a:gridCol w="34788">
                  <a:extLst>
                    <a:ext uri="{9D8B030D-6E8A-4147-A177-3AD203B41FA5}">
                      <a16:colId xmlns:a16="http://schemas.microsoft.com/office/drawing/2014/main" val="2426656190"/>
                    </a:ext>
                  </a:extLst>
                </a:gridCol>
                <a:gridCol w="34788">
                  <a:extLst>
                    <a:ext uri="{9D8B030D-6E8A-4147-A177-3AD203B41FA5}">
                      <a16:colId xmlns:a16="http://schemas.microsoft.com/office/drawing/2014/main" val="3478572856"/>
                    </a:ext>
                  </a:extLst>
                </a:gridCol>
                <a:gridCol w="34788">
                  <a:extLst>
                    <a:ext uri="{9D8B030D-6E8A-4147-A177-3AD203B41FA5}">
                      <a16:colId xmlns:a16="http://schemas.microsoft.com/office/drawing/2014/main" val="2641047279"/>
                    </a:ext>
                  </a:extLst>
                </a:gridCol>
                <a:gridCol w="34788">
                  <a:extLst>
                    <a:ext uri="{9D8B030D-6E8A-4147-A177-3AD203B41FA5}">
                      <a16:colId xmlns:a16="http://schemas.microsoft.com/office/drawing/2014/main" val="3477641216"/>
                    </a:ext>
                  </a:extLst>
                </a:gridCol>
                <a:gridCol w="34788">
                  <a:extLst>
                    <a:ext uri="{9D8B030D-6E8A-4147-A177-3AD203B41FA5}">
                      <a16:colId xmlns:a16="http://schemas.microsoft.com/office/drawing/2014/main" val="595196926"/>
                    </a:ext>
                  </a:extLst>
                </a:gridCol>
                <a:gridCol w="34788">
                  <a:extLst>
                    <a:ext uri="{9D8B030D-6E8A-4147-A177-3AD203B41FA5}">
                      <a16:colId xmlns:a16="http://schemas.microsoft.com/office/drawing/2014/main" val="1521128768"/>
                    </a:ext>
                  </a:extLst>
                </a:gridCol>
                <a:gridCol w="34788">
                  <a:extLst>
                    <a:ext uri="{9D8B030D-6E8A-4147-A177-3AD203B41FA5}">
                      <a16:colId xmlns:a16="http://schemas.microsoft.com/office/drawing/2014/main" val="3750417340"/>
                    </a:ext>
                  </a:extLst>
                </a:gridCol>
                <a:gridCol w="34788">
                  <a:extLst>
                    <a:ext uri="{9D8B030D-6E8A-4147-A177-3AD203B41FA5}">
                      <a16:colId xmlns:a16="http://schemas.microsoft.com/office/drawing/2014/main" val="2343932520"/>
                    </a:ext>
                  </a:extLst>
                </a:gridCol>
                <a:gridCol w="34788">
                  <a:extLst>
                    <a:ext uri="{9D8B030D-6E8A-4147-A177-3AD203B41FA5}">
                      <a16:colId xmlns:a16="http://schemas.microsoft.com/office/drawing/2014/main" val="1941074882"/>
                    </a:ext>
                  </a:extLst>
                </a:gridCol>
                <a:gridCol w="34788">
                  <a:extLst>
                    <a:ext uri="{9D8B030D-6E8A-4147-A177-3AD203B41FA5}">
                      <a16:colId xmlns:a16="http://schemas.microsoft.com/office/drawing/2014/main" val="1876754338"/>
                    </a:ext>
                  </a:extLst>
                </a:gridCol>
                <a:gridCol w="34788">
                  <a:extLst>
                    <a:ext uri="{9D8B030D-6E8A-4147-A177-3AD203B41FA5}">
                      <a16:colId xmlns:a16="http://schemas.microsoft.com/office/drawing/2014/main" val="4218653118"/>
                    </a:ext>
                  </a:extLst>
                </a:gridCol>
                <a:gridCol w="34788">
                  <a:extLst>
                    <a:ext uri="{9D8B030D-6E8A-4147-A177-3AD203B41FA5}">
                      <a16:colId xmlns:a16="http://schemas.microsoft.com/office/drawing/2014/main" val="2258337849"/>
                    </a:ext>
                  </a:extLst>
                </a:gridCol>
                <a:gridCol w="34788">
                  <a:extLst>
                    <a:ext uri="{9D8B030D-6E8A-4147-A177-3AD203B41FA5}">
                      <a16:colId xmlns:a16="http://schemas.microsoft.com/office/drawing/2014/main" val="1376172793"/>
                    </a:ext>
                  </a:extLst>
                </a:gridCol>
                <a:gridCol w="34788">
                  <a:extLst>
                    <a:ext uri="{9D8B030D-6E8A-4147-A177-3AD203B41FA5}">
                      <a16:colId xmlns:a16="http://schemas.microsoft.com/office/drawing/2014/main" val="2239015593"/>
                    </a:ext>
                  </a:extLst>
                </a:gridCol>
                <a:gridCol w="34788">
                  <a:extLst>
                    <a:ext uri="{9D8B030D-6E8A-4147-A177-3AD203B41FA5}">
                      <a16:colId xmlns:a16="http://schemas.microsoft.com/office/drawing/2014/main" val="4183595263"/>
                    </a:ext>
                  </a:extLst>
                </a:gridCol>
                <a:gridCol w="34788">
                  <a:extLst>
                    <a:ext uri="{9D8B030D-6E8A-4147-A177-3AD203B41FA5}">
                      <a16:colId xmlns:a16="http://schemas.microsoft.com/office/drawing/2014/main" val="879113078"/>
                    </a:ext>
                  </a:extLst>
                </a:gridCol>
                <a:gridCol w="34788">
                  <a:extLst>
                    <a:ext uri="{9D8B030D-6E8A-4147-A177-3AD203B41FA5}">
                      <a16:colId xmlns:a16="http://schemas.microsoft.com/office/drawing/2014/main" val="718125692"/>
                    </a:ext>
                  </a:extLst>
                </a:gridCol>
                <a:gridCol w="34788">
                  <a:extLst>
                    <a:ext uri="{9D8B030D-6E8A-4147-A177-3AD203B41FA5}">
                      <a16:colId xmlns:a16="http://schemas.microsoft.com/office/drawing/2014/main" val="4247311837"/>
                    </a:ext>
                  </a:extLst>
                </a:gridCol>
                <a:gridCol w="34788">
                  <a:extLst>
                    <a:ext uri="{9D8B030D-6E8A-4147-A177-3AD203B41FA5}">
                      <a16:colId xmlns:a16="http://schemas.microsoft.com/office/drawing/2014/main" val="967980661"/>
                    </a:ext>
                  </a:extLst>
                </a:gridCol>
                <a:gridCol w="34788">
                  <a:extLst>
                    <a:ext uri="{9D8B030D-6E8A-4147-A177-3AD203B41FA5}">
                      <a16:colId xmlns:a16="http://schemas.microsoft.com/office/drawing/2014/main" val="152176198"/>
                    </a:ext>
                  </a:extLst>
                </a:gridCol>
                <a:gridCol w="34788">
                  <a:extLst>
                    <a:ext uri="{9D8B030D-6E8A-4147-A177-3AD203B41FA5}">
                      <a16:colId xmlns:a16="http://schemas.microsoft.com/office/drawing/2014/main" val="3534698627"/>
                    </a:ext>
                  </a:extLst>
                </a:gridCol>
                <a:gridCol w="34788">
                  <a:extLst>
                    <a:ext uri="{9D8B030D-6E8A-4147-A177-3AD203B41FA5}">
                      <a16:colId xmlns:a16="http://schemas.microsoft.com/office/drawing/2014/main" val="3635707923"/>
                    </a:ext>
                  </a:extLst>
                </a:gridCol>
                <a:gridCol w="34788">
                  <a:extLst>
                    <a:ext uri="{9D8B030D-6E8A-4147-A177-3AD203B41FA5}">
                      <a16:colId xmlns:a16="http://schemas.microsoft.com/office/drawing/2014/main" val="2243840476"/>
                    </a:ext>
                  </a:extLst>
                </a:gridCol>
                <a:gridCol w="34788">
                  <a:extLst>
                    <a:ext uri="{9D8B030D-6E8A-4147-A177-3AD203B41FA5}">
                      <a16:colId xmlns:a16="http://schemas.microsoft.com/office/drawing/2014/main" val="31656816"/>
                    </a:ext>
                  </a:extLst>
                </a:gridCol>
                <a:gridCol w="34788">
                  <a:extLst>
                    <a:ext uri="{9D8B030D-6E8A-4147-A177-3AD203B41FA5}">
                      <a16:colId xmlns:a16="http://schemas.microsoft.com/office/drawing/2014/main" val="1536990761"/>
                    </a:ext>
                  </a:extLst>
                </a:gridCol>
                <a:gridCol w="34788">
                  <a:extLst>
                    <a:ext uri="{9D8B030D-6E8A-4147-A177-3AD203B41FA5}">
                      <a16:colId xmlns:a16="http://schemas.microsoft.com/office/drawing/2014/main" val="31918966"/>
                    </a:ext>
                  </a:extLst>
                </a:gridCol>
                <a:gridCol w="34788">
                  <a:extLst>
                    <a:ext uri="{9D8B030D-6E8A-4147-A177-3AD203B41FA5}">
                      <a16:colId xmlns:a16="http://schemas.microsoft.com/office/drawing/2014/main" val="2612843221"/>
                    </a:ext>
                  </a:extLst>
                </a:gridCol>
              </a:tblGrid>
              <a:tr h="272415">
                <a:tc>
                  <a:txBody>
                    <a:bodyPr/>
                    <a:lstStyle/>
                    <a:p>
                      <a:endParaRPr lang="de-DE" sz="100" dirty="0"/>
                    </a:p>
                  </a:txBody>
                  <a:tcPr marL="0" marR="0" marT="0" marB="0">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1270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1270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1270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1270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440070320"/>
                  </a:ext>
                </a:extLst>
              </a:tr>
            </a:tbl>
          </a:graphicData>
        </a:graphic>
      </p:graphicFrame>
      <p:sp>
        <p:nvSpPr>
          <p:cNvPr id="2" name="Inhaltsplatzhalter 1">
            <a:extLst>
              <a:ext uri="{FF2B5EF4-FFF2-40B4-BE49-F238E27FC236}">
                <a16:creationId xmlns:a16="http://schemas.microsoft.com/office/drawing/2014/main" id="{27825DFD-C74C-4D29-86D1-DD09169BC9DF}"/>
              </a:ext>
            </a:extLst>
          </p:cNvPr>
          <p:cNvSpPr>
            <a:spLocks noGrp="1"/>
          </p:cNvSpPr>
          <p:nvPr>
            <p:ph idx="1"/>
          </p:nvPr>
        </p:nvSpPr>
        <p:spPr>
          <a:xfrm>
            <a:off x="252000" y="899999"/>
            <a:ext cx="5417280" cy="315134"/>
          </a:xfrm>
        </p:spPr>
        <p:txBody>
          <a:bodyPr/>
          <a:lstStyle/>
          <a:p>
            <a:pPr marL="0" indent="0">
              <a:buNone/>
            </a:pPr>
            <a:r>
              <a:rPr lang="de-DE" b="1" dirty="0"/>
              <a:t>Prozente als Anteile mit dem Nenner Hundert verstehen  </a:t>
            </a:r>
          </a:p>
          <a:p>
            <a:pPr marL="0" indent="0">
              <a:buNone/>
            </a:pPr>
            <a:endParaRPr lang="de-DE" dirty="0"/>
          </a:p>
          <a:p>
            <a:pPr marL="0" indent="0">
              <a:buNone/>
            </a:pPr>
            <a:endParaRPr lang="de-DE" dirty="0"/>
          </a:p>
          <a:p>
            <a:pPr marL="0" indent="0">
              <a:buNone/>
            </a:pPr>
            <a:endParaRPr lang="de-DE" dirty="0"/>
          </a:p>
          <a:p>
            <a:pPr marL="0" indent="0">
              <a:buNone/>
            </a:pPr>
            <a:endParaRPr lang="de-DE" dirty="0"/>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Wesentliche Elemente des Prozentverständnisses </a:t>
            </a:r>
          </a:p>
        </p:txBody>
      </p:sp>
      <p:pic>
        <p:nvPicPr>
          <p:cNvPr id="8" name="Grafik 7">
            <a:extLst>
              <a:ext uri="{FF2B5EF4-FFF2-40B4-BE49-F238E27FC236}">
                <a16:creationId xmlns:a16="http://schemas.microsoft.com/office/drawing/2014/main" id="{7E2CD746-0BF6-BC4C-ABB6-2ECE7C54E548}"/>
              </a:ext>
            </a:extLst>
          </p:cNvPr>
          <p:cNvPicPr>
            <a:picLocks noChangeAspect="1"/>
          </p:cNvPicPr>
          <p:nvPr/>
        </p:nvPicPr>
        <p:blipFill rotWithShape="1">
          <a:blip r:embed="rId3"/>
          <a:srcRect l="1" r="13014"/>
          <a:stretch/>
        </p:blipFill>
        <p:spPr>
          <a:xfrm>
            <a:off x="252000" y="1390721"/>
            <a:ext cx="3888000" cy="2192449"/>
          </a:xfrm>
          <a:prstGeom prst="rect">
            <a:avLst/>
          </a:prstGeom>
          <a:ln>
            <a:noFill/>
          </a:ln>
          <a:effectLst>
            <a:outerShdw blurRad="50800" dist="38100" dir="2700000" algn="tl" rotWithShape="0">
              <a:prstClr val="black">
                <a:alpha val="40000"/>
              </a:prstClr>
            </a:outerShdw>
          </a:effectLst>
        </p:spPr>
      </p:pic>
      <p:sp>
        <p:nvSpPr>
          <p:cNvPr id="9" name="Textfeld 8">
            <a:extLst>
              <a:ext uri="{FF2B5EF4-FFF2-40B4-BE49-F238E27FC236}">
                <a16:creationId xmlns:a16="http://schemas.microsoft.com/office/drawing/2014/main" id="{B5DA5E36-3E92-8941-B117-76676635A70A}"/>
              </a:ext>
            </a:extLst>
          </p:cNvPr>
          <p:cNvSpPr txBox="1"/>
          <p:nvPr/>
        </p:nvSpPr>
        <p:spPr>
          <a:xfrm>
            <a:off x="252000" y="3312616"/>
            <a:ext cx="3888000" cy="272415"/>
          </a:xfrm>
          <a:prstGeom prst="rect">
            <a:avLst/>
          </a:prstGeom>
          <a:solidFill>
            <a:srgbClr val="F8B44F">
              <a:alpha val="25098"/>
            </a:srgbClr>
          </a:solidFill>
          <a:ln w="19050">
            <a:noFill/>
          </a:ln>
        </p:spPr>
        <p:txBody>
          <a:bodyPr wrap="square" rtlCol="0">
            <a:noAutofit/>
          </a:bodyPr>
          <a:lstStyle/>
          <a:p>
            <a:pPr marL="342900" indent="-342900">
              <a:spcBef>
                <a:spcPts val="400"/>
              </a:spcBef>
            </a:pPr>
            <a:endParaRPr lang="de-DE" sz="1800">
              <a:latin typeface="Calibri"/>
              <a:cs typeface="Calibri"/>
            </a:endParaRPr>
          </a:p>
        </p:txBody>
      </p:sp>
      <p:pic>
        <p:nvPicPr>
          <p:cNvPr id="11" name="Grafik 10">
            <a:extLst>
              <a:ext uri="{FF2B5EF4-FFF2-40B4-BE49-F238E27FC236}">
                <a16:creationId xmlns:a16="http://schemas.microsoft.com/office/drawing/2014/main" id="{1D3ACD65-912F-8E48-B40A-7D0045616574}"/>
              </a:ext>
            </a:extLst>
          </p:cNvPr>
          <p:cNvPicPr>
            <a:picLocks noChangeAspect="1"/>
          </p:cNvPicPr>
          <p:nvPr/>
        </p:nvPicPr>
        <p:blipFill>
          <a:blip r:embed="rId4"/>
          <a:stretch>
            <a:fillRect/>
          </a:stretch>
        </p:blipFill>
        <p:spPr>
          <a:xfrm rot="900000">
            <a:off x="4005699" y="1393386"/>
            <a:ext cx="686186" cy="969558"/>
          </a:xfrm>
          <a:prstGeom prst="rect">
            <a:avLst/>
          </a:prstGeom>
          <a:effectLst>
            <a:outerShdw blurRad="50800" dist="38100" dir="2700000" algn="tl" rotWithShape="0">
              <a:prstClr val="black">
                <a:alpha val="40000"/>
              </a:prstClr>
            </a:outerShdw>
          </a:effectLst>
        </p:spPr>
      </p:pic>
      <p:pic>
        <p:nvPicPr>
          <p:cNvPr id="7" name="Grafik 6">
            <a:extLst>
              <a:ext uri="{FF2B5EF4-FFF2-40B4-BE49-F238E27FC236}">
                <a16:creationId xmlns:a16="http://schemas.microsoft.com/office/drawing/2014/main" id="{083C728F-060F-6440-B0CB-FE1B58E2A1ED}"/>
              </a:ext>
            </a:extLst>
          </p:cNvPr>
          <p:cNvPicPr>
            <a:picLocks noChangeAspect="1"/>
          </p:cNvPicPr>
          <p:nvPr/>
        </p:nvPicPr>
        <p:blipFill>
          <a:blip r:embed="rId5">
            <a:duotone>
              <a:prstClr val="black"/>
              <a:srgbClr val="D9C3A5">
                <a:tint val="50000"/>
                <a:satMod val="180000"/>
              </a:srgbClr>
            </a:duotone>
          </a:blip>
          <a:stretch>
            <a:fillRect/>
          </a:stretch>
        </p:blipFill>
        <p:spPr>
          <a:xfrm>
            <a:off x="4557584" y="2540526"/>
            <a:ext cx="4334415" cy="3657163"/>
          </a:xfrm>
          <a:prstGeom prst="rect">
            <a:avLst/>
          </a:prstGeom>
          <a:ln>
            <a:noFill/>
          </a:ln>
          <a:effectLst>
            <a:outerShdw blurRad="50800" dist="38100" dir="2700000" algn="tl" rotWithShape="0">
              <a:prstClr val="black">
                <a:alpha val="40000"/>
              </a:prstClr>
            </a:outerShdw>
          </a:effectLst>
        </p:spPr>
      </p:pic>
      <p:sp>
        <p:nvSpPr>
          <p:cNvPr id="5" name="Textplatzhalter 4">
            <a:extLst>
              <a:ext uri="{FF2B5EF4-FFF2-40B4-BE49-F238E27FC236}">
                <a16:creationId xmlns:a16="http://schemas.microsoft.com/office/drawing/2014/main" id="{8F6CD2DD-E621-0B4D-8BD8-1997401325DF}"/>
              </a:ext>
            </a:extLst>
          </p:cNvPr>
          <p:cNvSpPr>
            <a:spLocks noGrp="1"/>
          </p:cNvSpPr>
          <p:nvPr>
            <p:ph type="body" sz="quarter" idx="10"/>
          </p:nvPr>
        </p:nvSpPr>
        <p:spPr/>
        <p:txBody>
          <a:bodyPr/>
          <a:lstStyle/>
          <a:p>
            <a:r>
              <a:rPr lang="de-DE" dirty="0"/>
              <a:t>(Prediger et al., 2014)</a:t>
            </a:r>
          </a:p>
        </p:txBody>
      </p:sp>
      <p:pic>
        <p:nvPicPr>
          <p:cNvPr id="40" name="Grafik 39">
            <a:extLst>
              <a:ext uri="{FF2B5EF4-FFF2-40B4-BE49-F238E27FC236}">
                <a16:creationId xmlns:a16="http://schemas.microsoft.com/office/drawing/2014/main" id="{75AF7CED-5CB2-40EC-86B4-6DE496FFEF6B}"/>
              </a:ext>
            </a:extLst>
          </p:cNvPr>
          <p:cNvPicPr>
            <a:picLocks noChangeAspect="1"/>
          </p:cNvPicPr>
          <p:nvPr/>
        </p:nvPicPr>
        <p:blipFill>
          <a:blip r:embed="rId6"/>
          <a:stretch>
            <a:fillRect/>
          </a:stretch>
        </p:blipFill>
        <p:spPr>
          <a:xfrm>
            <a:off x="8412231" y="140427"/>
            <a:ext cx="731769" cy="649445"/>
          </a:xfrm>
          <a:prstGeom prst="rect">
            <a:avLst/>
          </a:prstGeom>
        </p:spPr>
      </p:pic>
      <p:pic>
        <p:nvPicPr>
          <p:cNvPr id="41" name="Grafik 40">
            <a:extLst>
              <a:ext uri="{FF2B5EF4-FFF2-40B4-BE49-F238E27FC236}">
                <a16:creationId xmlns:a16="http://schemas.microsoft.com/office/drawing/2014/main" id="{F45CCC56-E305-4D1C-AE61-8838D1E5BD03}"/>
              </a:ext>
            </a:extLst>
          </p:cNvPr>
          <p:cNvPicPr>
            <a:picLocks noChangeAspect="1"/>
          </p:cNvPicPr>
          <p:nvPr/>
        </p:nvPicPr>
        <p:blipFill>
          <a:blip r:embed="rId7"/>
          <a:stretch>
            <a:fillRect/>
          </a:stretch>
        </p:blipFill>
        <p:spPr>
          <a:xfrm>
            <a:off x="8551455" y="260692"/>
            <a:ext cx="395503" cy="395999"/>
          </a:xfrm>
          <a:prstGeom prst="rect">
            <a:avLst/>
          </a:prstGeom>
          <a:solidFill>
            <a:schemeClr val="bg1"/>
          </a:solidFill>
          <a:ln>
            <a:noFill/>
          </a:ln>
          <a:effectLst/>
        </p:spPr>
      </p:pic>
      <mc:AlternateContent xmlns:mc="http://schemas.openxmlformats.org/markup-compatibility/2006" xmlns:a14="http://schemas.microsoft.com/office/drawing/2010/main">
        <mc:Choice Requires="a14">
          <p:sp>
            <p:nvSpPr>
              <p:cNvPr id="42" name="Rechteck 41">
                <a:extLst>
                  <a:ext uri="{FF2B5EF4-FFF2-40B4-BE49-F238E27FC236}">
                    <a16:creationId xmlns:a16="http://schemas.microsoft.com/office/drawing/2014/main" id="{CF6012DA-95F0-4628-96CC-9699B226C3A9}"/>
                  </a:ext>
                </a:extLst>
              </p:cNvPr>
              <p:cNvSpPr/>
              <p:nvPr/>
            </p:nvSpPr>
            <p:spPr>
              <a:xfrm>
                <a:off x="690283" y="4899110"/>
                <a:ext cx="215900"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14:m>
                  <m:oMath xmlns:m="http://schemas.openxmlformats.org/officeDocument/2006/math">
                    <m:f>
                      <m:fPr>
                        <m:ctrlPr>
                          <a:rPr lang="de-DE" sz="1400" i="1" smtClean="0">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ctrlPr>
                      </m:fPr>
                      <m:num>
                        <m:r>
                          <a:rPr lang="de-DE" sz="1400" i="1">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t>1</m:t>
                        </m:r>
                      </m:num>
                      <m:den>
                        <m:r>
                          <a:rPr lang="de-DE" sz="1400" i="1">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t>10</m:t>
                        </m:r>
                      </m:den>
                    </m:f>
                  </m:oMath>
                </a14:m>
                <a:r>
                  <a:rPr lang="de-DE" sz="1400" dirty="0">
                    <a:solidFill>
                      <a:schemeClr val="tx2"/>
                    </a:solidFill>
                    <a:effectLst/>
                    <a:latin typeface="Calibri" panose="020F0502020204030204" pitchFamily="34" charset="0"/>
                    <a:ea typeface="MS Gothic" panose="020B0609070205080204" pitchFamily="49" charset="-128"/>
                    <a:cs typeface="Times New Roman" panose="02020603050405020304" pitchFamily="18" charset="0"/>
                  </a:rPr>
                  <a:t> </a:t>
                </a:r>
              </a:p>
            </p:txBody>
          </p:sp>
        </mc:Choice>
        <mc:Fallback xmlns="">
          <p:sp>
            <p:nvSpPr>
              <p:cNvPr id="42" name="Rechteck 41">
                <a:extLst>
                  <a:ext uri="{FF2B5EF4-FFF2-40B4-BE49-F238E27FC236}">
                    <a16:creationId xmlns:a16="http://schemas.microsoft.com/office/drawing/2014/main" id="{CF6012DA-95F0-4628-96CC-9699B226C3A9}"/>
                  </a:ext>
                </a:extLst>
              </p:cNvPr>
              <p:cNvSpPr>
                <a:spLocks noRot="1" noChangeAspect="1" noMove="1" noResize="1" noEditPoints="1" noAdjustHandles="1" noChangeArrowheads="1" noChangeShapeType="1" noTextEdit="1"/>
              </p:cNvSpPr>
              <p:nvPr/>
            </p:nvSpPr>
            <p:spPr>
              <a:xfrm>
                <a:off x="690283" y="4899110"/>
                <a:ext cx="215900" cy="215900"/>
              </a:xfrm>
              <a:prstGeom prst="rect">
                <a:avLst/>
              </a:prstGeom>
              <a:blipFill>
                <a:blip r:embed="rId8"/>
                <a:stretch>
                  <a:fillRect l="-5556" t="-45714" b="-14286"/>
                </a:stretch>
              </a:blipFill>
              <a:ln>
                <a:noFill/>
              </a:ln>
              <a:effectLst/>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3" name="Rechteck 42">
                <a:extLst>
                  <a:ext uri="{FF2B5EF4-FFF2-40B4-BE49-F238E27FC236}">
                    <a16:creationId xmlns:a16="http://schemas.microsoft.com/office/drawing/2014/main" id="{852437F1-350C-4B06-8334-680966806840}"/>
                  </a:ext>
                </a:extLst>
              </p:cNvPr>
              <p:cNvSpPr/>
              <p:nvPr/>
            </p:nvSpPr>
            <p:spPr>
              <a:xfrm>
                <a:off x="1117221" y="4899110"/>
                <a:ext cx="215900"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14:m>
                  <m:oMath xmlns:m="http://schemas.openxmlformats.org/officeDocument/2006/math">
                    <m:f>
                      <m:fPr>
                        <m:ctrlPr>
                          <a:rPr lang="de-DE" sz="1400" i="1" smtClean="0">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ctrlPr>
                      </m:fPr>
                      <m:num>
                        <m:r>
                          <a:rPr lang="de-DE" sz="1400" i="1">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t>1</m:t>
                        </m:r>
                      </m:num>
                      <m:den>
                        <m:r>
                          <a:rPr lang="de-DE" sz="1400" b="0" i="1" smtClean="0">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t>4</m:t>
                        </m:r>
                      </m:den>
                    </m:f>
                  </m:oMath>
                </a14:m>
                <a:r>
                  <a:rPr lang="de-DE" sz="1400" dirty="0">
                    <a:solidFill>
                      <a:schemeClr val="tx2"/>
                    </a:solidFill>
                    <a:effectLst/>
                    <a:latin typeface="Calibri" panose="020F0502020204030204" pitchFamily="34" charset="0"/>
                    <a:ea typeface="MS Gothic" panose="020B0609070205080204" pitchFamily="49" charset="-128"/>
                    <a:cs typeface="Times New Roman" panose="02020603050405020304" pitchFamily="18" charset="0"/>
                  </a:rPr>
                  <a:t> </a:t>
                </a:r>
              </a:p>
            </p:txBody>
          </p:sp>
        </mc:Choice>
        <mc:Fallback xmlns="">
          <p:sp>
            <p:nvSpPr>
              <p:cNvPr id="43" name="Rechteck 42">
                <a:extLst>
                  <a:ext uri="{FF2B5EF4-FFF2-40B4-BE49-F238E27FC236}">
                    <a16:creationId xmlns:a16="http://schemas.microsoft.com/office/drawing/2014/main" id="{852437F1-350C-4B06-8334-680966806840}"/>
                  </a:ext>
                </a:extLst>
              </p:cNvPr>
              <p:cNvSpPr>
                <a:spLocks noRot="1" noChangeAspect="1" noMove="1" noResize="1" noEditPoints="1" noAdjustHandles="1" noChangeArrowheads="1" noChangeShapeType="1" noTextEdit="1"/>
              </p:cNvSpPr>
              <p:nvPr/>
            </p:nvSpPr>
            <p:spPr>
              <a:xfrm>
                <a:off x="1117221" y="4899110"/>
                <a:ext cx="215900" cy="215900"/>
              </a:xfrm>
              <a:prstGeom prst="rect">
                <a:avLst/>
              </a:prstGeom>
              <a:blipFill>
                <a:blip r:embed="rId9"/>
                <a:stretch>
                  <a:fillRect t="-45714" b="-14286"/>
                </a:stretch>
              </a:blipFill>
              <a:ln>
                <a:noFill/>
              </a:ln>
              <a:effectLst/>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4" name="Rechteck 43">
                <a:extLst>
                  <a:ext uri="{FF2B5EF4-FFF2-40B4-BE49-F238E27FC236}">
                    <a16:creationId xmlns:a16="http://schemas.microsoft.com/office/drawing/2014/main" id="{5EDC9F81-066A-4BB1-82BD-747D760D6D95}"/>
                  </a:ext>
                </a:extLst>
              </p:cNvPr>
              <p:cNvSpPr/>
              <p:nvPr/>
            </p:nvSpPr>
            <p:spPr>
              <a:xfrm>
                <a:off x="1866476" y="4897445"/>
                <a:ext cx="659046"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14:m>
                  <m:oMath xmlns:m="http://schemas.openxmlformats.org/officeDocument/2006/math">
                    <m:f>
                      <m:fPr>
                        <m:ctrlPr>
                          <a:rPr lang="de-DE" sz="1400" i="1" smtClean="0">
                            <a:solidFill>
                              <a:srgbClr val="000000"/>
                            </a:solidFill>
                            <a:effectLst/>
                            <a:latin typeface="Cambria Math" panose="02040503050406030204" pitchFamily="18" charset="0"/>
                            <a:ea typeface="MS Gothic" panose="020B0609070205080204" pitchFamily="49" charset="-128"/>
                            <a:cs typeface="Times New Roman" panose="02020603050405020304" pitchFamily="18" charset="0"/>
                          </a:rPr>
                        </m:ctrlPr>
                      </m:fPr>
                      <m:num>
                        <m:r>
                          <a:rPr lang="de-DE" sz="1400" i="1">
                            <a:solidFill>
                              <a:srgbClr val="000000"/>
                            </a:solidFill>
                            <a:effectLst/>
                            <a:latin typeface="Cambria Math" panose="02040503050406030204" pitchFamily="18" charset="0"/>
                            <a:ea typeface="MS Gothic" panose="020B0609070205080204" pitchFamily="49" charset="-128"/>
                            <a:cs typeface="Times New Roman" panose="02020603050405020304" pitchFamily="18" charset="0"/>
                          </a:rPr>
                          <m:t>1</m:t>
                        </m:r>
                      </m:num>
                      <m:den>
                        <m:r>
                          <a:rPr lang="de-DE" sz="1400" b="0" i="1" smtClean="0">
                            <a:solidFill>
                              <a:srgbClr val="000000"/>
                            </a:solidFill>
                            <a:effectLst/>
                            <a:latin typeface="Cambria Math" panose="02040503050406030204" pitchFamily="18" charset="0"/>
                            <a:ea typeface="MS Gothic" panose="020B0609070205080204" pitchFamily="49" charset="-128"/>
                            <a:cs typeface="Times New Roman" panose="02020603050405020304" pitchFamily="18" charset="0"/>
                          </a:rPr>
                          <m:t>2</m:t>
                        </m:r>
                      </m:den>
                    </m:f>
                  </m:oMath>
                </a14:m>
                <a:r>
                  <a:rPr lang="de-DE" sz="1400" dirty="0">
                    <a:solidFill>
                      <a:srgbClr val="000000"/>
                    </a:solidFill>
                    <a:ea typeface="MS Gothic" panose="020B0609070205080204" pitchFamily="49" charset="-128"/>
                    <a:cs typeface="Times New Roman" panose="02020603050405020304" pitchFamily="18" charset="0"/>
                  </a:rPr>
                  <a:t> = </a:t>
                </a:r>
                <a14:m>
                  <m:oMath xmlns:m="http://schemas.openxmlformats.org/officeDocument/2006/math">
                    <m:f>
                      <m:fPr>
                        <m:ctrlPr>
                          <a:rPr lang="de-DE" sz="1400" i="1" smtClean="0">
                            <a:solidFill>
                              <a:schemeClr val="tx2"/>
                            </a:solidFill>
                            <a:latin typeface="Cambria Math" panose="02040503050406030204" pitchFamily="18" charset="0"/>
                            <a:ea typeface="MS Gothic" panose="020B0609070205080204" pitchFamily="49" charset="-128"/>
                            <a:cs typeface="Times New Roman" panose="02020603050405020304" pitchFamily="18" charset="0"/>
                          </a:rPr>
                        </m:ctrlPr>
                      </m:fPr>
                      <m:num>
                        <m:r>
                          <a:rPr lang="de-DE" sz="1400" b="0" i="1" smtClean="0">
                            <a:solidFill>
                              <a:schemeClr val="tx2"/>
                            </a:solidFill>
                            <a:latin typeface="Cambria Math" panose="02040503050406030204" pitchFamily="18" charset="0"/>
                            <a:ea typeface="MS Gothic" panose="020B0609070205080204" pitchFamily="49" charset="-128"/>
                            <a:cs typeface="Times New Roman" panose="02020603050405020304" pitchFamily="18" charset="0"/>
                          </a:rPr>
                          <m:t>50</m:t>
                        </m:r>
                      </m:num>
                      <m:den>
                        <m:r>
                          <a:rPr lang="de-DE" sz="1400" b="0" i="1" smtClean="0">
                            <a:solidFill>
                              <a:schemeClr val="tx2"/>
                            </a:solidFill>
                            <a:latin typeface="Cambria Math" panose="02040503050406030204" pitchFamily="18" charset="0"/>
                            <a:ea typeface="MS Gothic" panose="020B0609070205080204" pitchFamily="49" charset="-128"/>
                            <a:cs typeface="Times New Roman" panose="02020603050405020304" pitchFamily="18" charset="0"/>
                          </a:rPr>
                          <m:t>100</m:t>
                        </m:r>
                      </m:den>
                    </m:f>
                  </m:oMath>
                </a14:m>
                <a:r>
                  <a:rPr lang="de-DE" sz="1400" dirty="0">
                    <a:solidFill>
                      <a:schemeClr val="tx2"/>
                    </a:solidFill>
                    <a:ea typeface="MS Gothic" panose="020B0609070205080204" pitchFamily="49" charset="-128"/>
                    <a:cs typeface="Times New Roman" panose="02020603050405020304" pitchFamily="18" charset="0"/>
                  </a:rPr>
                  <a:t> </a:t>
                </a:r>
                <a:endParaRPr lang="de-DE" sz="1400" dirty="0">
                  <a:effectLst/>
                  <a:latin typeface="Calibri" panose="020F0502020204030204" pitchFamily="34" charset="0"/>
                  <a:ea typeface="MS Gothic" panose="020B0609070205080204" pitchFamily="49" charset="-128"/>
                  <a:cs typeface="Times New Roman" panose="02020603050405020304" pitchFamily="18" charset="0"/>
                </a:endParaRPr>
              </a:p>
            </p:txBody>
          </p:sp>
        </mc:Choice>
        <mc:Fallback xmlns="">
          <p:sp>
            <p:nvSpPr>
              <p:cNvPr id="44" name="Rechteck 43">
                <a:extLst>
                  <a:ext uri="{FF2B5EF4-FFF2-40B4-BE49-F238E27FC236}">
                    <a16:creationId xmlns:a16="http://schemas.microsoft.com/office/drawing/2014/main" id="{5EDC9F81-066A-4BB1-82BD-747D760D6D95}"/>
                  </a:ext>
                </a:extLst>
              </p:cNvPr>
              <p:cNvSpPr>
                <a:spLocks noRot="1" noChangeAspect="1" noMove="1" noResize="1" noEditPoints="1" noAdjustHandles="1" noChangeArrowheads="1" noChangeShapeType="1" noTextEdit="1"/>
              </p:cNvSpPr>
              <p:nvPr/>
            </p:nvSpPr>
            <p:spPr>
              <a:xfrm>
                <a:off x="1866476" y="4897445"/>
                <a:ext cx="659046" cy="215900"/>
              </a:xfrm>
              <a:prstGeom prst="rect">
                <a:avLst/>
              </a:prstGeom>
              <a:blipFill>
                <a:blip r:embed="rId10"/>
                <a:stretch>
                  <a:fillRect t="-50000" b="-22222"/>
                </a:stretch>
              </a:blipFill>
              <a:ln>
                <a:noFill/>
              </a:ln>
              <a:effectLst/>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5" name="Rechteck 44">
                <a:extLst>
                  <a:ext uri="{FF2B5EF4-FFF2-40B4-BE49-F238E27FC236}">
                    <a16:creationId xmlns:a16="http://schemas.microsoft.com/office/drawing/2014/main" id="{64A79CA0-BF75-45E5-8F75-443DF96D17DC}"/>
                  </a:ext>
                </a:extLst>
              </p:cNvPr>
              <p:cNvSpPr/>
              <p:nvPr/>
            </p:nvSpPr>
            <p:spPr>
              <a:xfrm>
                <a:off x="2955217" y="4897243"/>
                <a:ext cx="215900"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14:m>
                  <m:oMath xmlns:m="http://schemas.openxmlformats.org/officeDocument/2006/math">
                    <m:f>
                      <m:fPr>
                        <m:ctrlPr>
                          <a:rPr lang="de-DE" sz="1400" i="1" smtClean="0">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ctrlPr>
                      </m:fPr>
                      <m:num>
                        <m:r>
                          <a:rPr lang="de-DE" sz="1400" b="0" i="1" smtClean="0">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t>3</m:t>
                        </m:r>
                      </m:num>
                      <m:den>
                        <m:r>
                          <a:rPr lang="de-DE" sz="1400" b="0" i="1" smtClean="0">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t>4</m:t>
                        </m:r>
                      </m:den>
                    </m:f>
                  </m:oMath>
                </a14:m>
                <a:r>
                  <a:rPr lang="de-DE" sz="1400" dirty="0">
                    <a:solidFill>
                      <a:schemeClr val="tx2"/>
                    </a:solidFill>
                    <a:effectLst/>
                    <a:latin typeface="Calibri" panose="020F0502020204030204" pitchFamily="34" charset="0"/>
                    <a:ea typeface="MS Gothic" panose="020B0609070205080204" pitchFamily="49" charset="-128"/>
                    <a:cs typeface="Times New Roman" panose="02020603050405020304" pitchFamily="18" charset="0"/>
                  </a:rPr>
                  <a:t> </a:t>
                </a:r>
              </a:p>
            </p:txBody>
          </p:sp>
        </mc:Choice>
        <mc:Fallback xmlns="">
          <p:sp>
            <p:nvSpPr>
              <p:cNvPr id="45" name="Rechteck 44">
                <a:extLst>
                  <a:ext uri="{FF2B5EF4-FFF2-40B4-BE49-F238E27FC236}">
                    <a16:creationId xmlns:a16="http://schemas.microsoft.com/office/drawing/2014/main" id="{64A79CA0-BF75-45E5-8F75-443DF96D17DC}"/>
                  </a:ext>
                </a:extLst>
              </p:cNvPr>
              <p:cNvSpPr>
                <a:spLocks noRot="1" noChangeAspect="1" noMove="1" noResize="1" noEditPoints="1" noAdjustHandles="1" noChangeArrowheads="1" noChangeShapeType="1" noTextEdit="1"/>
              </p:cNvSpPr>
              <p:nvPr/>
            </p:nvSpPr>
            <p:spPr>
              <a:xfrm>
                <a:off x="2955217" y="4897243"/>
                <a:ext cx="215900" cy="215900"/>
              </a:xfrm>
              <a:prstGeom prst="rect">
                <a:avLst/>
              </a:prstGeom>
              <a:blipFill>
                <a:blip r:embed="rId11"/>
                <a:stretch>
                  <a:fillRect t="-41667" b="-13889"/>
                </a:stretch>
              </a:blipFill>
              <a:ln>
                <a:noFill/>
              </a:ln>
              <a:effectLst/>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6" name="Rechteck 45">
                <a:extLst>
                  <a:ext uri="{FF2B5EF4-FFF2-40B4-BE49-F238E27FC236}">
                    <a16:creationId xmlns:a16="http://schemas.microsoft.com/office/drawing/2014/main" id="{C1F117E0-4017-435B-866E-C41684CE7DDA}"/>
                  </a:ext>
                </a:extLst>
              </p:cNvPr>
              <p:cNvSpPr/>
              <p:nvPr/>
            </p:nvSpPr>
            <p:spPr>
              <a:xfrm>
                <a:off x="3931718" y="4894825"/>
                <a:ext cx="215900"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14:m>
                  <m:oMath xmlns:m="http://schemas.openxmlformats.org/officeDocument/2006/math">
                    <m:f>
                      <m:fPr>
                        <m:ctrlPr>
                          <a:rPr lang="de-DE" sz="1400" i="1" smtClean="0">
                            <a:solidFill>
                              <a:schemeClr val="tx1"/>
                            </a:solidFill>
                            <a:effectLst/>
                            <a:latin typeface="Cambria Math" panose="02040503050406030204" pitchFamily="18" charset="0"/>
                            <a:ea typeface="MS Gothic" panose="020B0609070205080204" pitchFamily="49" charset="-128"/>
                            <a:cs typeface="Times New Roman" panose="02020603050405020304" pitchFamily="18" charset="0"/>
                          </a:rPr>
                        </m:ctrlPr>
                      </m:fPr>
                      <m:num>
                        <m:r>
                          <a:rPr lang="de-DE" sz="1400" b="0" i="1" smtClean="0">
                            <a:solidFill>
                              <a:schemeClr val="tx1"/>
                            </a:solidFill>
                            <a:effectLst/>
                            <a:latin typeface="Cambria Math" panose="02040503050406030204" pitchFamily="18" charset="0"/>
                            <a:ea typeface="MS Gothic" panose="020B0609070205080204" pitchFamily="49" charset="-128"/>
                            <a:cs typeface="Times New Roman" panose="02020603050405020304" pitchFamily="18" charset="0"/>
                          </a:rPr>
                          <m:t>100</m:t>
                        </m:r>
                      </m:num>
                      <m:den>
                        <m:r>
                          <a:rPr lang="de-DE" sz="1400" b="0" i="1" smtClean="0">
                            <a:solidFill>
                              <a:schemeClr val="tx1"/>
                            </a:solidFill>
                            <a:effectLst/>
                            <a:latin typeface="Cambria Math" panose="02040503050406030204" pitchFamily="18" charset="0"/>
                            <a:ea typeface="MS Gothic" panose="020B0609070205080204" pitchFamily="49" charset="-128"/>
                            <a:cs typeface="Times New Roman" panose="02020603050405020304" pitchFamily="18" charset="0"/>
                          </a:rPr>
                          <m:t>100</m:t>
                        </m:r>
                      </m:den>
                    </m:f>
                  </m:oMath>
                </a14:m>
                <a:r>
                  <a:rPr lang="de-DE" sz="1400" dirty="0">
                    <a:solidFill>
                      <a:schemeClr val="tx1"/>
                    </a:solidFill>
                    <a:effectLst/>
                    <a:latin typeface="Calibri" panose="020F0502020204030204" pitchFamily="34" charset="0"/>
                    <a:ea typeface="MS Gothic" panose="020B0609070205080204" pitchFamily="49" charset="-128"/>
                    <a:cs typeface="Times New Roman" panose="02020603050405020304" pitchFamily="18" charset="0"/>
                  </a:rPr>
                  <a:t> </a:t>
                </a:r>
              </a:p>
            </p:txBody>
          </p:sp>
        </mc:Choice>
        <mc:Fallback xmlns="">
          <p:sp>
            <p:nvSpPr>
              <p:cNvPr id="46" name="Rechteck 45">
                <a:extLst>
                  <a:ext uri="{FF2B5EF4-FFF2-40B4-BE49-F238E27FC236}">
                    <a16:creationId xmlns:a16="http://schemas.microsoft.com/office/drawing/2014/main" id="{C1F117E0-4017-435B-866E-C41684CE7DDA}"/>
                  </a:ext>
                </a:extLst>
              </p:cNvPr>
              <p:cNvSpPr>
                <a:spLocks noRot="1" noChangeAspect="1" noMove="1" noResize="1" noEditPoints="1" noAdjustHandles="1" noChangeArrowheads="1" noChangeShapeType="1" noTextEdit="1"/>
              </p:cNvSpPr>
              <p:nvPr/>
            </p:nvSpPr>
            <p:spPr>
              <a:xfrm>
                <a:off x="3931718" y="4894825"/>
                <a:ext cx="215900" cy="215900"/>
              </a:xfrm>
              <a:prstGeom prst="rect">
                <a:avLst/>
              </a:prstGeom>
              <a:blipFill>
                <a:blip r:embed="rId12"/>
                <a:stretch>
                  <a:fillRect l="-22857" t="-45714" r="-20000" b="-14286"/>
                </a:stretch>
              </a:blipFill>
              <a:ln>
                <a:noFill/>
              </a:ln>
              <a:effectLst/>
            </p:spPr>
            <p:txBody>
              <a:bodyPr/>
              <a:lstStyle/>
              <a:p>
                <a:r>
                  <a:rPr lang="de-DE">
                    <a:noFill/>
                  </a:rPr>
                  <a:t> </a:t>
                </a:r>
              </a:p>
            </p:txBody>
          </p:sp>
        </mc:Fallback>
      </mc:AlternateContent>
      <p:sp>
        <p:nvSpPr>
          <p:cNvPr id="48" name="Inhaltsplatzhalter 1">
            <a:extLst>
              <a:ext uri="{FF2B5EF4-FFF2-40B4-BE49-F238E27FC236}">
                <a16:creationId xmlns:a16="http://schemas.microsoft.com/office/drawing/2014/main" id="{87738054-E47D-42F7-A366-70595CCB20E1}"/>
              </a:ext>
            </a:extLst>
          </p:cNvPr>
          <p:cNvSpPr txBox="1">
            <a:spLocks/>
          </p:cNvSpPr>
          <p:nvPr/>
        </p:nvSpPr>
        <p:spPr>
          <a:xfrm>
            <a:off x="252000" y="3984502"/>
            <a:ext cx="3866142" cy="315134"/>
          </a:xfrm>
          <a:prstGeom prst="rect">
            <a:avLst/>
          </a:prstGeom>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4"/>
              </a:buBlip>
              <a:defRPr sz="1200">
                <a:solidFill>
                  <a:schemeClr val="tx1"/>
                </a:solidFill>
                <a:latin typeface="+mn-lt"/>
                <a:ea typeface="+mn-ea"/>
              </a:defRPr>
            </a:lvl9pPr>
          </a:lstStyle>
          <a:p>
            <a:pPr marL="0" indent="0">
              <a:buFont typeface="Wingdings" panose="05000000000000000000" pitchFamily="2" charset="2"/>
              <a:buNone/>
            </a:pPr>
            <a:r>
              <a:rPr lang="de-DE" kern="0" dirty="0"/>
              <a:t>Nutzung des Bruchstreifens als Prozentstreifen</a:t>
            </a:r>
          </a:p>
        </p:txBody>
      </p:sp>
      <p:graphicFrame>
        <p:nvGraphicFramePr>
          <p:cNvPr id="49" name="Tabelle 48">
            <a:extLst>
              <a:ext uri="{FF2B5EF4-FFF2-40B4-BE49-F238E27FC236}">
                <a16:creationId xmlns:a16="http://schemas.microsoft.com/office/drawing/2014/main" id="{7F9BC7B3-181C-46B4-87A4-D9D30EC90498}"/>
              </a:ext>
            </a:extLst>
          </p:cNvPr>
          <p:cNvGraphicFramePr>
            <a:graphicFrameLocks noGrp="1"/>
          </p:cNvGraphicFramePr>
          <p:nvPr>
            <p:extLst>
              <p:ext uri="{D42A27DB-BD31-4B8C-83A1-F6EECF244321}">
                <p14:modId xmlns:p14="http://schemas.microsoft.com/office/powerpoint/2010/main" val="24920968"/>
              </p:ext>
            </p:extLst>
          </p:nvPr>
        </p:nvGraphicFramePr>
        <p:xfrm>
          <a:off x="456078" y="5244011"/>
          <a:ext cx="3474550" cy="271393"/>
        </p:xfrm>
        <a:graphic>
          <a:graphicData uri="http://schemas.openxmlformats.org/drawingml/2006/table">
            <a:tbl>
              <a:tblPr>
                <a:tableStyleId>{5C22544A-7EE6-4342-B048-85BDC9FD1C3A}</a:tableStyleId>
              </a:tblPr>
              <a:tblGrid>
                <a:gridCol w="1737275">
                  <a:extLst>
                    <a:ext uri="{9D8B030D-6E8A-4147-A177-3AD203B41FA5}">
                      <a16:colId xmlns:a16="http://schemas.microsoft.com/office/drawing/2014/main" val="740169179"/>
                    </a:ext>
                  </a:extLst>
                </a:gridCol>
                <a:gridCol w="1737275">
                  <a:extLst>
                    <a:ext uri="{9D8B030D-6E8A-4147-A177-3AD203B41FA5}">
                      <a16:colId xmlns:a16="http://schemas.microsoft.com/office/drawing/2014/main" val="3368375486"/>
                    </a:ext>
                  </a:extLst>
                </a:gridCol>
              </a:tblGrid>
              <a:tr h="271393">
                <a:tc>
                  <a:txBody>
                    <a:bodyPr/>
                    <a:lstStyle/>
                    <a:p>
                      <a:endParaRPr lang="de-DE" sz="9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2527246"/>
                  </a:ext>
                </a:extLst>
              </a:tr>
            </a:tbl>
          </a:graphicData>
        </a:graphic>
      </p:graphicFrame>
      <p:sp>
        <p:nvSpPr>
          <p:cNvPr id="55" name="Rechteck 54">
            <a:extLst>
              <a:ext uri="{FF2B5EF4-FFF2-40B4-BE49-F238E27FC236}">
                <a16:creationId xmlns:a16="http://schemas.microsoft.com/office/drawing/2014/main" id="{4B23056D-A8FB-4B3C-808A-CB8DA7695CCB}"/>
              </a:ext>
            </a:extLst>
          </p:cNvPr>
          <p:cNvSpPr/>
          <p:nvPr/>
        </p:nvSpPr>
        <p:spPr>
          <a:xfrm>
            <a:off x="598462" y="5802125"/>
            <a:ext cx="404914"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de-DE" sz="1100" dirty="0">
                <a:solidFill>
                  <a:schemeClr val="tx2"/>
                </a:solidFill>
                <a:effectLst/>
                <a:latin typeface="+mj-lt"/>
                <a:ea typeface="MS Gothic" panose="020B0609070205080204" pitchFamily="49" charset="-128"/>
                <a:cs typeface="Times New Roman" panose="02020603050405020304" pitchFamily="18" charset="0"/>
              </a:rPr>
              <a:t>10</a:t>
            </a:r>
            <a:r>
              <a:rPr lang="de-DE" sz="1100" dirty="0">
                <a:solidFill>
                  <a:schemeClr val="tx2"/>
                </a:solidFill>
                <a:effectLst/>
                <a:latin typeface="+mj-lt"/>
                <a:ea typeface="MS Gothic" panose="020B0609070205080204" pitchFamily="49" charset="-128"/>
                <a:cs typeface="Calibri"/>
              </a:rPr>
              <a:t> </a:t>
            </a:r>
            <a:r>
              <a:rPr lang="de-DE" sz="1100" dirty="0">
                <a:solidFill>
                  <a:schemeClr val="tx2"/>
                </a:solidFill>
                <a:latin typeface="+mj-lt"/>
                <a:cs typeface="Calibri"/>
              </a:rPr>
              <a:t>%</a:t>
            </a:r>
            <a:endParaRPr lang="de-DE" sz="1100" dirty="0">
              <a:solidFill>
                <a:schemeClr val="tx2"/>
              </a:solidFill>
              <a:effectLst/>
              <a:latin typeface="+mj-lt"/>
              <a:ea typeface="MS Gothic" panose="020B0609070205080204" pitchFamily="49" charset="-128"/>
              <a:cs typeface="Times New Roman" panose="02020603050405020304" pitchFamily="18" charset="0"/>
            </a:endParaRPr>
          </a:p>
        </p:txBody>
      </p:sp>
      <p:sp>
        <p:nvSpPr>
          <p:cNvPr id="63" name="Rechteck 62">
            <a:extLst>
              <a:ext uri="{FF2B5EF4-FFF2-40B4-BE49-F238E27FC236}">
                <a16:creationId xmlns:a16="http://schemas.microsoft.com/office/drawing/2014/main" id="{909AA9A5-5C9C-4E1F-9386-D6370D3AAE1B}"/>
              </a:ext>
            </a:extLst>
          </p:cNvPr>
          <p:cNvSpPr/>
          <p:nvPr/>
        </p:nvSpPr>
        <p:spPr>
          <a:xfrm>
            <a:off x="1989732" y="5802125"/>
            <a:ext cx="404914"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de-DE" sz="1100" dirty="0">
                <a:solidFill>
                  <a:schemeClr val="tx2"/>
                </a:solidFill>
                <a:effectLst/>
                <a:latin typeface="+mj-lt"/>
                <a:ea typeface="MS Gothic" panose="020B0609070205080204" pitchFamily="49" charset="-128"/>
                <a:cs typeface="Times New Roman" panose="02020603050405020304" pitchFamily="18" charset="0"/>
              </a:rPr>
              <a:t>50</a:t>
            </a:r>
            <a:r>
              <a:rPr lang="de-DE" sz="1100" dirty="0">
                <a:solidFill>
                  <a:schemeClr val="tx2"/>
                </a:solidFill>
                <a:effectLst/>
                <a:latin typeface="+mj-lt"/>
                <a:ea typeface="MS Gothic" panose="020B0609070205080204" pitchFamily="49" charset="-128"/>
                <a:cs typeface="Calibri"/>
              </a:rPr>
              <a:t> </a:t>
            </a:r>
            <a:r>
              <a:rPr lang="de-DE" sz="1100" dirty="0">
                <a:solidFill>
                  <a:schemeClr val="tx2"/>
                </a:solidFill>
                <a:latin typeface="+mj-lt"/>
                <a:cs typeface="Calibri"/>
              </a:rPr>
              <a:t>%</a:t>
            </a:r>
            <a:endParaRPr lang="de-DE" sz="1100" dirty="0">
              <a:solidFill>
                <a:schemeClr val="tx2"/>
              </a:solidFill>
              <a:effectLst/>
              <a:latin typeface="+mj-lt"/>
              <a:ea typeface="MS Gothic" panose="020B0609070205080204" pitchFamily="49" charset="-128"/>
              <a:cs typeface="Times New Roman" panose="02020603050405020304" pitchFamily="18" charset="0"/>
            </a:endParaRPr>
          </a:p>
        </p:txBody>
      </p:sp>
      <p:sp>
        <p:nvSpPr>
          <p:cNvPr id="64" name="Rechteck 63">
            <a:extLst>
              <a:ext uri="{FF2B5EF4-FFF2-40B4-BE49-F238E27FC236}">
                <a16:creationId xmlns:a16="http://schemas.microsoft.com/office/drawing/2014/main" id="{0ADE7A2E-4FAA-4EE4-8EE1-B45BA4AF976C}"/>
              </a:ext>
            </a:extLst>
          </p:cNvPr>
          <p:cNvSpPr/>
          <p:nvPr/>
        </p:nvSpPr>
        <p:spPr>
          <a:xfrm>
            <a:off x="3931090" y="5515651"/>
            <a:ext cx="346629"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nSpc>
                <a:spcPts val="1200"/>
              </a:lnSpc>
              <a:spcAft>
                <a:spcPts val="0"/>
              </a:spcAft>
            </a:pPr>
            <a:r>
              <a:rPr lang="de-DE" sz="1100" dirty="0">
                <a:solidFill>
                  <a:schemeClr val="tx1"/>
                </a:solidFill>
                <a:latin typeface="+mj-lt"/>
                <a:ea typeface="MS Gothic" panose="020B0609070205080204" pitchFamily="49" charset="-128"/>
                <a:cs typeface="Times New Roman" panose="02020603050405020304" pitchFamily="18" charset="0"/>
              </a:rPr>
              <a:t>10</a:t>
            </a:r>
            <a:r>
              <a:rPr lang="de-DE" sz="1100" dirty="0">
                <a:solidFill>
                  <a:schemeClr val="tx1"/>
                </a:solidFill>
                <a:effectLst/>
                <a:latin typeface="+mj-lt"/>
                <a:ea typeface="MS Gothic" panose="020B0609070205080204" pitchFamily="49" charset="-128"/>
                <a:cs typeface="Times New Roman" panose="02020603050405020304" pitchFamily="18" charset="0"/>
              </a:rPr>
              <a:t>0</a:t>
            </a:r>
            <a:r>
              <a:rPr lang="de-DE" sz="1100" dirty="0">
                <a:solidFill>
                  <a:schemeClr val="tx1"/>
                </a:solidFill>
                <a:effectLst/>
                <a:latin typeface="+mj-lt"/>
                <a:ea typeface="MS Gothic" panose="020B0609070205080204" pitchFamily="49" charset="-128"/>
                <a:cs typeface="Calibri"/>
              </a:rPr>
              <a:t> </a:t>
            </a:r>
            <a:r>
              <a:rPr lang="de-DE" sz="1100" dirty="0">
                <a:solidFill>
                  <a:schemeClr val="tx1"/>
                </a:solidFill>
                <a:latin typeface="+mj-lt"/>
                <a:cs typeface="Calibri"/>
              </a:rPr>
              <a:t>%</a:t>
            </a:r>
            <a:endParaRPr lang="de-DE" sz="1100" dirty="0">
              <a:solidFill>
                <a:schemeClr val="tx1"/>
              </a:solidFill>
              <a:effectLst/>
              <a:latin typeface="+mj-lt"/>
              <a:ea typeface="MS Gothic" panose="020B0609070205080204" pitchFamily="49" charset="-128"/>
              <a:cs typeface="Times New Roman" panose="02020603050405020304" pitchFamily="18" charset="0"/>
            </a:endParaRPr>
          </a:p>
        </p:txBody>
      </p:sp>
      <p:sp>
        <p:nvSpPr>
          <p:cNvPr id="65" name="Rechteck 64">
            <a:extLst>
              <a:ext uri="{FF2B5EF4-FFF2-40B4-BE49-F238E27FC236}">
                <a16:creationId xmlns:a16="http://schemas.microsoft.com/office/drawing/2014/main" id="{AEE19C9D-DE33-4733-AB01-635C968D65C8}"/>
              </a:ext>
            </a:extLst>
          </p:cNvPr>
          <p:cNvSpPr/>
          <p:nvPr/>
        </p:nvSpPr>
        <p:spPr>
          <a:xfrm>
            <a:off x="2859298" y="5802125"/>
            <a:ext cx="404914"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de-DE" sz="1100" dirty="0">
                <a:solidFill>
                  <a:schemeClr val="tx2"/>
                </a:solidFill>
                <a:effectLst/>
                <a:latin typeface="+mj-lt"/>
                <a:ea typeface="MS Gothic" panose="020B0609070205080204" pitchFamily="49" charset="-128"/>
                <a:cs typeface="Times New Roman" panose="02020603050405020304" pitchFamily="18" charset="0"/>
              </a:rPr>
              <a:t>75</a:t>
            </a:r>
            <a:r>
              <a:rPr lang="de-DE" sz="1100" dirty="0">
                <a:solidFill>
                  <a:schemeClr val="tx2"/>
                </a:solidFill>
                <a:effectLst/>
                <a:latin typeface="+mj-lt"/>
                <a:ea typeface="MS Gothic" panose="020B0609070205080204" pitchFamily="49" charset="-128"/>
                <a:cs typeface="Calibri"/>
              </a:rPr>
              <a:t> </a:t>
            </a:r>
            <a:r>
              <a:rPr lang="de-DE" sz="1100" dirty="0">
                <a:solidFill>
                  <a:schemeClr val="tx2"/>
                </a:solidFill>
                <a:latin typeface="+mj-lt"/>
                <a:cs typeface="Calibri"/>
              </a:rPr>
              <a:t>%</a:t>
            </a:r>
            <a:endParaRPr lang="de-DE" sz="1100" dirty="0">
              <a:solidFill>
                <a:schemeClr val="tx2"/>
              </a:solidFill>
              <a:effectLst/>
              <a:latin typeface="+mj-lt"/>
              <a:ea typeface="MS Gothic" panose="020B0609070205080204" pitchFamily="49" charset="-128"/>
              <a:cs typeface="Times New Roman" panose="02020603050405020304" pitchFamily="18" charset="0"/>
            </a:endParaRPr>
          </a:p>
        </p:txBody>
      </p:sp>
      <p:cxnSp>
        <p:nvCxnSpPr>
          <p:cNvPr id="73" name="Gerader Verbinder 72">
            <a:extLst>
              <a:ext uri="{FF2B5EF4-FFF2-40B4-BE49-F238E27FC236}">
                <a16:creationId xmlns:a16="http://schemas.microsoft.com/office/drawing/2014/main" id="{D632C327-4401-44ED-82A8-AEA018389698}"/>
              </a:ext>
            </a:extLst>
          </p:cNvPr>
          <p:cNvCxnSpPr>
            <a:cxnSpLocks/>
            <a:endCxn id="63" idx="0"/>
          </p:cNvCxnSpPr>
          <p:nvPr/>
        </p:nvCxnSpPr>
        <p:spPr bwMode="auto">
          <a:xfrm flipH="1">
            <a:off x="2192189" y="5161614"/>
            <a:ext cx="1164" cy="640511"/>
          </a:xfrm>
          <a:prstGeom prst="line">
            <a:avLst/>
          </a:prstGeom>
          <a:solidFill>
            <a:schemeClr val="accent1"/>
          </a:solidFill>
          <a:ln w="12700" cap="flat" cmpd="sng" algn="ctr">
            <a:solidFill>
              <a:schemeClr val="tx2"/>
            </a:solidFill>
            <a:prstDash val="solid"/>
            <a:round/>
            <a:headEnd type="none" w="med" len="med"/>
            <a:tailEnd type="none" w="med" len="med"/>
          </a:ln>
          <a:effectLst/>
        </p:spPr>
      </p:cxnSp>
      <p:graphicFrame>
        <p:nvGraphicFramePr>
          <p:cNvPr id="74" name="Tabelle 73">
            <a:extLst>
              <a:ext uri="{FF2B5EF4-FFF2-40B4-BE49-F238E27FC236}">
                <a16:creationId xmlns:a16="http://schemas.microsoft.com/office/drawing/2014/main" id="{4D9BAE67-8915-4C26-AB39-B879C32EE14C}"/>
              </a:ext>
            </a:extLst>
          </p:cNvPr>
          <p:cNvGraphicFramePr>
            <a:graphicFrameLocks noGrp="1"/>
          </p:cNvGraphicFramePr>
          <p:nvPr>
            <p:extLst>
              <p:ext uri="{D42A27DB-BD31-4B8C-83A1-F6EECF244321}">
                <p14:modId xmlns:p14="http://schemas.microsoft.com/office/powerpoint/2010/main" val="921748472"/>
              </p:ext>
            </p:extLst>
          </p:nvPr>
        </p:nvGraphicFramePr>
        <p:xfrm>
          <a:off x="453953" y="5245927"/>
          <a:ext cx="1739400" cy="272415"/>
        </p:xfrm>
        <a:graphic>
          <a:graphicData uri="http://schemas.openxmlformats.org/drawingml/2006/table">
            <a:tbl>
              <a:tblPr>
                <a:tableStyleId>{5C22544A-7EE6-4342-B048-85BDC9FD1C3A}</a:tableStyleId>
              </a:tblPr>
              <a:tblGrid>
                <a:gridCol w="34788">
                  <a:extLst>
                    <a:ext uri="{9D8B030D-6E8A-4147-A177-3AD203B41FA5}">
                      <a16:colId xmlns:a16="http://schemas.microsoft.com/office/drawing/2014/main" val="3347813069"/>
                    </a:ext>
                  </a:extLst>
                </a:gridCol>
                <a:gridCol w="34788">
                  <a:extLst>
                    <a:ext uri="{9D8B030D-6E8A-4147-A177-3AD203B41FA5}">
                      <a16:colId xmlns:a16="http://schemas.microsoft.com/office/drawing/2014/main" val="2137560219"/>
                    </a:ext>
                  </a:extLst>
                </a:gridCol>
                <a:gridCol w="34788">
                  <a:extLst>
                    <a:ext uri="{9D8B030D-6E8A-4147-A177-3AD203B41FA5}">
                      <a16:colId xmlns:a16="http://schemas.microsoft.com/office/drawing/2014/main" val="1437137286"/>
                    </a:ext>
                  </a:extLst>
                </a:gridCol>
                <a:gridCol w="34788">
                  <a:extLst>
                    <a:ext uri="{9D8B030D-6E8A-4147-A177-3AD203B41FA5}">
                      <a16:colId xmlns:a16="http://schemas.microsoft.com/office/drawing/2014/main" val="3397506324"/>
                    </a:ext>
                  </a:extLst>
                </a:gridCol>
                <a:gridCol w="34788">
                  <a:extLst>
                    <a:ext uri="{9D8B030D-6E8A-4147-A177-3AD203B41FA5}">
                      <a16:colId xmlns:a16="http://schemas.microsoft.com/office/drawing/2014/main" val="3008462823"/>
                    </a:ext>
                  </a:extLst>
                </a:gridCol>
                <a:gridCol w="34788">
                  <a:extLst>
                    <a:ext uri="{9D8B030D-6E8A-4147-A177-3AD203B41FA5}">
                      <a16:colId xmlns:a16="http://schemas.microsoft.com/office/drawing/2014/main" val="1689880694"/>
                    </a:ext>
                  </a:extLst>
                </a:gridCol>
                <a:gridCol w="34788">
                  <a:extLst>
                    <a:ext uri="{9D8B030D-6E8A-4147-A177-3AD203B41FA5}">
                      <a16:colId xmlns:a16="http://schemas.microsoft.com/office/drawing/2014/main" val="2944117408"/>
                    </a:ext>
                  </a:extLst>
                </a:gridCol>
                <a:gridCol w="34788">
                  <a:extLst>
                    <a:ext uri="{9D8B030D-6E8A-4147-A177-3AD203B41FA5}">
                      <a16:colId xmlns:a16="http://schemas.microsoft.com/office/drawing/2014/main" val="2564903513"/>
                    </a:ext>
                  </a:extLst>
                </a:gridCol>
                <a:gridCol w="34788">
                  <a:extLst>
                    <a:ext uri="{9D8B030D-6E8A-4147-A177-3AD203B41FA5}">
                      <a16:colId xmlns:a16="http://schemas.microsoft.com/office/drawing/2014/main" val="1320558719"/>
                    </a:ext>
                  </a:extLst>
                </a:gridCol>
                <a:gridCol w="34788">
                  <a:extLst>
                    <a:ext uri="{9D8B030D-6E8A-4147-A177-3AD203B41FA5}">
                      <a16:colId xmlns:a16="http://schemas.microsoft.com/office/drawing/2014/main" val="3855259085"/>
                    </a:ext>
                  </a:extLst>
                </a:gridCol>
                <a:gridCol w="34788">
                  <a:extLst>
                    <a:ext uri="{9D8B030D-6E8A-4147-A177-3AD203B41FA5}">
                      <a16:colId xmlns:a16="http://schemas.microsoft.com/office/drawing/2014/main" val="776373304"/>
                    </a:ext>
                  </a:extLst>
                </a:gridCol>
                <a:gridCol w="34788">
                  <a:extLst>
                    <a:ext uri="{9D8B030D-6E8A-4147-A177-3AD203B41FA5}">
                      <a16:colId xmlns:a16="http://schemas.microsoft.com/office/drawing/2014/main" val="1438761734"/>
                    </a:ext>
                  </a:extLst>
                </a:gridCol>
                <a:gridCol w="34788">
                  <a:extLst>
                    <a:ext uri="{9D8B030D-6E8A-4147-A177-3AD203B41FA5}">
                      <a16:colId xmlns:a16="http://schemas.microsoft.com/office/drawing/2014/main" val="2395119002"/>
                    </a:ext>
                  </a:extLst>
                </a:gridCol>
                <a:gridCol w="34788">
                  <a:extLst>
                    <a:ext uri="{9D8B030D-6E8A-4147-A177-3AD203B41FA5}">
                      <a16:colId xmlns:a16="http://schemas.microsoft.com/office/drawing/2014/main" val="3957352632"/>
                    </a:ext>
                  </a:extLst>
                </a:gridCol>
                <a:gridCol w="34788">
                  <a:extLst>
                    <a:ext uri="{9D8B030D-6E8A-4147-A177-3AD203B41FA5}">
                      <a16:colId xmlns:a16="http://schemas.microsoft.com/office/drawing/2014/main" val="2734035314"/>
                    </a:ext>
                  </a:extLst>
                </a:gridCol>
                <a:gridCol w="34788">
                  <a:extLst>
                    <a:ext uri="{9D8B030D-6E8A-4147-A177-3AD203B41FA5}">
                      <a16:colId xmlns:a16="http://schemas.microsoft.com/office/drawing/2014/main" val="2733771971"/>
                    </a:ext>
                  </a:extLst>
                </a:gridCol>
                <a:gridCol w="34788">
                  <a:extLst>
                    <a:ext uri="{9D8B030D-6E8A-4147-A177-3AD203B41FA5}">
                      <a16:colId xmlns:a16="http://schemas.microsoft.com/office/drawing/2014/main" val="2483468093"/>
                    </a:ext>
                  </a:extLst>
                </a:gridCol>
                <a:gridCol w="34788">
                  <a:extLst>
                    <a:ext uri="{9D8B030D-6E8A-4147-A177-3AD203B41FA5}">
                      <a16:colId xmlns:a16="http://schemas.microsoft.com/office/drawing/2014/main" val="3085975469"/>
                    </a:ext>
                  </a:extLst>
                </a:gridCol>
                <a:gridCol w="34788">
                  <a:extLst>
                    <a:ext uri="{9D8B030D-6E8A-4147-A177-3AD203B41FA5}">
                      <a16:colId xmlns:a16="http://schemas.microsoft.com/office/drawing/2014/main" val="1637655258"/>
                    </a:ext>
                  </a:extLst>
                </a:gridCol>
                <a:gridCol w="34788">
                  <a:extLst>
                    <a:ext uri="{9D8B030D-6E8A-4147-A177-3AD203B41FA5}">
                      <a16:colId xmlns:a16="http://schemas.microsoft.com/office/drawing/2014/main" val="2025757004"/>
                    </a:ext>
                  </a:extLst>
                </a:gridCol>
                <a:gridCol w="34788">
                  <a:extLst>
                    <a:ext uri="{9D8B030D-6E8A-4147-A177-3AD203B41FA5}">
                      <a16:colId xmlns:a16="http://schemas.microsoft.com/office/drawing/2014/main" val="2512582824"/>
                    </a:ext>
                  </a:extLst>
                </a:gridCol>
                <a:gridCol w="34788">
                  <a:extLst>
                    <a:ext uri="{9D8B030D-6E8A-4147-A177-3AD203B41FA5}">
                      <a16:colId xmlns:a16="http://schemas.microsoft.com/office/drawing/2014/main" val="2926838606"/>
                    </a:ext>
                  </a:extLst>
                </a:gridCol>
                <a:gridCol w="34788">
                  <a:extLst>
                    <a:ext uri="{9D8B030D-6E8A-4147-A177-3AD203B41FA5}">
                      <a16:colId xmlns:a16="http://schemas.microsoft.com/office/drawing/2014/main" val="1182893288"/>
                    </a:ext>
                  </a:extLst>
                </a:gridCol>
                <a:gridCol w="34788">
                  <a:extLst>
                    <a:ext uri="{9D8B030D-6E8A-4147-A177-3AD203B41FA5}">
                      <a16:colId xmlns:a16="http://schemas.microsoft.com/office/drawing/2014/main" val="2426656190"/>
                    </a:ext>
                  </a:extLst>
                </a:gridCol>
                <a:gridCol w="34788">
                  <a:extLst>
                    <a:ext uri="{9D8B030D-6E8A-4147-A177-3AD203B41FA5}">
                      <a16:colId xmlns:a16="http://schemas.microsoft.com/office/drawing/2014/main" val="3478572856"/>
                    </a:ext>
                  </a:extLst>
                </a:gridCol>
                <a:gridCol w="34788">
                  <a:extLst>
                    <a:ext uri="{9D8B030D-6E8A-4147-A177-3AD203B41FA5}">
                      <a16:colId xmlns:a16="http://schemas.microsoft.com/office/drawing/2014/main" val="2641047279"/>
                    </a:ext>
                  </a:extLst>
                </a:gridCol>
                <a:gridCol w="34788">
                  <a:extLst>
                    <a:ext uri="{9D8B030D-6E8A-4147-A177-3AD203B41FA5}">
                      <a16:colId xmlns:a16="http://schemas.microsoft.com/office/drawing/2014/main" val="3477641216"/>
                    </a:ext>
                  </a:extLst>
                </a:gridCol>
                <a:gridCol w="34788">
                  <a:extLst>
                    <a:ext uri="{9D8B030D-6E8A-4147-A177-3AD203B41FA5}">
                      <a16:colId xmlns:a16="http://schemas.microsoft.com/office/drawing/2014/main" val="595196926"/>
                    </a:ext>
                  </a:extLst>
                </a:gridCol>
                <a:gridCol w="34788">
                  <a:extLst>
                    <a:ext uri="{9D8B030D-6E8A-4147-A177-3AD203B41FA5}">
                      <a16:colId xmlns:a16="http://schemas.microsoft.com/office/drawing/2014/main" val="1521128768"/>
                    </a:ext>
                  </a:extLst>
                </a:gridCol>
                <a:gridCol w="34788">
                  <a:extLst>
                    <a:ext uri="{9D8B030D-6E8A-4147-A177-3AD203B41FA5}">
                      <a16:colId xmlns:a16="http://schemas.microsoft.com/office/drawing/2014/main" val="3750417340"/>
                    </a:ext>
                  </a:extLst>
                </a:gridCol>
                <a:gridCol w="34788">
                  <a:extLst>
                    <a:ext uri="{9D8B030D-6E8A-4147-A177-3AD203B41FA5}">
                      <a16:colId xmlns:a16="http://schemas.microsoft.com/office/drawing/2014/main" val="2343932520"/>
                    </a:ext>
                  </a:extLst>
                </a:gridCol>
                <a:gridCol w="34788">
                  <a:extLst>
                    <a:ext uri="{9D8B030D-6E8A-4147-A177-3AD203B41FA5}">
                      <a16:colId xmlns:a16="http://schemas.microsoft.com/office/drawing/2014/main" val="1941074882"/>
                    </a:ext>
                  </a:extLst>
                </a:gridCol>
                <a:gridCol w="34788">
                  <a:extLst>
                    <a:ext uri="{9D8B030D-6E8A-4147-A177-3AD203B41FA5}">
                      <a16:colId xmlns:a16="http://schemas.microsoft.com/office/drawing/2014/main" val="1876754338"/>
                    </a:ext>
                  </a:extLst>
                </a:gridCol>
                <a:gridCol w="34788">
                  <a:extLst>
                    <a:ext uri="{9D8B030D-6E8A-4147-A177-3AD203B41FA5}">
                      <a16:colId xmlns:a16="http://schemas.microsoft.com/office/drawing/2014/main" val="4218653118"/>
                    </a:ext>
                  </a:extLst>
                </a:gridCol>
                <a:gridCol w="34788">
                  <a:extLst>
                    <a:ext uri="{9D8B030D-6E8A-4147-A177-3AD203B41FA5}">
                      <a16:colId xmlns:a16="http://schemas.microsoft.com/office/drawing/2014/main" val="2258337849"/>
                    </a:ext>
                  </a:extLst>
                </a:gridCol>
                <a:gridCol w="34788">
                  <a:extLst>
                    <a:ext uri="{9D8B030D-6E8A-4147-A177-3AD203B41FA5}">
                      <a16:colId xmlns:a16="http://schemas.microsoft.com/office/drawing/2014/main" val="1376172793"/>
                    </a:ext>
                  </a:extLst>
                </a:gridCol>
                <a:gridCol w="34788">
                  <a:extLst>
                    <a:ext uri="{9D8B030D-6E8A-4147-A177-3AD203B41FA5}">
                      <a16:colId xmlns:a16="http://schemas.microsoft.com/office/drawing/2014/main" val="2239015593"/>
                    </a:ext>
                  </a:extLst>
                </a:gridCol>
                <a:gridCol w="34788">
                  <a:extLst>
                    <a:ext uri="{9D8B030D-6E8A-4147-A177-3AD203B41FA5}">
                      <a16:colId xmlns:a16="http://schemas.microsoft.com/office/drawing/2014/main" val="4183595263"/>
                    </a:ext>
                  </a:extLst>
                </a:gridCol>
                <a:gridCol w="34788">
                  <a:extLst>
                    <a:ext uri="{9D8B030D-6E8A-4147-A177-3AD203B41FA5}">
                      <a16:colId xmlns:a16="http://schemas.microsoft.com/office/drawing/2014/main" val="879113078"/>
                    </a:ext>
                  </a:extLst>
                </a:gridCol>
                <a:gridCol w="34788">
                  <a:extLst>
                    <a:ext uri="{9D8B030D-6E8A-4147-A177-3AD203B41FA5}">
                      <a16:colId xmlns:a16="http://schemas.microsoft.com/office/drawing/2014/main" val="718125692"/>
                    </a:ext>
                  </a:extLst>
                </a:gridCol>
                <a:gridCol w="34788">
                  <a:extLst>
                    <a:ext uri="{9D8B030D-6E8A-4147-A177-3AD203B41FA5}">
                      <a16:colId xmlns:a16="http://schemas.microsoft.com/office/drawing/2014/main" val="4247311837"/>
                    </a:ext>
                  </a:extLst>
                </a:gridCol>
                <a:gridCol w="34788">
                  <a:extLst>
                    <a:ext uri="{9D8B030D-6E8A-4147-A177-3AD203B41FA5}">
                      <a16:colId xmlns:a16="http://schemas.microsoft.com/office/drawing/2014/main" val="967980661"/>
                    </a:ext>
                  </a:extLst>
                </a:gridCol>
                <a:gridCol w="34788">
                  <a:extLst>
                    <a:ext uri="{9D8B030D-6E8A-4147-A177-3AD203B41FA5}">
                      <a16:colId xmlns:a16="http://schemas.microsoft.com/office/drawing/2014/main" val="152176198"/>
                    </a:ext>
                  </a:extLst>
                </a:gridCol>
                <a:gridCol w="34788">
                  <a:extLst>
                    <a:ext uri="{9D8B030D-6E8A-4147-A177-3AD203B41FA5}">
                      <a16:colId xmlns:a16="http://schemas.microsoft.com/office/drawing/2014/main" val="3534698627"/>
                    </a:ext>
                  </a:extLst>
                </a:gridCol>
                <a:gridCol w="34788">
                  <a:extLst>
                    <a:ext uri="{9D8B030D-6E8A-4147-A177-3AD203B41FA5}">
                      <a16:colId xmlns:a16="http://schemas.microsoft.com/office/drawing/2014/main" val="3635707923"/>
                    </a:ext>
                  </a:extLst>
                </a:gridCol>
                <a:gridCol w="34788">
                  <a:extLst>
                    <a:ext uri="{9D8B030D-6E8A-4147-A177-3AD203B41FA5}">
                      <a16:colId xmlns:a16="http://schemas.microsoft.com/office/drawing/2014/main" val="2243840476"/>
                    </a:ext>
                  </a:extLst>
                </a:gridCol>
                <a:gridCol w="34788">
                  <a:extLst>
                    <a:ext uri="{9D8B030D-6E8A-4147-A177-3AD203B41FA5}">
                      <a16:colId xmlns:a16="http://schemas.microsoft.com/office/drawing/2014/main" val="31656816"/>
                    </a:ext>
                  </a:extLst>
                </a:gridCol>
                <a:gridCol w="34788">
                  <a:extLst>
                    <a:ext uri="{9D8B030D-6E8A-4147-A177-3AD203B41FA5}">
                      <a16:colId xmlns:a16="http://schemas.microsoft.com/office/drawing/2014/main" val="1536990761"/>
                    </a:ext>
                  </a:extLst>
                </a:gridCol>
                <a:gridCol w="34788">
                  <a:extLst>
                    <a:ext uri="{9D8B030D-6E8A-4147-A177-3AD203B41FA5}">
                      <a16:colId xmlns:a16="http://schemas.microsoft.com/office/drawing/2014/main" val="31918966"/>
                    </a:ext>
                  </a:extLst>
                </a:gridCol>
                <a:gridCol w="34788">
                  <a:extLst>
                    <a:ext uri="{9D8B030D-6E8A-4147-A177-3AD203B41FA5}">
                      <a16:colId xmlns:a16="http://schemas.microsoft.com/office/drawing/2014/main" val="2612843221"/>
                    </a:ext>
                  </a:extLst>
                </a:gridCol>
              </a:tblGrid>
              <a:tr h="272415">
                <a:tc>
                  <a:txBody>
                    <a:bodyPr/>
                    <a:lstStyle/>
                    <a:p>
                      <a:endParaRPr lang="de-DE" sz="100" dirty="0"/>
                    </a:p>
                  </a:txBody>
                  <a:tcPr marL="0" marR="0" marT="0" marB="0">
                    <a:lnL w="12700" cap="flat" cmpd="sng" algn="ctr">
                      <a:no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1270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1270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1270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1270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de-DE" sz="100" dirty="0"/>
                    </a:p>
                  </a:txBody>
                  <a:tcPr marL="0" marR="0" marT="0" marB="0">
                    <a:lnL w="635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440070320"/>
                  </a:ext>
                </a:extLst>
              </a:tr>
            </a:tbl>
          </a:graphicData>
        </a:graphic>
      </p:graphicFrame>
      <p:cxnSp>
        <p:nvCxnSpPr>
          <p:cNvPr id="75" name="Gerader Verbinder 74">
            <a:extLst>
              <a:ext uri="{FF2B5EF4-FFF2-40B4-BE49-F238E27FC236}">
                <a16:creationId xmlns:a16="http://schemas.microsoft.com/office/drawing/2014/main" id="{E61187D0-EE9B-424A-B267-D5E7FD787B35}"/>
              </a:ext>
            </a:extLst>
          </p:cNvPr>
          <p:cNvCxnSpPr>
            <a:cxnSpLocks/>
            <a:endCxn id="55" idx="0"/>
          </p:cNvCxnSpPr>
          <p:nvPr/>
        </p:nvCxnSpPr>
        <p:spPr bwMode="auto">
          <a:xfrm>
            <a:off x="800919" y="5161614"/>
            <a:ext cx="0" cy="640511"/>
          </a:xfrm>
          <a:prstGeom prst="line">
            <a:avLst/>
          </a:prstGeom>
          <a:solidFill>
            <a:schemeClr val="accent1"/>
          </a:solidFill>
          <a:ln w="12700" cap="flat" cmpd="sng" algn="ctr">
            <a:solidFill>
              <a:schemeClr val="tx2"/>
            </a:solidFill>
            <a:prstDash val="solid"/>
            <a:round/>
            <a:headEnd type="none" w="med" len="med"/>
            <a:tailEnd type="none" w="med" len="med"/>
          </a:ln>
          <a:effectLst/>
        </p:spPr>
      </p:cxnSp>
      <p:cxnSp>
        <p:nvCxnSpPr>
          <p:cNvPr id="76" name="Gerader Verbinder 75">
            <a:extLst>
              <a:ext uri="{FF2B5EF4-FFF2-40B4-BE49-F238E27FC236}">
                <a16:creationId xmlns:a16="http://schemas.microsoft.com/office/drawing/2014/main" id="{039B9404-BDC2-4B71-82D5-6B5C02726141}"/>
              </a:ext>
            </a:extLst>
          </p:cNvPr>
          <p:cNvCxnSpPr>
            <a:cxnSpLocks/>
            <a:endCxn id="77" idx="0"/>
          </p:cNvCxnSpPr>
          <p:nvPr/>
        </p:nvCxnSpPr>
        <p:spPr bwMode="auto">
          <a:xfrm>
            <a:off x="487413" y="5161614"/>
            <a:ext cx="0" cy="641282"/>
          </a:xfrm>
          <a:prstGeom prst="line">
            <a:avLst/>
          </a:prstGeom>
          <a:solidFill>
            <a:schemeClr val="accent1"/>
          </a:solidFill>
          <a:ln w="12700" cap="flat" cmpd="sng" algn="ctr">
            <a:solidFill>
              <a:schemeClr val="tx2"/>
            </a:solidFill>
            <a:prstDash val="solid"/>
            <a:round/>
            <a:headEnd type="none" w="med" len="med"/>
            <a:tailEnd type="none" w="med" len="med"/>
          </a:ln>
          <a:effectLst/>
        </p:spPr>
      </p:cxnSp>
      <p:sp>
        <p:nvSpPr>
          <p:cNvPr id="77" name="Rechteck 76">
            <a:extLst>
              <a:ext uri="{FF2B5EF4-FFF2-40B4-BE49-F238E27FC236}">
                <a16:creationId xmlns:a16="http://schemas.microsoft.com/office/drawing/2014/main" id="{BEF88FE4-6660-4FF6-AAA1-4ADBE0B8000C}"/>
              </a:ext>
            </a:extLst>
          </p:cNvPr>
          <p:cNvSpPr/>
          <p:nvPr/>
        </p:nvSpPr>
        <p:spPr>
          <a:xfrm>
            <a:off x="363269" y="5802896"/>
            <a:ext cx="248287"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de-DE" sz="1100" dirty="0">
                <a:solidFill>
                  <a:schemeClr val="tx2"/>
                </a:solidFill>
                <a:effectLst/>
                <a:latin typeface="+mj-lt"/>
                <a:ea typeface="MS Gothic" panose="020B0609070205080204" pitchFamily="49" charset="-128"/>
                <a:cs typeface="Times New Roman" panose="02020603050405020304" pitchFamily="18" charset="0"/>
              </a:rPr>
              <a:t>1 </a:t>
            </a:r>
            <a:r>
              <a:rPr lang="de-DE" sz="1100" dirty="0">
                <a:solidFill>
                  <a:schemeClr val="tx2"/>
                </a:solidFill>
                <a:latin typeface="+mj-lt"/>
                <a:cs typeface="Calibri"/>
              </a:rPr>
              <a:t>%</a:t>
            </a:r>
            <a:endParaRPr lang="de-DE" sz="1100" dirty="0">
              <a:solidFill>
                <a:schemeClr val="tx2"/>
              </a:solidFill>
              <a:effectLst/>
              <a:latin typeface="+mj-lt"/>
              <a:ea typeface="MS Gothic" panose="020B0609070205080204" pitchFamily="49" charset="-128"/>
              <a:cs typeface="Times New Roman" panose="02020603050405020304" pitchFamily="18" charset="0"/>
            </a:endParaRPr>
          </a:p>
        </p:txBody>
      </p:sp>
      <p:sp>
        <p:nvSpPr>
          <p:cNvPr id="78" name="Rechteck 77">
            <a:extLst>
              <a:ext uri="{FF2B5EF4-FFF2-40B4-BE49-F238E27FC236}">
                <a16:creationId xmlns:a16="http://schemas.microsoft.com/office/drawing/2014/main" id="{D3319EC0-7FE7-4C6E-B344-7005CC555869}"/>
              </a:ext>
            </a:extLst>
          </p:cNvPr>
          <p:cNvSpPr/>
          <p:nvPr/>
        </p:nvSpPr>
        <p:spPr>
          <a:xfrm>
            <a:off x="1020809" y="5803523"/>
            <a:ext cx="404914"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r>
              <a:rPr lang="de-DE" sz="1100" dirty="0">
                <a:solidFill>
                  <a:schemeClr val="tx2"/>
                </a:solidFill>
                <a:latin typeface="+mj-lt"/>
                <a:ea typeface="MS Gothic" panose="020B0609070205080204" pitchFamily="49" charset="-128"/>
                <a:cs typeface="Times New Roman" panose="02020603050405020304" pitchFamily="18" charset="0"/>
              </a:rPr>
              <a:t>25</a:t>
            </a:r>
            <a:r>
              <a:rPr lang="de-DE" sz="1100" dirty="0">
                <a:solidFill>
                  <a:schemeClr val="tx2"/>
                </a:solidFill>
                <a:latin typeface="+mj-lt"/>
                <a:ea typeface="MS Gothic" panose="020B0609070205080204" pitchFamily="49" charset="-128"/>
                <a:cs typeface="Calibri"/>
              </a:rPr>
              <a:t> </a:t>
            </a:r>
            <a:r>
              <a:rPr lang="de-DE" sz="1100" dirty="0">
                <a:solidFill>
                  <a:schemeClr val="tx2"/>
                </a:solidFill>
                <a:latin typeface="+mj-lt"/>
                <a:cs typeface="Calibri"/>
              </a:rPr>
              <a:t>%</a:t>
            </a:r>
            <a:endParaRPr lang="de-DE" sz="1100" dirty="0">
              <a:solidFill>
                <a:schemeClr val="tx2"/>
              </a:solidFill>
              <a:effectLst/>
              <a:latin typeface="+mj-lt"/>
              <a:ea typeface="MS Gothic" panose="020B0609070205080204" pitchFamily="49" charset="-128"/>
              <a:cs typeface="Times New Roman" panose="02020603050405020304" pitchFamily="18" charset="0"/>
            </a:endParaRPr>
          </a:p>
        </p:txBody>
      </p:sp>
      <p:sp>
        <p:nvSpPr>
          <p:cNvPr id="80" name="Rechteck 79">
            <a:extLst>
              <a:ext uri="{FF2B5EF4-FFF2-40B4-BE49-F238E27FC236}">
                <a16:creationId xmlns:a16="http://schemas.microsoft.com/office/drawing/2014/main" id="{FCC2F28B-58C9-4549-9984-62CCBAA4682D}"/>
              </a:ext>
            </a:extLst>
          </p:cNvPr>
          <p:cNvSpPr/>
          <p:nvPr/>
        </p:nvSpPr>
        <p:spPr>
          <a:xfrm>
            <a:off x="221585" y="5519113"/>
            <a:ext cx="232368"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r">
              <a:lnSpc>
                <a:spcPts val="1200"/>
              </a:lnSpc>
              <a:spcAft>
                <a:spcPts val="0"/>
              </a:spcAft>
            </a:pPr>
            <a:r>
              <a:rPr lang="de-DE" sz="1100" dirty="0">
                <a:solidFill>
                  <a:schemeClr val="tx1"/>
                </a:solidFill>
                <a:latin typeface="+mj-lt"/>
                <a:ea typeface="MS Gothic" panose="020B0609070205080204" pitchFamily="49" charset="-128"/>
                <a:cs typeface="Times New Roman" panose="02020603050405020304" pitchFamily="18" charset="0"/>
              </a:rPr>
              <a:t>0 </a:t>
            </a:r>
            <a:r>
              <a:rPr lang="de-DE" sz="1100" dirty="0">
                <a:solidFill>
                  <a:schemeClr val="tx1"/>
                </a:solidFill>
                <a:latin typeface="+mj-lt"/>
                <a:cs typeface="Calibri"/>
              </a:rPr>
              <a:t>%</a:t>
            </a:r>
            <a:endParaRPr lang="de-DE" sz="1100" dirty="0">
              <a:solidFill>
                <a:schemeClr val="tx1"/>
              </a:solidFill>
              <a:effectLst/>
              <a:latin typeface="+mj-lt"/>
              <a:ea typeface="MS Gothic" panose="020B0609070205080204" pitchFamily="49" charset="-128"/>
              <a:cs typeface="Times New Roman" panose="02020603050405020304" pitchFamily="18" charset="0"/>
            </a:endParaRPr>
          </a:p>
        </p:txBody>
      </p:sp>
      <p:cxnSp>
        <p:nvCxnSpPr>
          <p:cNvPr id="85" name="Gerader Verbinder 84">
            <a:extLst>
              <a:ext uri="{FF2B5EF4-FFF2-40B4-BE49-F238E27FC236}">
                <a16:creationId xmlns:a16="http://schemas.microsoft.com/office/drawing/2014/main" id="{62FF4061-A084-4D70-949C-4FBECCA132C0}"/>
              </a:ext>
            </a:extLst>
          </p:cNvPr>
          <p:cNvCxnSpPr>
            <a:cxnSpLocks/>
            <a:endCxn id="78" idx="0"/>
          </p:cNvCxnSpPr>
          <p:nvPr/>
        </p:nvCxnSpPr>
        <p:spPr bwMode="auto">
          <a:xfrm>
            <a:off x="1223266" y="5161614"/>
            <a:ext cx="0" cy="641909"/>
          </a:xfrm>
          <a:prstGeom prst="line">
            <a:avLst/>
          </a:prstGeom>
          <a:solidFill>
            <a:schemeClr val="accent1"/>
          </a:solidFill>
          <a:ln w="12700" cap="flat" cmpd="sng" algn="ctr">
            <a:solidFill>
              <a:schemeClr val="tx2"/>
            </a:solidFill>
            <a:prstDash val="solid"/>
            <a:round/>
            <a:headEnd type="none" w="med" len="med"/>
            <a:tailEnd type="none" w="med" len="med"/>
          </a:ln>
          <a:effectLst/>
        </p:spPr>
      </p:cxnSp>
      <p:cxnSp>
        <p:nvCxnSpPr>
          <p:cNvPr id="94" name="Gerader Verbinder 93">
            <a:extLst>
              <a:ext uri="{FF2B5EF4-FFF2-40B4-BE49-F238E27FC236}">
                <a16:creationId xmlns:a16="http://schemas.microsoft.com/office/drawing/2014/main" id="{823C40E6-A473-47F5-9B7E-262DA8BC5492}"/>
              </a:ext>
            </a:extLst>
          </p:cNvPr>
          <p:cNvCxnSpPr>
            <a:cxnSpLocks/>
            <a:endCxn id="65" idx="0"/>
          </p:cNvCxnSpPr>
          <p:nvPr/>
        </p:nvCxnSpPr>
        <p:spPr bwMode="auto">
          <a:xfrm>
            <a:off x="3061755" y="5161614"/>
            <a:ext cx="0" cy="640511"/>
          </a:xfrm>
          <a:prstGeom prst="line">
            <a:avLst/>
          </a:prstGeom>
          <a:solidFill>
            <a:schemeClr val="accent1"/>
          </a:solidFill>
          <a:ln w="12700" cap="flat" cmpd="sng" algn="ctr">
            <a:solidFill>
              <a:schemeClr val="tx2"/>
            </a:solidFill>
            <a:prstDash val="solid"/>
            <a:round/>
            <a:headEnd type="none" w="med" len="med"/>
            <a:tailEnd type="none" w="med" len="med"/>
          </a:ln>
          <a:effectLst/>
        </p:spPr>
      </p:cxnSp>
      <mc:AlternateContent xmlns:mc="http://schemas.openxmlformats.org/markup-compatibility/2006" xmlns:a14="http://schemas.microsoft.com/office/drawing/2010/main">
        <mc:Choice Requires="a14">
          <p:sp>
            <p:nvSpPr>
              <p:cNvPr id="109" name="Rechteck 108">
                <a:extLst>
                  <a:ext uri="{FF2B5EF4-FFF2-40B4-BE49-F238E27FC236}">
                    <a16:creationId xmlns:a16="http://schemas.microsoft.com/office/drawing/2014/main" id="{50E2D2BA-DA1D-4388-A842-84EB4D120947}"/>
                  </a:ext>
                </a:extLst>
              </p:cNvPr>
              <p:cNvSpPr/>
              <p:nvPr/>
            </p:nvSpPr>
            <p:spPr>
              <a:xfrm>
                <a:off x="373541" y="4901026"/>
                <a:ext cx="215900" cy="2159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ts val="1200"/>
                  </a:lnSpc>
                  <a:spcAft>
                    <a:spcPts val="0"/>
                  </a:spcAft>
                </a:pPr>
                <a14:m>
                  <m:oMath xmlns:m="http://schemas.openxmlformats.org/officeDocument/2006/math">
                    <m:f>
                      <m:fPr>
                        <m:ctrlPr>
                          <a:rPr lang="de-DE" sz="1400" i="1" smtClean="0">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ctrlPr>
                      </m:fPr>
                      <m:num>
                        <m:r>
                          <a:rPr lang="de-DE" sz="1400" i="1">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t>1</m:t>
                        </m:r>
                      </m:num>
                      <m:den>
                        <m:r>
                          <a:rPr lang="de-DE" sz="1400" i="1">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t>10</m:t>
                        </m:r>
                        <m:r>
                          <a:rPr lang="de-DE" sz="1400" b="0" i="1" smtClean="0">
                            <a:solidFill>
                              <a:schemeClr val="tx2"/>
                            </a:solidFill>
                            <a:effectLst/>
                            <a:latin typeface="Cambria Math" panose="02040503050406030204" pitchFamily="18" charset="0"/>
                            <a:ea typeface="MS Gothic" panose="020B0609070205080204" pitchFamily="49" charset="-128"/>
                            <a:cs typeface="Times New Roman" panose="02020603050405020304" pitchFamily="18" charset="0"/>
                          </a:rPr>
                          <m:t>0</m:t>
                        </m:r>
                      </m:den>
                    </m:f>
                  </m:oMath>
                </a14:m>
                <a:r>
                  <a:rPr lang="de-DE" sz="1400" dirty="0">
                    <a:solidFill>
                      <a:schemeClr val="tx2"/>
                    </a:solidFill>
                    <a:effectLst/>
                    <a:latin typeface="Calibri" panose="020F0502020204030204" pitchFamily="34" charset="0"/>
                    <a:ea typeface="MS Gothic" panose="020B0609070205080204" pitchFamily="49" charset="-128"/>
                    <a:cs typeface="Times New Roman" panose="02020603050405020304" pitchFamily="18" charset="0"/>
                  </a:rPr>
                  <a:t> </a:t>
                </a:r>
              </a:p>
            </p:txBody>
          </p:sp>
        </mc:Choice>
        <mc:Fallback xmlns="">
          <p:sp>
            <p:nvSpPr>
              <p:cNvPr id="109" name="Rechteck 108">
                <a:extLst>
                  <a:ext uri="{FF2B5EF4-FFF2-40B4-BE49-F238E27FC236}">
                    <a16:creationId xmlns:a16="http://schemas.microsoft.com/office/drawing/2014/main" id="{50E2D2BA-DA1D-4388-A842-84EB4D120947}"/>
                  </a:ext>
                </a:extLst>
              </p:cNvPr>
              <p:cNvSpPr>
                <a:spLocks noRot="1" noChangeAspect="1" noMove="1" noResize="1" noEditPoints="1" noAdjustHandles="1" noChangeArrowheads="1" noChangeShapeType="1" noTextEdit="1"/>
              </p:cNvSpPr>
              <p:nvPr/>
            </p:nvSpPr>
            <p:spPr>
              <a:xfrm>
                <a:off x="373541" y="4901026"/>
                <a:ext cx="215900" cy="215900"/>
              </a:xfrm>
              <a:prstGeom prst="rect">
                <a:avLst/>
              </a:prstGeom>
              <a:blipFill>
                <a:blip r:embed="rId15"/>
                <a:stretch>
                  <a:fillRect l="-19444" t="-45714" r="-19444" b="-14286"/>
                </a:stretch>
              </a:blipFill>
              <a:ln>
                <a:noFill/>
              </a:ln>
              <a:effectLst/>
            </p:spPr>
            <p:txBody>
              <a:bodyPr/>
              <a:lstStyle/>
              <a:p>
                <a:r>
                  <a:rPr lang="de-DE">
                    <a:noFill/>
                  </a:rPr>
                  <a:t> </a:t>
                </a:r>
              </a:p>
            </p:txBody>
          </p:sp>
        </mc:Fallback>
      </mc:AlternateContent>
    </p:spTree>
    <p:extLst>
      <p:ext uri="{BB962C8B-B14F-4D97-AF65-F5344CB8AC3E}">
        <p14:creationId xmlns:p14="http://schemas.microsoft.com/office/powerpoint/2010/main" val="2106342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2" grpId="0"/>
      <p:bldP spid="43" grpId="0"/>
      <p:bldP spid="44" grpId="0"/>
      <p:bldP spid="45" grpId="0"/>
      <p:bldP spid="46" grpId="0"/>
      <p:bldP spid="48" grpId="0"/>
      <p:bldP spid="55" grpId="0"/>
      <p:bldP spid="63" grpId="0"/>
      <p:bldP spid="64" grpId="0"/>
      <p:bldP spid="65" grpId="0"/>
      <p:bldP spid="77" grpId="0"/>
      <p:bldP spid="78" grpId="0"/>
      <p:bldP spid="80" grpId="0"/>
      <p:bldP spid="10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7825DFD-C74C-4D29-86D1-DD09169BC9DF}"/>
              </a:ext>
            </a:extLst>
          </p:cNvPr>
          <p:cNvSpPr>
            <a:spLocks noGrp="1"/>
          </p:cNvSpPr>
          <p:nvPr>
            <p:ph idx="1"/>
          </p:nvPr>
        </p:nvSpPr>
        <p:spPr>
          <a:xfrm>
            <a:off x="252000" y="899999"/>
            <a:ext cx="8640000" cy="1438087"/>
          </a:xfrm>
        </p:spPr>
        <p:txBody>
          <a:bodyPr/>
          <a:lstStyle/>
          <a:p>
            <a:pPr marL="0" indent="0">
              <a:buNone/>
            </a:pPr>
            <a:r>
              <a:rPr lang="de-DE" b="1" dirty="0"/>
              <a:t>Prozente als Anteile von anderen Größen verstehen  </a:t>
            </a:r>
          </a:p>
          <a:p>
            <a:pPr marL="216000" lvl="1"/>
            <a:r>
              <a:rPr lang="de-DE" sz="1800" dirty="0"/>
              <a:t>Hinzukommen einer neuen Skala (hier: Kosten von 800 €)</a:t>
            </a:r>
          </a:p>
          <a:p>
            <a:pPr marL="216000" lvl="1"/>
            <a:r>
              <a:rPr lang="de-DE" sz="1800" dirty="0"/>
              <a:t>Am Streifen sichtbar: Anteil in % (obere Skala), Teil in € (untere Skala), Ganzes in €</a:t>
            </a:r>
            <a:endParaRPr lang="de-DE" dirty="0"/>
          </a:p>
          <a:p>
            <a:endParaRPr lang="de-DE" dirty="0"/>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Wesentliche Elemente des Prozentverständnisses </a:t>
            </a:r>
          </a:p>
        </p:txBody>
      </p:sp>
      <p:pic>
        <p:nvPicPr>
          <p:cNvPr id="5" name="Grafik 4">
            <a:extLst>
              <a:ext uri="{FF2B5EF4-FFF2-40B4-BE49-F238E27FC236}">
                <a16:creationId xmlns:a16="http://schemas.microsoft.com/office/drawing/2014/main" id="{6D3128B0-309B-4CE9-8C39-44A10B7EE58C}"/>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6" name="Grafik 5">
            <a:extLst>
              <a:ext uri="{FF2B5EF4-FFF2-40B4-BE49-F238E27FC236}">
                <a16:creationId xmlns:a16="http://schemas.microsoft.com/office/drawing/2014/main" id="{E6E2AFF6-4B73-4F73-94CF-8158F1929BBC}"/>
              </a:ext>
            </a:extLst>
          </p:cNvPr>
          <p:cNvPicPr>
            <a:picLocks noChangeAspect="1"/>
          </p:cNvPicPr>
          <p:nvPr/>
        </p:nvPicPr>
        <p:blipFill>
          <a:blip r:embed="rId4"/>
          <a:stretch>
            <a:fillRect/>
          </a:stretch>
        </p:blipFill>
        <p:spPr>
          <a:xfrm>
            <a:off x="8551455" y="260692"/>
            <a:ext cx="395503" cy="395999"/>
          </a:xfrm>
          <a:prstGeom prst="rect">
            <a:avLst/>
          </a:prstGeom>
          <a:solidFill>
            <a:schemeClr val="bg1"/>
          </a:solidFill>
          <a:ln>
            <a:noFill/>
          </a:ln>
          <a:effectLst/>
        </p:spPr>
      </p:pic>
      <p:graphicFrame>
        <p:nvGraphicFramePr>
          <p:cNvPr id="73" name="Tabelle 72">
            <a:extLst>
              <a:ext uri="{FF2B5EF4-FFF2-40B4-BE49-F238E27FC236}">
                <a16:creationId xmlns:a16="http://schemas.microsoft.com/office/drawing/2014/main" id="{3B4780D0-FFBD-46E2-9757-AC7603C3B8CF}"/>
              </a:ext>
            </a:extLst>
          </p:cNvPr>
          <p:cNvGraphicFramePr>
            <a:graphicFrameLocks noGrp="1"/>
          </p:cNvGraphicFramePr>
          <p:nvPr>
            <p:extLst>
              <p:ext uri="{D42A27DB-BD31-4B8C-83A1-F6EECF244321}">
                <p14:modId xmlns:p14="http://schemas.microsoft.com/office/powerpoint/2010/main" val="2655816820"/>
              </p:ext>
            </p:extLst>
          </p:nvPr>
        </p:nvGraphicFramePr>
        <p:xfrm>
          <a:off x="1524000" y="3912679"/>
          <a:ext cx="6096000" cy="591768"/>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740169179"/>
                    </a:ext>
                  </a:extLst>
                </a:gridCol>
                <a:gridCol w="609600">
                  <a:extLst>
                    <a:ext uri="{9D8B030D-6E8A-4147-A177-3AD203B41FA5}">
                      <a16:colId xmlns:a16="http://schemas.microsoft.com/office/drawing/2014/main" val="1024404277"/>
                    </a:ext>
                  </a:extLst>
                </a:gridCol>
                <a:gridCol w="609600">
                  <a:extLst>
                    <a:ext uri="{9D8B030D-6E8A-4147-A177-3AD203B41FA5}">
                      <a16:colId xmlns:a16="http://schemas.microsoft.com/office/drawing/2014/main" val="1527604614"/>
                    </a:ext>
                  </a:extLst>
                </a:gridCol>
                <a:gridCol w="609600">
                  <a:extLst>
                    <a:ext uri="{9D8B030D-6E8A-4147-A177-3AD203B41FA5}">
                      <a16:colId xmlns:a16="http://schemas.microsoft.com/office/drawing/2014/main" val="701990274"/>
                    </a:ext>
                  </a:extLst>
                </a:gridCol>
                <a:gridCol w="609600">
                  <a:extLst>
                    <a:ext uri="{9D8B030D-6E8A-4147-A177-3AD203B41FA5}">
                      <a16:colId xmlns:a16="http://schemas.microsoft.com/office/drawing/2014/main" val="1005122619"/>
                    </a:ext>
                  </a:extLst>
                </a:gridCol>
                <a:gridCol w="609600">
                  <a:extLst>
                    <a:ext uri="{9D8B030D-6E8A-4147-A177-3AD203B41FA5}">
                      <a16:colId xmlns:a16="http://schemas.microsoft.com/office/drawing/2014/main" val="3141616906"/>
                    </a:ext>
                  </a:extLst>
                </a:gridCol>
                <a:gridCol w="609600">
                  <a:extLst>
                    <a:ext uri="{9D8B030D-6E8A-4147-A177-3AD203B41FA5}">
                      <a16:colId xmlns:a16="http://schemas.microsoft.com/office/drawing/2014/main" val="2904221239"/>
                    </a:ext>
                  </a:extLst>
                </a:gridCol>
                <a:gridCol w="609600">
                  <a:extLst>
                    <a:ext uri="{9D8B030D-6E8A-4147-A177-3AD203B41FA5}">
                      <a16:colId xmlns:a16="http://schemas.microsoft.com/office/drawing/2014/main" val="1573419826"/>
                    </a:ext>
                  </a:extLst>
                </a:gridCol>
                <a:gridCol w="609600">
                  <a:extLst>
                    <a:ext uri="{9D8B030D-6E8A-4147-A177-3AD203B41FA5}">
                      <a16:colId xmlns:a16="http://schemas.microsoft.com/office/drawing/2014/main" val="16248386"/>
                    </a:ext>
                  </a:extLst>
                </a:gridCol>
                <a:gridCol w="609600">
                  <a:extLst>
                    <a:ext uri="{9D8B030D-6E8A-4147-A177-3AD203B41FA5}">
                      <a16:colId xmlns:a16="http://schemas.microsoft.com/office/drawing/2014/main" val="2354386277"/>
                    </a:ext>
                  </a:extLst>
                </a:gridCol>
              </a:tblGrid>
              <a:tr h="591768">
                <a:tc>
                  <a:txBody>
                    <a:bodyPr/>
                    <a:lstStyle/>
                    <a:p>
                      <a:endParaRPr lang="de-DE" dirty="0"/>
                    </a:p>
                  </a:txBody>
                  <a:tcP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22527246"/>
                  </a:ext>
                </a:extLst>
              </a:tr>
            </a:tbl>
          </a:graphicData>
        </a:graphic>
      </p:graphicFrame>
      <p:cxnSp>
        <p:nvCxnSpPr>
          <p:cNvPr id="74" name="Gerader Verbinder 73">
            <a:extLst>
              <a:ext uri="{FF2B5EF4-FFF2-40B4-BE49-F238E27FC236}">
                <a16:creationId xmlns:a16="http://schemas.microsoft.com/office/drawing/2014/main" id="{D46AB599-8A6E-49ED-9F5D-6862B3384FD9}"/>
              </a:ext>
            </a:extLst>
          </p:cNvPr>
          <p:cNvCxnSpPr>
            <a:cxnSpLocks/>
          </p:cNvCxnSpPr>
          <p:nvPr/>
        </p:nvCxnSpPr>
        <p:spPr bwMode="auto">
          <a:xfrm>
            <a:off x="213360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75" name="Gerader Verbinder 74">
            <a:extLst>
              <a:ext uri="{FF2B5EF4-FFF2-40B4-BE49-F238E27FC236}">
                <a16:creationId xmlns:a16="http://schemas.microsoft.com/office/drawing/2014/main" id="{0BB234D3-E465-4C5D-8687-0CD8023207D4}"/>
              </a:ext>
            </a:extLst>
          </p:cNvPr>
          <p:cNvCxnSpPr>
            <a:cxnSpLocks/>
          </p:cNvCxnSpPr>
          <p:nvPr/>
        </p:nvCxnSpPr>
        <p:spPr bwMode="auto">
          <a:xfrm>
            <a:off x="274320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76" name="Gerader Verbinder 75">
            <a:extLst>
              <a:ext uri="{FF2B5EF4-FFF2-40B4-BE49-F238E27FC236}">
                <a16:creationId xmlns:a16="http://schemas.microsoft.com/office/drawing/2014/main" id="{2C045F5B-6BFB-493E-9377-25A463B95BCA}"/>
              </a:ext>
            </a:extLst>
          </p:cNvPr>
          <p:cNvCxnSpPr>
            <a:cxnSpLocks/>
          </p:cNvCxnSpPr>
          <p:nvPr/>
        </p:nvCxnSpPr>
        <p:spPr bwMode="auto">
          <a:xfrm>
            <a:off x="335280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77" name="Gerader Verbinder 76">
            <a:extLst>
              <a:ext uri="{FF2B5EF4-FFF2-40B4-BE49-F238E27FC236}">
                <a16:creationId xmlns:a16="http://schemas.microsoft.com/office/drawing/2014/main" id="{DB467F6F-C019-44C0-960E-3694E68160BE}"/>
              </a:ext>
            </a:extLst>
          </p:cNvPr>
          <p:cNvCxnSpPr>
            <a:cxnSpLocks/>
          </p:cNvCxnSpPr>
          <p:nvPr/>
        </p:nvCxnSpPr>
        <p:spPr bwMode="auto">
          <a:xfrm>
            <a:off x="396240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78" name="Gerader Verbinder 77">
            <a:extLst>
              <a:ext uri="{FF2B5EF4-FFF2-40B4-BE49-F238E27FC236}">
                <a16:creationId xmlns:a16="http://schemas.microsoft.com/office/drawing/2014/main" id="{63DF7B70-B262-48E1-B558-E91098DEFD81}"/>
              </a:ext>
            </a:extLst>
          </p:cNvPr>
          <p:cNvCxnSpPr>
            <a:cxnSpLocks/>
          </p:cNvCxnSpPr>
          <p:nvPr/>
        </p:nvCxnSpPr>
        <p:spPr bwMode="auto">
          <a:xfrm>
            <a:off x="456184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79" name="Gerader Verbinder 78">
            <a:extLst>
              <a:ext uri="{FF2B5EF4-FFF2-40B4-BE49-F238E27FC236}">
                <a16:creationId xmlns:a16="http://schemas.microsoft.com/office/drawing/2014/main" id="{9A97001F-FD6C-4512-A6F9-FEC5B04D7ADF}"/>
              </a:ext>
            </a:extLst>
          </p:cNvPr>
          <p:cNvCxnSpPr>
            <a:cxnSpLocks/>
          </p:cNvCxnSpPr>
          <p:nvPr/>
        </p:nvCxnSpPr>
        <p:spPr bwMode="auto">
          <a:xfrm>
            <a:off x="517144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80" name="Gerader Verbinder 79">
            <a:extLst>
              <a:ext uri="{FF2B5EF4-FFF2-40B4-BE49-F238E27FC236}">
                <a16:creationId xmlns:a16="http://schemas.microsoft.com/office/drawing/2014/main" id="{17D8A7CF-A8C4-4768-98DD-9585487EB05D}"/>
              </a:ext>
            </a:extLst>
          </p:cNvPr>
          <p:cNvCxnSpPr>
            <a:cxnSpLocks/>
          </p:cNvCxnSpPr>
          <p:nvPr/>
        </p:nvCxnSpPr>
        <p:spPr bwMode="auto">
          <a:xfrm>
            <a:off x="578104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81" name="Gerader Verbinder 80">
            <a:extLst>
              <a:ext uri="{FF2B5EF4-FFF2-40B4-BE49-F238E27FC236}">
                <a16:creationId xmlns:a16="http://schemas.microsoft.com/office/drawing/2014/main" id="{8B1E5E59-8F72-466B-98CC-274752E9FD46}"/>
              </a:ext>
            </a:extLst>
          </p:cNvPr>
          <p:cNvCxnSpPr>
            <a:cxnSpLocks/>
          </p:cNvCxnSpPr>
          <p:nvPr/>
        </p:nvCxnSpPr>
        <p:spPr bwMode="auto">
          <a:xfrm>
            <a:off x="639064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82" name="Gerader Verbinder 81">
            <a:extLst>
              <a:ext uri="{FF2B5EF4-FFF2-40B4-BE49-F238E27FC236}">
                <a16:creationId xmlns:a16="http://schemas.microsoft.com/office/drawing/2014/main" id="{30516151-E2C7-4F57-B995-AD940AE45F68}"/>
              </a:ext>
            </a:extLst>
          </p:cNvPr>
          <p:cNvCxnSpPr>
            <a:cxnSpLocks/>
          </p:cNvCxnSpPr>
          <p:nvPr/>
        </p:nvCxnSpPr>
        <p:spPr bwMode="auto">
          <a:xfrm>
            <a:off x="701040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83" name="Textfeld 82">
            <a:extLst>
              <a:ext uri="{FF2B5EF4-FFF2-40B4-BE49-F238E27FC236}">
                <a16:creationId xmlns:a16="http://schemas.microsoft.com/office/drawing/2014/main" id="{CCFA354A-1B66-4279-8C13-DD5565047A3F}"/>
              </a:ext>
            </a:extLst>
          </p:cNvPr>
          <p:cNvSpPr txBox="1"/>
          <p:nvPr/>
        </p:nvSpPr>
        <p:spPr>
          <a:xfrm>
            <a:off x="1254000" y="3536922"/>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mj-lt"/>
                <a:cs typeface="Calibri"/>
              </a:rPr>
              <a:t>0 %</a:t>
            </a:r>
          </a:p>
        </p:txBody>
      </p:sp>
      <p:sp>
        <p:nvSpPr>
          <p:cNvPr id="84" name="Textfeld 83">
            <a:extLst>
              <a:ext uri="{FF2B5EF4-FFF2-40B4-BE49-F238E27FC236}">
                <a16:creationId xmlns:a16="http://schemas.microsoft.com/office/drawing/2014/main" id="{48834AD3-5761-4720-88D5-2E5035A9EF1E}"/>
              </a:ext>
            </a:extLst>
          </p:cNvPr>
          <p:cNvSpPr txBox="1"/>
          <p:nvPr/>
        </p:nvSpPr>
        <p:spPr>
          <a:xfrm>
            <a:off x="1863600" y="3536922"/>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mj-lt"/>
                <a:cs typeface="Calibri"/>
              </a:rPr>
              <a:t>10 %</a:t>
            </a:r>
          </a:p>
        </p:txBody>
      </p:sp>
      <p:sp>
        <p:nvSpPr>
          <p:cNvPr id="85" name="Textfeld 84">
            <a:extLst>
              <a:ext uri="{FF2B5EF4-FFF2-40B4-BE49-F238E27FC236}">
                <a16:creationId xmlns:a16="http://schemas.microsoft.com/office/drawing/2014/main" id="{F3F267E3-3AE3-4E8C-A5A2-501F58CFF4D5}"/>
              </a:ext>
            </a:extLst>
          </p:cNvPr>
          <p:cNvSpPr txBox="1"/>
          <p:nvPr/>
        </p:nvSpPr>
        <p:spPr>
          <a:xfrm>
            <a:off x="3692400" y="3545375"/>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mj-lt"/>
                <a:cs typeface="Calibri"/>
              </a:rPr>
              <a:t>40 %</a:t>
            </a:r>
          </a:p>
        </p:txBody>
      </p:sp>
      <p:sp>
        <p:nvSpPr>
          <p:cNvPr id="86" name="Textfeld 85">
            <a:extLst>
              <a:ext uri="{FF2B5EF4-FFF2-40B4-BE49-F238E27FC236}">
                <a16:creationId xmlns:a16="http://schemas.microsoft.com/office/drawing/2014/main" id="{047BE5B8-C846-4042-BAC3-9582F32D1AFF}"/>
              </a:ext>
            </a:extLst>
          </p:cNvPr>
          <p:cNvSpPr txBox="1"/>
          <p:nvPr/>
        </p:nvSpPr>
        <p:spPr>
          <a:xfrm>
            <a:off x="7323460" y="3545375"/>
            <a:ext cx="593079"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mj-lt"/>
                <a:cs typeface="Calibri"/>
              </a:rPr>
              <a:t>100 %</a:t>
            </a:r>
          </a:p>
        </p:txBody>
      </p:sp>
      <p:sp>
        <p:nvSpPr>
          <p:cNvPr id="87" name="Textfeld 86">
            <a:extLst>
              <a:ext uri="{FF2B5EF4-FFF2-40B4-BE49-F238E27FC236}">
                <a16:creationId xmlns:a16="http://schemas.microsoft.com/office/drawing/2014/main" id="{81184D1E-6951-4E17-ADDF-7BB0BB64CDD2}"/>
              </a:ext>
            </a:extLst>
          </p:cNvPr>
          <p:cNvSpPr txBox="1"/>
          <p:nvPr/>
        </p:nvSpPr>
        <p:spPr>
          <a:xfrm>
            <a:off x="1254000" y="4655430"/>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mj-lt"/>
                <a:cs typeface="Calibri"/>
              </a:rPr>
              <a:t>0 €</a:t>
            </a:r>
          </a:p>
        </p:txBody>
      </p:sp>
      <p:sp>
        <p:nvSpPr>
          <p:cNvPr id="88" name="Textfeld 87">
            <a:extLst>
              <a:ext uri="{FF2B5EF4-FFF2-40B4-BE49-F238E27FC236}">
                <a16:creationId xmlns:a16="http://schemas.microsoft.com/office/drawing/2014/main" id="{2A487B60-8EF3-49DD-B0C3-0C88D7CB9284}"/>
              </a:ext>
            </a:extLst>
          </p:cNvPr>
          <p:cNvSpPr txBox="1"/>
          <p:nvPr/>
        </p:nvSpPr>
        <p:spPr>
          <a:xfrm>
            <a:off x="1863600" y="4655430"/>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mj-lt"/>
                <a:cs typeface="Calibri"/>
              </a:rPr>
              <a:t>200 €</a:t>
            </a:r>
          </a:p>
        </p:txBody>
      </p:sp>
      <p:sp>
        <p:nvSpPr>
          <p:cNvPr id="89" name="Textfeld 88">
            <a:extLst>
              <a:ext uri="{FF2B5EF4-FFF2-40B4-BE49-F238E27FC236}">
                <a16:creationId xmlns:a16="http://schemas.microsoft.com/office/drawing/2014/main" id="{F0E2DAA4-FB9C-47B1-A5C1-431E2F9FC134}"/>
              </a:ext>
            </a:extLst>
          </p:cNvPr>
          <p:cNvSpPr txBox="1"/>
          <p:nvPr/>
        </p:nvSpPr>
        <p:spPr>
          <a:xfrm>
            <a:off x="3692400" y="4663883"/>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mj-lt"/>
                <a:cs typeface="Calibri"/>
              </a:rPr>
              <a:t>800 €</a:t>
            </a:r>
          </a:p>
        </p:txBody>
      </p:sp>
      <p:sp>
        <p:nvSpPr>
          <p:cNvPr id="90" name="Textfeld 89">
            <a:extLst>
              <a:ext uri="{FF2B5EF4-FFF2-40B4-BE49-F238E27FC236}">
                <a16:creationId xmlns:a16="http://schemas.microsoft.com/office/drawing/2014/main" id="{B44EF990-A0B7-48F8-AA20-4A53E6A82FAC}"/>
              </a:ext>
            </a:extLst>
          </p:cNvPr>
          <p:cNvSpPr txBox="1"/>
          <p:nvPr/>
        </p:nvSpPr>
        <p:spPr>
          <a:xfrm>
            <a:off x="7291165" y="4663883"/>
            <a:ext cx="657668"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mj-lt"/>
                <a:cs typeface="Calibri"/>
              </a:rPr>
              <a:t>2000 €</a:t>
            </a:r>
          </a:p>
        </p:txBody>
      </p:sp>
    </p:spTree>
    <p:extLst>
      <p:ext uri="{BB962C8B-B14F-4D97-AF65-F5344CB8AC3E}">
        <p14:creationId xmlns:p14="http://schemas.microsoft.com/office/powerpoint/2010/main" val="3856843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7825DFD-C74C-4D29-86D1-DD09169BC9DF}"/>
              </a:ext>
            </a:extLst>
          </p:cNvPr>
          <p:cNvSpPr>
            <a:spLocks noGrp="1"/>
          </p:cNvSpPr>
          <p:nvPr>
            <p:ph idx="1"/>
          </p:nvPr>
        </p:nvSpPr>
        <p:spPr>
          <a:xfrm>
            <a:off x="252000" y="899999"/>
            <a:ext cx="8640000" cy="1600133"/>
          </a:xfrm>
        </p:spPr>
        <p:txBody>
          <a:bodyPr/>
          <a:lstStyle/>
          <a:p>
            <a:pPr marL="0" indent="0">
              <a:buNone/>
            </a:pPr>
            <a:r>
              <a:rPr lang="de-DE" b="1" dirty="0"/>
              <a:t>Prozente als Anteile von anderen Größen verstehen  </a:t>
            </a:r>
          </a:p>
          <a:p>
            <a:pPr marL="216000" lvl="1"/>
            <a:r>
              <a:rPr lang="de-DE" sz="1800" dirty="0"/>
              <a:t>Hinzukommen einer neuen Skala (hier: Kosten von 800 €)</a:t>
            </a:r>
          </a:p>
          <a:p>
            <a:pPr marL="216000" lvl="1"/>
            <a:r>
              <a:rPr lang="de-DE" sz="1800" dirty="0"/>
              <a:t>Am Streifen sichtbar: Anteil in % (obere Skala), Teil in €, Ganzes in € (untere Skala)</a:t>
            </a:r>
          </a:p>
          <a:p>
            <a:pPr marL="216000" lvl="1"/>
            <a:r>
              <a:rPr lang="de-DE" sz="1800" dirty="0"/>
              <a:t>Am Streifen auch realisierbar: Hoch- und Runterrechnen</a:t>
            </a:r>
            <a:endParaRPr lang="de-DE" dirty="0"/>
          </a:p>
          <a:p>
            <a:endParaRPr lang="de-DE" dirty="0"/>
          </a:p>
          <a:p>
            <a:endParaRPr lang="de-DE" dirty="0"/>
          </a:p>
          <a:p>
            <a:endParaRPr lang="de-DE" dirty="0"/>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Wesentliche Elemente des Prozentverständnisses </a:t>
            </a:r>
          </a:p>
        </p:txBody>
      </p:sp>
      <p:pic>
        <p:nvPicPr>
          <p:cNvPr id="7" name="Grafik 6">
            <a:extLst>
              <a:ext uri="{FF2B5EF4-FFF2-40B4-BE49-F238E27FC236}">
                <a16:creationId xmlns:a16="http://schemas.microsoft.com/office/drawing/2014/main" id="{C8563CCC-BF9B-437F-AE93-D4C2C816620A}"/>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9" name="Grafik 8">
            <a:extLst>
              <a:ext uri="{FF2B5EF4-FFF2-40B4-BE49-F238E27FC236}">
                <a16:creationId xmlns:a16="http://schemas.microsoft.com/office/drawing/2014/main" id="{45D661E1-201F-4BAE-985C-16D9D75C4867}"/>
              </a:ext>
            </a:extLst>
          </p:cNvPr>
          <p:cNvPicPr>
            <a:picLocks noChangeAspect="1"/>
          </p:cNvPicPr>
          <p:nvPr/>
        </p:nvPicPr>
        <p:blipFill>
          <a:blip r:embed="rId4"/>
          <a:stretch>
            <a:fillRect/>
          </a:stretch>
        </p:blipFill>
        <p:spPr>
          <a:xfrm>
            <a:off x="8551455" y="260692"/>
            <a:ext cx="395503" cy="395999"/>
          </a:xfrm>
          <a:prstGeom prst="rect">
            <a:avLst/>
          </a:prstGeom>
          <a:solidFill>
            <a:schemeClr val="bg1"/>
          </a:solidFill>
          <a:ln>
            <a:noFill/>
          </a:ln>
          <a:effectLst/>
        </p:spPr>
      </p:pic>
      <p:graphicFrame>
        <p:nvGraphicFramePr>
          <p:cNvPr id="10" name="Tabelle 9">
            <a:extLst>
              <a:ext uri="{FF2B5EF4-FFF2-40B4-BE49-F238E27FC236}">
                <a16:creationId xmlns:a16="http://schemas.microsoft.com/office/drawing/2014/main" id="{119A35F0-60A2-4E00-8C50-19C78DF1B9A1}"/>
              </a:ext>
            </a:extLst>
          </p:cNvPr>
          <p:cNvGraphicFramePr>
            <a:graphicFrameLocks noGrp="1"/>
          </p:cNvGraphicFramePr>
          <p:nvPr/>
        </p:nvGraphicFramePr>
        <p:xfrm>
          <a:off x="1524000" y="3912679"/>
          <a:ext cx="6096000" cy="591768"/>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740169179"/>
                    </a:ext>
                  </a:extLst>
                </a:gridCol>
                <a:gridCol w="609600">
                  <a:extLst>
                    <a:ext uri="{9D8B030D-6E8A-4147-A177-3AD203B41FA5}">
                      <a16:colId xmlns:a16="http://schemas.microsoft.com/office/drawing/2014/main" val="1024404277"/>
                    </a:ext>
                  </a:extLst>
                </a:gridCol>
                <a:gridCol w="609600">
                  <a:extLst>
                    <a:ext uri="{9D8B030D-6E8A-4147-A177-3AD203B41FA5}">
                      <a16:colId xmlns:a16="http://schemas.microsoft.com/office/drawing/2014/main" val="1527604614"/>
                    </a:ext>
                  </a:extLst>
                </a:gridCol>
                <a:gridCol w="609600">
                  <a:extLst>
                    <a:ext uri="{9D8B030D-6E8A-4147-A177-3AD203B41FA5}">
                      <a16:colId xmlns:a16="http://schemas.microsoft.com/office/drawing/2014/main" val="701990274"/>
                    </a:ext>
                  </a:extLst>
                </a:gridCol>
                <a:gridCol w="609600">
                  <a:extLst>
                    <a:ext uri="{9D8B030D-6E8A-4147-A177-3AD203B41FA5}">
                      <a16:colId xmlns:a16="http://schemas.microsoft.com/office/drawing/2014/main" val="1005122619"/>
                    </a:ext>
                  </a:extLst>
                </a:gridCol>
                <a:gridCol w="609600">
                  <a:extLst>
                    <a:ext uri="{9D8B030D-6E8A-4147-A177-3AD203B41FA5}">
                      <a16:colId xmlns:a16="http://schemas.microsoft.com/office/drawing/2014/main" val="3141616906"/>
                    </a:ext>
                  </a:extLst>
                </a:gridCol>
                <a:gridCol w="609600">
                  <a:extLst>
                    <a:ext uri="{9D8B030D-6E8A-4147-A177-3AD203B41FA5}">
                      <a16:colId xmlns:a16="http://schemas.microsoft.com/office/drawing/2014/main" val="2904221239"/>
                    </a:ext>
                  </a:extLst>
                </a:gridCol>
                <a:gridCol w="609600">
                  <a:extLst>
                    <a:ext uri="{9D8B030D-6E8A-4147-A177-3AD203B41FA5}">
                      <a16:colId xmlns:a16="http://schemas.microsoft.com/office/drawing/2014/main" val="1573419826"/>
                    </a:ext>
                  </a:extLst>
                </a:gridCol>
                <a:gridCol w="609600">
                  <a:extLst>
                    <a:ext uri="{9D8B030D-6E8A-4147-A177-3AD203B41FA5}">
                      <a16:colId xmlns:a16="http://schemas.microsoft.com/office/drawing/2014/main" val="16248386"/>
                    </a:ext>
                  </a:extLst>
                </a:gridCol>
                <a:gridCol w="609600">
                  <a:extLst>
                    <a:ext uri="{9D8B030D-6E8A-4147-A177-3AD203B41FA5}">
                      <a16:colId xmlns:a16="http://schemas.microsoft.com/office/drawing/2014/main" val="2354386277"/>
                    </a:ext>
                  </a:extLst>
                </a:gridCol>
              </a:tblGrid>
              <a:tr h="591768">
                <a:tc>
                  <a:txBody>
                    <a:bodyPr/>
                    <a:lstStyle/>
                    <a:p>
                      <a:endParaRPr lang="de-DE" dirty="0"/>
                    </a:p>
                  </a:txBody>
                  <a:tcP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dirty="0"/>
                    </a:p>
                  </a:txBody>
                  <a:tcP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22527246"/>
                  </a:ext>
                </a:extLst>
              </a:tr>
            </a:tbl>
          </a:graphicData>
        </a:graphic>
      </p:graphicFrame>
      <p:cxnSp>
        <p:nvCxnSpPr>
          <p:cNvPr id="11" name="Gerader Verbinder 10">
            <a:extLst>
              <a:ext uri="{FF2B5EF4-FFF2-40B4-BE49-F238E27FC236}">
                <a16:creationId xmlns:a16="http://schemas.microsoft.com/office/drawing/2014/main" id="{BA344F4D-18F1-4D63-BD04-D94556FC2923}"/>
              </a:ext>
            </a:extLst>
          </p:cNvPr>
          <p:cNvCxnSpPr>
            <a:cxnSpLocks/>
          </p:cNvCxnSpPr>
          <p:nvPr/>
        </p:nvCxnSpPr>
        <p:spPr bwMode="auto">
          <a:xfrm>
            <a:off x="213360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12" name="Gerader Verbinder 11">
            <a:extLst>
              <a:ext uri="{FF2B5EF4-FFF2-40B4-BE49-F238E27FC236}">
                <a16:creationId xmlns:a16="http://schemas.microsoft.com/office/drawing/2014/main" id="{E635CD30-9F23-40C1-9C84-01237B64B454}"/>
              </a:ext>
            </a:extLst>
          </p:cNvPr>
          <p:cNvCxnSpPr>
            <a:cxnSpLocks/>
          </p:cNvCxnSpPr>
          <p:nvPr/>
        </p:nvCxnSpPr>
        <p:spPr bwMode="auto">
          <a:xfrm>
            <a:off x="274320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13" name="Gerader Verbinder 12">
            <a:extLst>
              <a:ext uri="{FF2B5EF4-FFF2-40B4-BE49-F238E27FC236}">
                <a16:creationId xmlns:a16="http://schemas.microsoft.com/office/drawing/2014/main" id="{DCB60FD3-9E59-42A6-AAC3-993B505F9330}"/>
              </a:ext>
            </a:extLst>
          </p:cNvPr>
          <p:cNvCxnSpPr>
            <a:cxnSpLocks/>
          </p:cNvCxnSpPr>
          <p:nvPr/>
        </p:nvCxnSpPr>
        <p:spPr bwMode="auto">
          <a:xfrm>
            <a:off x="335280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14" name="Gerader Verbinder 13">
            <a:extLst>
              <a:ext uri="{FF2B5EF4-FFF2-40B4-BE49-F238E27FC236}">
                <a16:creationId xmlns:a16="http://schemas.microsoft.com/office/drawing/2014/main" id="{200A9B2F-95F1-452B-B258-42646C5B6DAC}"/>
              </a:ext>
            </a:extLst>
          </p:cNvPr>
          <p:cNvCxnSpPr>
            <a:cxnSpLocks/>
          </p:cNvCxnSpPr>
          <p:nvPr/>
        </p:nvCxnSpPr>
        <p:spPr bwMode="auto">
          <a:xfrm>
            <a:off x="396240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15" name="Gerader Verbinder 14">
            <a:extLst>
              <a:ext uri="{FF2B5EF4-FFF2-40B4-BE49-F238E27FC236}">
                <a16:creationId xmlns:a16="http://schemas.microsoft.com/office/drawing/2014/main" id="{5AF72C59-D309-48B4-B70D-16363154AA20}"/>
              </a:ext>
            </a:extLst>
          </p:cNvPr>
          <p:cNvCxnSpPr>
            <a:cxnSpLocks/>
          </p:cNvCxnSpPr>
          <p:nvPr/>
        </p:nvCxnSpPr>
        <p:spPr bwMode="auto">
          <a:xfrm>
            <a:off x="456184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16" name="Gerader Verbinder 15">
            <a:extLst>
              <a:ext uri="{FF2B5EF4-FFF2-40B4-BE49-F238E27FC236}">
                <a16:creationId xmlns:a16="http://schemas.microsoft.com/office/drawing/2014/main" id="{72FE21DE-0A9F-4492-AB36-531FFB14B037}"/>
              </a:ext>
            </a:extLst>
          </p:cNvPr>
          <p:cNvCxnSpPr>
            <a:cxnSpLocks/>
          </p:cNvCxnSpPr>
          <p:nvPr/>
        </p:nvCxnSpPr>
        <p:spPr bwMode="auto">
          <a:xfrm>
            <a:off x="517144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17" name="Gerader Verbinder 16">
            <a:extLst>
              <a:ext uri="{FF2B5EF4-FFF2-40B4-BE49-F238E27FC236}">
                <a16:creationId xmlns:a16="http://schemas.microsoft.com/office/drawing/2014/main" id="{495F0FE0-E04A-4CD1-AC87-F8BEA438B2C5}"/>
              </a:ext>
            </a:extLst>
          </p:cNvPr>
          <p:cNvCxnSpPr>
            <a:cxnSpLocks/>
          </p:cNvCxnSpPr>
          <p:nvPr/>
        </p:nvCxnSpPr>
        <p:spPr bwMode="auto">
          <a:xfrm>
            <a:off x="578104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18" name="Gerader Verbinder 17">
            <a:extLst>
              <a:ext uri="{FF2B5EF4-FFF2-40B4-BE49-F238E27FC236}">
                <a16:creationId xmlns:a16="http://schemas.microsoft.com/office/drawing/2014/main" id="{38CAD1C5-6490-46E5-81DA-CD000D5B3655}"/>
              </a:ext>
            </a:extLst>
          </p:cNvPr>
          <p:cNvCxnSpPr>
            <a:cxnSpLocks/>
          </p:cNvCxnSpPr>
          <p:nvPr/>
        </p:nvCxnSpPr>
        <p:spPr bwMode="auto">
          <a:xfrm>
            <a:off x="639064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19" name="Gerader Verbinder 18">
            <a:extLst>
              <a:ext uri="{FF2B5EF4-FFF2-40B4-BE49-F238E27FC236}">
                <a16:creationId xmlns:a16="http://schemas.microsoft.com/office/drawing/2014/main" id="{A3DEF42A-74F0-433D-998C-E40B41CB0FCA}"/>
              </a:ext>
            </a:extLst>
          </p:cNvPr>
          <p:cNvCxnSpPr>
            <a:cxnSpLocks/>
          </p:cNvCxnSpPr>
          <p:nvPr/>
        </p:nvCxnSpPr>
        <p:spPr bwMode="auto">
          <a:xfrm>
            <a:off x="7010400" y="3826086"/>
            <a:ext cx="0" cy="756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20" name="Textfeld 19">
            <a:extLst>
              <a:ext uri="{FF2B5EF4-FFF2-40B4-BE49-F238E27FC236}">
                <a16:creationId xmlns:a16="http://schemas.microsoft.com/office/drawing/2014/main" id="{9693D50D-D998-4C0E-BB0C-CFBEF2F5B67C}"/>
              </a:ext>
            </a:extLst>
          </p:cNvPr>
          <p:cNvSpPr txBox="1"/>
          <p:nvPr/>
        </p:nvSpPr>
        <p:spPr>
          <a:xfrm>
            <a:off x="1254000" y="3536922"/>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Calibri" panose="020F0502020204030204" pitchFamily="34" charset="0"/>
                <a:cs typeface="Calibri" panose="020F0502020204030204" pitchFamily="34" charset="0"/>
              </a:rPr>
              <a:t>0 %</a:t>
            </a:r>
          </a:p>
        </p:txBody>
      </p:sp>
      <p:sp>
        <p:nvSpPr>
          <p:cNvPr id="21" name="Textfeld 20">
            <a:extLst>
              <a:ext uri="{FF2B5EF4-FFF2-40B4-BE49-F238E27FC236}">
                <a16:creationId xmlns:a16="http://schemas.microsoft.com/office/drawing/2014/main" id="{695F6C0C-E000-4EEF-A078-250D146DD356}"/>
              </a:ext>
            </a:extLst>
          </p:cNvPr>
          <p:cNvSpPr txBox="1"/>
          <p:nvPr/>
        </p:nvSpPr>
        <p:spPr>
          <a:xfrm>
            <a:off x="1863600" y="3536922"/>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Calibri" panose="020F0502020204030204" pitchFamily="34" charset="0"/>
                <a:cs typeface="Calibri" panose="020F0502020204030204" pitchFamily="34" charset="0"/>
              </a:rPr>
              <a:t>10 %</a:t>
            </a:r>
          </a:p>
        </p:txBody>
      </p:sp>
      <p:sp>
        <p:nvSpPr>
          <p:cNvPr id="22" name="Textfeld 21">
            <a:extLst>
              <a:ext uri="{FF2B5EF4-FFF2-40B4-BE49-F238E27FC236}">
                <a16:creationId xmlns:a16="http://schemas.microsoft.com/office/drawing/2014/main" id="{7A236EEA-336A-4725-ADC7-DBB0D152187D}"/>
              </a:ext>
            </a:extLst>
          </p:cNvPr>
          <p:cNvSpPr txBox="1"/>
          <p:nvPr/>
        </p:nvSpPr>
        <p:spPr>
          <a:xfrm>
            <a:off x="3692400" y="3545375"/>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Calibri" panose="020F0502020204030204" pitchFamily="34" charset="0"/>
                <a:cs typeface="Calibri" panose="020F0502020204030204" pitchFamily="34" charset="0"/>
              </a:rPr>
              <a:t>40 %</a:t>
            </a:r>
          </a:p>
        </p:txBody>
      </p:sp>
      <p:sp>
        <p:nvSpPr>
          <p:cNvPr id="23" name="Textfeld 22">
            <a:extLst>
              <a:ext uri="{FF2B5EF4-FFF2-40B4-BE49-F238E27FC236}">
                <a16:creationId xmlns:a16="http://schemas.microsoft.com/office/drawing/2014/main" id="{D31BE435-5FAF-470B-B701-6787F8573165}"/>
              </a:ext>
            </a:extLst>
          </p:cNvPr>
          <p:cNvSpPr txBox="1"/>
          <p:nvPr/>
        </p:nvSpPr>
        <p:spPr>
          <a:xfrm>
            <a:off x="7323460" y="3545375"/>
            <a:ext cx="593079"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Calibri" panose="020F0502020204030204" pitchFamily="34" charset="0"/>
                <a:cs typeface="Calibri" panose="020F0502020204030204" pitchFamily="34" charset="0"/>
              </a:rPr>
              <a:t>100 %</a:t>
            </a:r>
          </a:p>
        </p:txBody>
      </p:sp>
      <p:sp>
        <p:nvSpPr>
          <p:cNvPr id="24" name="Textfeld 23">
            <a:extLst>
              <a:ext uri="{FF2B5EF4-FFF2-40B4-BE49-F238E27FC236}">
                <a16:creationId xmlns:a16="http://schemas.microsoft.com/office/drawing/2014/main" id="{D58E0DBC-63D1-4F40-B91E-2B64815FA64B}"/>
              </a:ext>
            </a:extLst>
          </p:cNvPr>
          <p:cNvSpPr txBox="1"/>
          <p:nvPr/>
        </p:nvSpPr>
        <p:spPr>
          <a:xfrm>
            <a:off x="1254000" y="4655430"/>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Calibri" panose="020F0502020204030204" pitchFamily="34" charset="0"/>
                <a:cs typeface="Calibri" panose="020F0502020204030204" pitchFamily="34" charset="0"/>
              </a:rPr>
              <a:t>0 €</a:t>
            </a:r>
          </a:p>
        </p:txBody>
      </p:sp>
      <p:sp>
        <p:nvSpPr>
          <p:cNvPr id="25" name="Textfeld 24">
            <a:extLst>
              <a:ext uri="{FF2B5EF4-FFF2-40B4-BE49-F238E27FC236}">
                <a16:creationId xmlns:a16="http://schemas.microsoft.com/office/drawing/2014/main" id="{FA44CD51-9B31-4BC8-8AB2-8EC0E7048FAC}"/>
              </a:ext>
            </a:extLst>
          </p:cNvPr>
          <p:cNvSpPr txBox="1"/>
          <p:nvPr/>
        </p:nvSpPr>
        <p:spPr>
          <a:xfrm>
            <a:off x="1863600" y="4655430"/>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Calibri" panose="020F0502020204030204" pitchFamily="34" charset="0"/>
                <a:cs typeface="Calibri" panose="020F0502020204030204" pitchFamily="34" charset="0"/>
              </a:rPr>
              <a:t>200 €</a:t>
            </a:r>
          </a:p>
        </p:txBody>
      </p:sp>
      <p:sp>
        <p:nvSpPr>
          <p:cNvPr id="26" name="Textfeld 25">
            <a:extLst>
              <a:ext uri="{FF2B5EF4-FFF2-40B4-BE49-F238E27FC236}">
                <a16:creationId xmlns:a16="http://schemas.microsoft.com/office/drawing/2014/main" id="{1C670892-D566-46AA-9C7F-1708376D3D7E}"/>
              </a:ext>
            </a:extLst>
          </p:cNvPr>
          <p:cNvSpPr txBox="1"/>
          <p:nvPr/>
        </p:nvSpPr>
        <p:spPr>
          <a:xfrm>
            <a:off x="3692400" y="4663883"/>
            <a:ext cx="540000"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Calibri" panose="020F0502020204030204" pitchFamily="34" charset="0"/>
                <a:cs typeface="Calibri" panose="020F0502020204030204" pitchFamily="34" charset="0"/>
              </a:rPr>
              <a:t>800 €</a:t>
            </a:r>
          </a:p>
        </p:txBody>
      </p:sp>
      <p:sp>
        <p:nvSpPr>
          <p:cNvPr id="27" name="Textfeld 26">
            <a:extLst>
              <a:ext uri="{FF2B5EF4-FFF2-40B4-BE49-F238E27FC236}">
                <a16:creationId xmlns:a16="http://schemas.microsoft.com/office/drawing/2014/main" id="{75472AD8-E2EB-42EE-936B-A50F7374FFA9}"/>
              </a:ext>
            </a:extLst>
          </p:cNvPr>
          <p:cNvSpPr txBox="1"/>
          <p:nvPr/>
        </p:nvSpPr>
        <p:spPr>
          <a:xfrm>
            <a:off x="7291165" y="4663883"/>
            <a:ext cx="657668" cy="276999"/>
          </a:xfrm>
          <a:prstGeom prst="rect">
            <a:avLst/>
          </a:prstGeom>
          <a:noFill/>
        </p:spPr>
        <p:txBody>
          <a:bodyPr wrap="square" lIns="0" tIns="0" rIns="0" bIns="0" rtlCol="0">
            <a:spAutoFit/>
          </a:bodyPr>
          <a:lstStyle/>
          <a:p>
            <a:pPr marL="342900" indent="-342900" algn="ctr">
              <a:spcBef>
                <a:spcPts val="400"/>
              </a:spcBef>
            </a:pPr>
            <a:r>
              <a:rPr lang="de-DE" sz="1800" dirty="0">
                <a:solidFill>
                  <a:schemeClr val="tx2"/>
                </a:solidFill>
                <a:latin typeface="Calibri" panose="020F0502020204030204" pitchFamily="34" charset="0"/>
                <a:cs typeface="Calibri" panose="020F0502020204030204" pitchFamily="34" charset="0"/>
              </a:rPr>
              <a:t>2000 €</a:t>
            </a:r>
          </a:p>
        </p:txBody>
      </p:sp>
      <p:sp>
        <p:nvSpPr>
          <p:cNvPr id="28" name="Inhaltsplatzhalter 1">
            <a:extLst>
              <a:ext uri="{FF2B5EF4-FFF2-40B4-BE49-F238E27FC236}">
                <a16:creationId xmlns:a16="http://schemas.microsoft.com/office/drawing/2014/main" id="{8B3D31CE-FFCC-4FE8-B5EA-6E6CEC12D62A}"/>
              </a:ext>
            </a:extLst>
          </p:cNvPr>
          <p:cNvSpPr txBox="1">
            <a:spLocks/>
          </p:cNvSpPr>
          <p:nvPr/>
        </p:nvSpPr>
        <p:spPr>
          <a:xfrm>
            <a:off x="252000" y="5958000"/>
            <a:ext cx="8640000" cy="521999"/>
          </a:xfrm>
          <a:prstGeom prst="rect">
            <a:avLst/>
          </a:prstGeom>
        </p:spPr>
        <p:txBody>
          <a:bodyPr vert="horz" wrap="square" lIns="0" tIns="0" rIns="0" bIns="0" rtlCol="0" anchor="b">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a:spcBef>
                <a:spcPts val="400"/>
              </a:spcBef>
              <a:buFont typeface="Wingdings" panose="05000000000000000000" pitchFamily="2" charset="2"/>
              <a:buChar char="à"/>
            </a:pPr>
            <a:r>
              <a:rPr lang="de-DE" b="1" dirty="0"/>
              <a:t>Warum Nutzung des Prozentstreifens zum Aufbau des Prozentverständnisses?</a:t>
            </a:r>
          </a:p>
        </p:txBody>
      </p:sp>
      <p:grpSp>
        <p:nvGrpSpPr>
          <p:cNvPr id="3" name="Gruppieren 2">
            <a:extLst>
              <a:ext uri="{FF2B5EF4-FFF2-40B4-BE49-F238E27FC236}">
                <a16:creationId xmlns:a16="http://schemas.microsoft.com/office/drawing/2014/main" id="{25F15B99-CC87-4C41-AE78-3CA486B4C72B}"/>
              </a:ext>
            </a:extLst>
          </p:cNvPr>
          <p:cNvGrpSpPr/>
          <p:nvPr/>
        </p:nvGrpSpPr>
        <p:grpSpPr>
          <a:xfrm>
            <a:off x="1981200" y="2500132"/>
            <a:ext cx="5554978" cy="964300"/>
            <a:chOff x="1524002" y="2560657"/>
            <a:chExt cx="6096000" cy="903775"/>
          </a:xfrm>
        </p:grpSpPr>
        <p:cxnSp>
          <p:nvCxnSpPr>
            <p:cNvPr id="47" name="Gerade Verbindung mit Pfeil 30">
              <a:extLst>
                <a:ext uri="{FF2B5EF4-FFF2-40B4-BE49-F238E27FC236}">
                  <a16:creationId xmlns:a16="http://schemas.microsoft.com/office/drawing/2014/main" id="{9196D74A-1F1D-4F49-BC90-AC2CF6F368B0}"/>
                </a:ext>
              </a:extLst>
            </p:cNvPr>
            <p:cNvCxnSpPr>
              <a:cxnSpLocks/>
            </p:cNvCxnSpPr>
            <p:nvPr/>
          </p:nvCxnSpPr>
          <p:spPr bwMode="auto">
            <a:xfrm rot="5400000" flipH="1" flipV="1">
              <a:off x="4567775" y="412206"/>
              <a:ext cx="8453" cy="6096000"/>
            </a:xfrm>
            <a:prstGeom prst="curvedConnector3">
              <a:avLst>
                <a:gd name="adj1" fmla="val 7582054"/>
              </a:avLst>
            </a:prstGeom>
            <a:solidFill>
              <a:schemeClr val="accent1"/>
            </a:solidFill>
            <a:ln w="19050" cap="flat" cmpd="sng" algn="ctr">
              <a:solidFill>
                <a:schemeClr val="tx1"/>
              </a:solidFill>
              <a:prstDash val="solid"/>
              <a:round/>
              <a:headEnd type="none" w="med" len="med"/>
              <a:tailEnd type="triangle"/>
            </a:ln>
            <a:effectLst/>
          </p:spPr>
        </p:cxnSp>
        <p:sp>
          <p:nvSpPr>
            <p:cNvPr id="52" name="Textfeld 51">
              <a:extLst>
                <a:ext uri="{FF2B5EF4-FFF2-40B4-BE49-F238E27FC236}">
                  <a16:creationId xmlns:a16="http://schemas.microsoft.com/office/drawing/2014/main" id="{1F71AB08-0A49-4A1E-8658-951E3A20472E}"/>
                </a:ext>
              </a:extLst>
            </p:cNvPr>
            <p:cNvSpPr txBox="1"/>
            <p:nvPr/>
          </p:nvSpPr>
          <p:spPr>
            <a:xfrm>
              <a:off x="4302000" y="2560657"/>
              <a:ext cx="540000" cy="246221"/>
            </a:xfrm>
            <a:prstGeom prst="rect">
              <a:avLst/>
            </a:prstGeom>
            <a:noFill/>
          </p:spPr>
          <p:txBody>
            <a:bodyPr wrap="square" lIns="0" tIns="0" rIns="0" bIns="0" rtlCol="0">
              <a:spAutoFit/>
            </a:bodyPr>
            <a:lstStyle/>
            <a:p>
              <a:pPr marL="342900" indent="-342900" algn="ctr">
                <a:spcBef>
                  <a:spcPts val="400"/>
                </a:spcBef>
              </a:pPr>
              <a:r>
                <a:rPr lang="de-DE" sz="1600" b="1" dirty="0">
                  <a:latin typeface="Calibri"/>
                  <a:cs typeface="Calibri"/>
                </a:rPr>
                <a:t>· 10</a:t>
              </a:r>
            </a:p>
          </p:txBody>
        </p:sp>
      </p:grpSp>
      <p:grpSp>
        <p:nvGrpSpPr>
          <p:cNvPr id="6" name="Gruppieren 5">
            <a:extLst>
              <a:ext uri="{FF2B5EF4-FFF2-40B4-BE49-F238E27FC236}">
                <a16:creationId xmlns:a16="http://schemas.microsoft.com/office/drawing/2014/main" id="{9D746C1D-1987-4158-A3D3-EB0C40F3C989}"/>
              </a:ext>
            </a:extLst>
          </p:cNvPr>
          <p:cNvGrpSpPr/>
          <p:nvPr/>
        </p:nvGrpSpPr>
        <p:grpSpPr>
          <a:xfrm>
            <a:off x="2133598" y="2989503"/>
            <a:ext cx="1752603" cy="474928"/>
            <a:chOff x="2133600" y="2989503"/>
            <a:chExt cx="1828800" cy="474928"/>
          </a:xfrm>
        </p:grpSpPr>
        <p:cxnSp>
          <p:nvCxnSpPr>
            <p:cNvPr id="31" name="Gerade Verbindung mit Pfeil 30">
              <a:extLst>
                <a:ext uri="{FF2B5EF4-FFF2-40B4-BE49-F238E27FC236}">
                  <a16:creationId xmlns:a16="http://schemas.microsoft.com/office/drawing/2014/main" id="{F60C9D2F-A480-44F8-A4A6-E55DD3D5DB40}"/>
                </a:ext>
              </a:extLst>
            </p:cNvPr>
            <p:cNvCxnSpPr>
              <a:cxnSpLocks/>
            </p:cNvCxnSpPr>
            <p:nvPr/>
          </p:nvCxnSpPr>
          <p:spPr bwMode="auto">
            <a:xfrm rot="5400000">
              <a:off x="3043773" y="2545805"/>
              <a:ext cx="8453" cy="1828800"/>
            </a:xfrm>
            <a:prstGeom prst="curvedConnector3">
              <a:avLst>
                <a:gd name="adj1" fmla="val -2524074"/>
              </a:avLst>
            </a:prstGeom>
            <a:solidFill>
              <a:schemeClr val="accent1"/>
            </a:solidFill>
            <a:ln w="19050" cap="flat" cmpd="sng" algn="ctr">
              <a:solidFill>
                <a:schemeClr val="tx1"/>
              </a:solidFill>
              <a:prstDash val="solid"/>
              <a:round/>
              <a:headEnd type="none" w="med" len="med"/>
              <a:tailEnd type="triangle"/>
            </a:ln>
            <a:effectLst/>
          </p:spPr>
        </p:cxnSp>
        <p:sp>
          <p:nvSpPr>
            <p:cNvPr id="53" name="Textfeld 52">
              <a:extLst>
                <a:ext uri="{FF2B5EF4-FFF2-40B4-BE49-F238E27FC236}">
                  <a16:creationId xmlns:a16="http://schemas.microsoft.com/office/drawing/2014/main" id="{588F07BC-7FFE-48F8-9AB5-E6D544C2DC4F}"/>
                </a:ext>
              </a:extLst>
            </p:cNvPr>
            <p:cNvSpPr txBox="1"/>
            <p:nvPr/>
          </p:nvSpPr>
          <p:spPr>
            <a:xfrm>
              <a:off x="2777999" y="2989503"/>
              <a:ext cx="540000" cy="246221"/>
            </a:xfrm>
            <a:prstGeom prst="rect">
              <a:avLst/>
            </a:prstGeom>
            <a:noFill/>
          </p:spPr>
          <p:txBody>
            <a:bodyPr wrap="square" lIns="0" tIns="0" rIns="0" bIns="0" rtlCol="0">
              <a:spAutoFit/>
            </a:bodyPr>
            <a:lstStyle/>
            <a:p>
              <a:pPr marL="342900" indent="-342900" algn="ctr">
                <a:spcBef>
                  <a:spcPts val="400"/>
                </a:spcBef>
              </a:pPr>
              <a:r>
                <a:rPr lang="de-DE" sz="1600" b="1" dirty="0">
                  <a:latin typeface="Calibri"/>
                  <a:cs typeface="Calibri"/>
                </a:rPr>
                <a:t>: 4</a:t>
              </a:r>
            </a:p>
          </p:txBody>
        </p:sp>
      </p:grpSp>
      <p:grpSp>
        <p:nvGrpSpPr>
          <p:cNvPr id="43" name="Gruppieren 42">
            <a:extLst>
              <a:ext uri="{FF2B5EF4-FFF2-40B4-BE49-F238E27FC236}">
                <a16:creationId xmlns:a16="http://schemas.microsoft.com/office/drawing/2014/main" id="{2B69EEA4-72D5-4269-B555-3A89F769E8E0}"/>
              </a:ext>
            </a:extLst>
          </p:cNvPr>
          <p:cNvGrpSpPr/>
          <p:nvPr/>
        </p:nvGrpSpPr>
        <p:grpSpPr>
          <a:xfrm rot="10800000" flipH="1">
            <a:off x="2023110" y="5000451"/>
            <a:ext cx="5554978" cy="964300"/>
            <a:chOff x="2133600" y="2652532"/>
            <a:chExt cx="5554978" cy="964300"/>
          </a:xfrm>
        </p:grpSpPr>
        <p:grpSp>
          <p:nvGrpSpPr>
            <p:cNvPr id="44" name="Gruppieren 43">
              <a:extLst>
                <a:ext uri="{FF2B5EF4-FFF2-40B4-BE49-F238E27FC236}">
                  <a16:creationId xmlns:a16="http://schemas.microsoft.com/office/drawing/2014/main" id="{3E8B1664-6EA2-41C7-B77B-3506C7CB71A9}"/>
                </a:ext>
              </a:extLst>
            </p:cNvPr>
            <p:cNvGrpSpPr/>
            <p:nvPr/>
          </p:nvGrpSpPr>
          <p:grpSpPr>
            <a:xfrm>
              <a:off x="2133600" y="2652532"/>
              <a:ext cx="5554978" cy="964300"/>
              <a:chOff x="1524002" y="2560657"/>
              <a:chExt cx="6096000" cy="903775"/>
            </a:xfrm>
          </p:grpSpPr>
          <p:cxnSp>
            <p:nvCxnSpPr>
              <p:cNvPr id="49" name="Gerade Verbindung mit Pfeil 30">
                <a:extLst>
                  <a:ext uri="{FF2B5EF4-FFF2-40B4-BE49-F238E27FC236}">
                    <a16:creationId xmlns:a16="http://schemas.microsoft.com/office/drawing/2014/main" id="{67D5DBDB-40DB-45DE-A34D-EFA841D0E4DF}"/>
                  </a:ext>
                </a:extLst>
              </p:cNvPr>
              <p:cNvCxnSpPr>
                <a:cxnSpLocks/>
              </p:cNvCxnSpPr>
              <p:nvPr/>
            </p:nvCxnSpPr>
            <p:spPr bwMode="auto">
              <a:xfrm rot="5400000" flipH="1" flipV="1">
                <a:off x="4567775" y="412206"/>
                <a:ext cx="8453" cy="6096000"/>
              </a:xfrm>
              <a:prstGeom prst="curvedConnector3">
                <a:avLst>
                  <a:gd name="adj1" fmla="val 7582054"/>
                </a:avLst>
              </a:prstGeom>
              <a:solidFill>
                <a:schemeClr val="accent1"/>
              </a:solidFill>
              <a:ln w="19050" cap="flat" cmpd="sng" algn="ctr">
                <a:solidFill>
                  <a:schemeClr val="tx1"/>
                </a:solidFill>
                <a:prstDash val="solid"/>
                <a:round/>
                <a:headEnd type="none" w="med" len="med"/>
                <a:tailEnd type="triangle"/>
              </a:ln>
              <a:effectLst/>
            </p:spPr>
          </p:cxnSp>
          <p:sp>
            <p:nvSpPr>
              <p:cNvPr id="50" name="Textfeld 49">
                <a:extLst>
                  <a:ext uri="{FF2B5EF4-FFF2-40B4-BE49-F238E27FC236}">
                    <a16:creationId xmlns:a16="http://schemas.microsoft.com/office/drawing/2014/main" id="{70482EB7-886B-467E-BDE2-13D2EE411C35}"/>
                  </a:ext>
                </a:extLst>
              </p:cNvPr>
              <p:cNvSpPr txBox="1"/>
              <p:nvPr/>
            </p:nvSpPr>
            <p:spPr>
              <a:xfrm rot="10800000">
                <a:off x="4302000" y="2560657"/>
                <a:ext cx="540000" cy="246221"/>
              </a:xfrm>
              <a:prstGeom prst="rect">
                <a:avLst/>
              </a:prstGeom>
              <a:noFill/>
            </p:spPr>
            <p:txBody>
              <a:bodyPr wrap="square" lIns="0" tIns="0" rIns="0" bIns="0" rtlCol="0">
                <a:spAutoFit/>
              </a:bodyPr>
              <a:lstStyle/>
              <a:p>
                <a:pPr marL="342900" indent="-342900" algn="ctr">
                  <a:spcBef>
                    <a:spcPts val="400"/>
                  </a:spcBef>
                </a:pPr>
                <a:r>
                  <a:rPr lang="de-DE" sz="1600" b="1" dirty="0">
                    <a:latin typeface="Calibri"/>
                    <a:cs typeface="Calibri"/>
                  </a:rPr>
                  <a:t>· 10</a:t>
                </a:r>
              </a:p>
            </p:txBody>
          </p:sp>
        </p:grpSp>
        <p:grpSp>
          <p:nvGrpSpPr>
            <p:cNvPr id="45" name="Gruppieren 44">
              <a:extLst>
                <a:ext uri="{FF2B5EF4-FFF2-40B4-BE49-F238E27FC236}">
                  <a16:creationId xmlns:a16="http://schemas.microsoft.com/office/drawing/2014/main" id="{D18C77D7-ECE2-41A4-9A21-2778ACC4AECC}"/>
                </a:ext>
              </a:extLst>
            </p:cNvPr>
            <p:cNvGrpSpPr/>
            <p:nvPr/>
          </p:nvGrpSpPr>
          <p:grpSpPr>
            <a:xfrm>
              <a:off x="2285998" y="3141903"/>
              <a:ext cx="1752603" cy="474928"/>
              <a:chOff x="2133600" y="2989503"/>
              <a:chExt cx="1828800" cy="474928"/>
            </a:xfrm>
          </p:grpSpPr>
          <p:cxnSp>
            <p:nvCxnSpPr>
              <p:cNvPr id="46" name="Gerade Verbindung mit Pfeil 30">
                <a:extLst>
                  <a:ext uri="{FF2B5EF4-FFF2-40B4-BE49-F238E27FC236}">
                    <a16:creationId xmlns:a16="http://schemas.microsoft.com/office/drawing/2014/main" id="{1153E188-4713-411B-BF1B-6FECAD29B332}"/>
                  </a:ext>
                </a:extLst>
              </p:cNvPr>
              <p:cNvCxnSpPr>
                <a:cxnSpLocks/>
              </p:cNvCxnSpPr>
              <p:nvPr/>
            </p:nvCxnSpPr>
            <p:spPr bwMode="auto">
              <a:xfrm rot="5400000">
                <a:off x="3043773" y="2545805"/>
                <a:ext cx="8453" cy="1828800"/>
              </a:xfrm>
              <a:prstGeom prst="curvedConnector3">
                <a:avLst>
                  <a:gd name="adj1" fmla="val -2524074"/>
                </a:avLst>
              </a:prstGeom>
              <a:solidFill>
                <a:schemeClr val="accent1"/>
              </a:solidFill>
              <a:ln w="19050" cap="flat" cmpd="sng" algn="ctr">
                <a:solidFill>
                  <a:schemeClr val="tx1"/>
                </a:solidFill>
                <a:prstDash val="solid"/>
                <a:round/>
                <a:headEnd type="none" w="med" len="med"/>
                <a:tailEnd type="triangle"/>
              </a:ln>
              <a:effectLst/>
            </p:spPr>
          </p:cxnSp>
          <p:sp>
            <p:nvSpPr>
              <p:cNvPr id="48" name="Textfeld 47">
                <a:extLst>
                  <a:ext uri="{FF2B5EF4-FFF2-40B4-BE49-F238E27FC236}">
                    <a16:creationId xmlns:a16="http://schemas.microsoft.com/office/drawing/2014/main" id="{9C622858-CAAE-44D4-AAFD-9FDACB7870D3}"/>
                  </a:ext>
                </a:extLst>
              </p:cNvPr>
              <p:cNvSpPr txBox="1"/>
              <p:nvPr/>
            </p:nvSpPr>
            <p:spPr>
              <a:xfrm rot="10800000">
                <a:off x="2777999" y="2989503"/>
                <a:ext cx="540000" cy="246221"/>
              </a:xfrm>
              <a:prstGeom prst="rect">
                <a:avLst/>
              </a:prstGeom>
              <a:noFill/>
            </p:spPr>
            <p:txBody>
              <a:bodyPr wrap="square" lIns="0" tIns="0" rIns="0" bIns="0" rtlCol="0">
                <a:spAutoFit/>
              </a:bodyPr>
              <a:lstStyle/>
              <a:p>
                <a:pPr marL="342900" indent="-342900" algn="ctr">
                  <a:spcBef>
                    <a:spcPts val="400"/>
                  </a:spcBef>
                </a:pPr>
                <a:r>
                  <a:rPr lang="de-DE" sz="1600" b="1" dirty="0">
                    <a:latin typeface="Calibri"/>
                    <a:cs typeface="Calibri"/>
                  </a:rPr>
                  <a:t>: 4</a:t>
                </a:r>
              </a:p>
            </p:txBody>
          </p:sp>
        </p:grpSp>
      </p:grpSp>
    </p:spTree>
    <p:extLst>
      <p:ext uri="{BB962C8B-B14F-4D97-AF65-F5344CB8AC3E}">
        <p14:creationId xmlns:p14="http://schemas.microsoft.com/office/powerpoint/2010/main" val="2518900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DEAFADC-7F13-4688-ABF0-458B25F04EB8}"/>
              </a:ext>
            </a:extLst>
          </p:cNvPr>
          <p:cNvSpPr>
            <a:spLocks noGrp="1"/>
          </p:cNvSpPr>
          <p:nvPr>
            <p:ph idx="1"/>
          </p:nvPr>
        </p:nvSpPr>
        <p:spPr/>
        <p:txBody>
          <a:bodyPr anchor="b"/>
          <a:lstStyle/>
          <a:p>
            <a:pPr marL="0" indent="0">
              <a:buNone/>
            </a:pPr>
            <a:r>
              <a:rPr lang="de-DE" sz="1600" b="1" dirty="0"/>
              <a:t>Ziel</a:t>
            </a:r>
          </a:p>
          <a:p>
            <a:r>
              <a:rPr lang="de-DE" sz="1600" dirty="0"/>
              <a:t>Folie 26-31: Untersuchung der Funktionen von vier verschiedenen Darstellungsmitteln bzw. Rechenwegen für Prozente (Formel, Dreisatztabelle, Kreisbild, Prozentstreifen) und Kennenlernen des Prozentstreifens als </a:t>
            </a:r>
            <a:r>
              <a:rPr lang="de-DE" sz="1600" dirty="0" err="1"/>
              <a:t>verstehensförderliche</a:t>
            </a:r>
            <a:r>
              <a:rPr lang="de-DE" sz="1600" dirty="0"/>
              <a:t> Darstellung für Prozente.</a:t>
            </a:r>
          </a:p>
          <a:p>
            <a:r>
              <a:rPr lang="de-DE" sz="1600" dirty="0"/>
              <a:t>Folie 33: Eigenständige Nutzung des Prozentstreifens durch selbständiges Ausprobieren bei der Bearbeitung einer konkreten Prozentaufgabe und Sammlung beziehungsweise Verortung verschiedener Sprachmittel (der verschiedenen Sprachregister Alltags-, Bildungs- und Fachsprache) an diesem. </a:t>
            </a:r>
          </a:p>
          <a:p>
            <a:r>
              <a:rPr lang="de-DE" sz="1600" dirty="0"/>
              <a:t>Folie 35-37: Herausarbeiten der Bedeutsamkeit der bedeutungsbezogenen Sprache in Kombination mit der Verwendung von Darstellungen für die </a:t>
            </a:r>
            <a:r>
              <a:rPr lang="de-DE" sz="1600" dirty="0" err="1"/>
              <a:t>Verstehensförderung</a:t>
            </a:r>
            <a:r>
              <a:rPr lang="de-DE" sz="1600" dirty="0"/>
              <a:t> durch Selbstversuch zum Problem der Kommunikation über das Verständnis von Prozenten am Prozentstreifen ohne Verwendung technischer Fachbegriffe. </a:t>
            </a:r>
            <a:br>
              <a:rPr lang="de-DE" sz="1600" dirty="0"/>
            </a:br>
            <a:endParaRPr lang="de-DE" sz="1600" dirty="0"/>
          </a:p>
        </p:txBody>
      </p:sp>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5" name="Rechteck 4">
            <a:extLst>
              <a:ext uri="{FF2B5EF4-FFF2-40B4-BE49-F238E27FC236}">
                <a16:creationId xmlns:a16="http://schemas.microsoft.com/office/drawing/2014/main" id="{92AA7972-F901-4738-834C-8B59CE136871}"/>
              </a:ext>
            </a:extLst>
          </p:cNvPr>
          <p:cNvSpPr/>
          <p:nvPr/>
        </p:nvSpPr>
        <p:spPr bwMode="auto">
          <a:xfrm>
            <a:off x="-501228" y="1297824"/>
            <a:ext cx="9940715" cy="816726"/>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6" name="Tabelle 5">
            <a:extLst>
              <a:ext uri="{FF2B5EF4-FFF2-40B4-BE49-F238E27FC236}">
                <a16:creationId xmlns:a16="http://schemas.microsoft.com/office/drawing/2014/main" id="{64498F09-BF22-4EC5-9AB5-11C24A1193A4}"/>
              </a:ext>
            </a:extLst>
          </p:cNvPr>
          <p:cNvGraphicFramePr>
            <a:graphicFrameLocks noGrp="1"/>
          </p:cNvGraphicFramePr>
          <p:nvPr>
            <p:extLst>
              <p:ext uri="{D42A27DB-BD31-4B8C-83A1-F6EECF244321}">
                <p14:modId xmlns:p14="http://schemas.microsoft.com/office/powerpoint/2010/main" val="63236420"/>
              </p:ext>
            </p:extLst>
          </p:nvPr>
        </p:nvGraphicFramePr>
        <p:xfrm>
          <a:off x="252000" y="851666"/>
          <a:ext cx="8640000" cy="226368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Wie sind Darstellungen und Rechenwege zu Prozenten zu beurteilen?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w="12700" cmpd="sng">
                      <a:noFill/>
                      <a:prstDash val="solid"/>
                    </a:lnL>
                    <a:lnR w="12700" cmpd="sng">
                      <a:noFill/>
                      <a:prstDash val="solid"/>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Verschiedene Darstellungen und Rechenwege für Prozente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ct val="100000"/>
                        </a:lnSpc>
                        <a:spcAft>
                          <a:spcPts val="0"/>
                        </a:spcAft>
                        <a:buFont typeface="Arial" panose="020B0604020202020204" pitchFamily="34" charset="0"/>
                        <a:buNone/>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3 – </a:t>
                      </a:r>
                      <a:r>
                        <a:rPr lang="de-DE" sz="1200" dirty="0" err="1">
                          <a:solidFill>
                            <a:srgbClr val="327A86"/>
                          </a:solidFill>
                          <a:effectLst/>
                          <a:latin typeface="Calibri" panose="020F0502020204030204" pitchFamily="34" charset="0"/>
                          <a:ea typeface="MS PGothic" panose="020B0600070205080204" pitchFamily="34" charset="-128"/>
                          <a:cs typeface="Calibri" panose="020F0502020204030204" pitchFamily="34" charset="0"/>
                        </a:rPr>
                        <a:t>Verstehensförderliche</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Darstellungen für Prozente auswählen: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Erarbeitung der Funktionen diverser Darstellungen und Fokussierung auf Prozentstreifen als </a:t>
                      </a:r>
                      <a:r>
                        <a:rPr lang="de-DE" sz="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verstehensorientierte</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Darstellung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 Folien (davon 2 </a:t>
                      </a:r>
                      <a:r>
                        <a:rPr lang="de-DE" sz="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ausgebl</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als Aufl.), AM1_Darst_beurt.docx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4 – Prozentstreifen selbst ausprobieren:</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Prozentstreifen zur Aufgabenbearbeitung und Sprachmittel am Prozentstreifen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1 Folie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7561713"/>
                  </a:ext>
                </a:extLst>
              </a:tr>
              <a:tr h="0">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5 – Selbstversuch zum Problem der Kommunikation über Verständnis:</a:t>
                      </a:r>
                      <a:b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b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Erklärung von Bedeutungen am Prozentstreifen ohne formale Sprache in Partnerarbeit</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 Folien + 1 ausgeblendete Folie als Auflösung)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8020544"/>
                  </a:ext>
                </a:extLst>
              </a:tr>
              <a:tr h="0">
                <a:tc>
                  <a:txBody>
                    <a:bodyPr/>
                    <a:lstStyle/>
                    <a:p>
                      <a:pPr>
                        <a:lnSpc>
                          <a:spcPct val="100000"/>
                        </a:lnSpc>
                        <a:spcAft>
                          <a:spcPts val="0"/>
                        </a:spcAft>
                      </a:pP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69410790"/>
                  </a:ext>
                </a:extLst>
              </a:tr>
            </a:tbl>
          </a:graphicData>
        </a:graphic>
      </p:graphicFrame>
    </p:spTree>
    <p:extLst>
      <p:ext uri="{BB962C8B-B14F-4D97-AF65-F5344CB8AC3E}">
        <p14:creationId xmlns:p14="http://schemas.microsoft.com/office/powerpoint/2010/main" val="1975524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DEAFADC-7F13-4688-ABF0-458B25F04EB8}"/>
              </a:ext>
            </a:extLst>
          </p:cNvPr>
          <p:cNvSpPr>
            <a:spLocks noGrp="1"/>
          </p:cNvSpPr>
          <p:nvPr>
            <p:ph idx="1"/>
          </p:nvPr>
        </p:nvSpPr>
        <p:spPr/>
        <p:txBody>
          <a:bodyPr anchor="b"/>
          <a:lstStyle/>
          <a:p>
            <a:pPr marL="0" indent="0">
              <a:buNone/>
            </a:pPr>
            <a:r>
              <a:rPr lang="de-DE" sz="1600" b="1" dirty="0"/>
              <a:t>Vorgehen und Besprechungshinweise</a:t>
            </a:r>
          </a:p>
          <a:p>
            <a:r>
              <a:rPr lang="de-DE" sz="1600" dirty="0"/>
              <a:t>Folie 27-31: In Partnerarbeit wird anhand der Kopiervorlage AM1-Darst_beurt.docx untersucht, welche der zehn Funktionen die vier verschiedenen Darstellungsmittel bzw. Rechenwege für Prozente (Formel, Dreisatztabelle, Kreisbild, Prozent-streifen) erfüllen. Da nicht alle Funktionen vollständig selbsterklärend sind sollte die Bearbeitung der Paare im Plenum verglichen werden, dazu können zur Fokussierung die ausgeblendeten Folien 28 und 29 genutzt werden. Ausführlicher sollte auf das Potenzial des unbekannteren Prozentstreifens eingegangen werden. Bei digitaler Realisierung der Fortbildung kann die Einschätzung der Funktionen, die durch die verschiedenen Darstellungsmittel bzw. Rechenwege erfüllt werden, etwa in Einzelarbeit als Bearbeitung einer Umfrage im Videokonferenztool realisiert werden. </a:t>
            </a:r>
            <a:br>
              <a:rPr lang="de-DE" sz="1600" dirty="0"/>
            </a:br>
            <a:endParaRPr lang="de-DE" sz="1600" dirty="0"/>
          </a:p>
        </p:txBody>
      </p:sp>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6" name="Rechteck 5">
            <a:extLst>
              <a:ext uri="{FF2B5EF4-FFF2-40B4-BE49-F238E27FC236}">
                <a16:creationId xmlns:a16="http://schemas.microsoft.com/office/drawing/2014/main" id="{0D574644-0C7E-4653-A6FD-EDCE7FA551B0}"/>
              </a:ext>
            </a:extLst>
          </p:cNvPr>
          <p:cNvSpPr/>
          <p:nvPr/>
        </p:nvSpPr>
        <p:spPr bwMode="auto">
          <a:xfrm>
            <a:off x="-501228" y="1297824"/>
            <a:ext cx="9940715" cy="816726"/>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7" name="Tabelle 6">
            <a:extLst>
              <a:ext uri="{FF2B5EF4-FFF2-40B4-BE49-F238E27FC236}">
                <a16:creationId xmlns:a16="http://schemas.microsoft.com/office/drawing/2014/main" id="{EF25BBEC-7596-411F-90CA-7F6415017D97}"/>
              </a:ext>
            </a:extLst>
          </p:cNvPr>
          <p:cNvGraphicFramePr>
            <a:graphicFrameLocks noGrp="1"/>
          </p:cNvGraphicFramePr>
          <p:nvPr>
            <p:extLst>
              <p:ext uri="{D42A27DB-BD31-4B8C-83A1-F6EECF244321}">
                <p14:modId xmlns:p14="http://schemas.microsoft.com/office/powerpoint/2010/main" val="44450205"/>
              </p:ext>
            </p:extLst>
          </p:nvPr>
        </p:nvGraphicFramePr>
        <p:xfrm>
          <a:off x="252000" y="851666"/>
          <a:ext cx="8640000" cy="226368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Wie sind Darstellungen und Rechenwege zu Prozenten zu beurteilen?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w="12700" cmpd="sng">
                      <a:noFill/>
                      <a:prstDash val="solid"/>
                    </a:lnL>
                    <a:lnR w="12700" cmpd="sng">
                      <a:noFill/>
                      <a:prstDash val="solid"/>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Verschiedene Darstellungen und Rechenwege für Prozente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ct val="100000"/>
                        </a:lnSpc>
                        <a:spcAft>
                          <a:spcPts val="0"/>
                        </a:spcAft>
                        <a:buFont typeface="Arial" panose="020B0604020202020204" pitchFamily="34" charset="0"/>
                        <a:buNone/>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3 – </a:t>
                      </a:r>
                      <a:r>
                        <a:rPr lang="de-DE" sz="1200" dirty="0" err="1">
                          <a:solidFill>
                            <a:srgbClr val="327A86"/>
                          </a:solidFill>
                          <a:effectLst/>
                          <a:latin typeface="Calibri" panose="020F0502020204030204" pitchFamily="34" charset="0"/>
                          <a:ea typeface="MS PGothic" panose="020B0600070205080204" pitchFamily="34" charset="-128"/>
                          <a:cs typeface="Calibri" panose="020F0502020204030204" pitchFamily="34" charset="0"/>
                        </a:rPr>
                        <a:t>Verstehensförderliche</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Darstellungen für Prozente auswählen: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Erarbeitung der Funktionen diverser Darstellungen und Fokussierung auf Prozentstreifen als </a:t>
                      </a:r>
                      <a:r>
                        <a:rPr lang="de-DE" sz="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verstehensorientierte</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Darstellung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 Folien (davon 2 </a:t>
                      </a:r>
                      <a:r>
                        <a:rPr lang="de-DE" sz="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ausgebl</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als Aufl.), AM1_Darst_beurt.docx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4 – Prozentstreifen selbst ausprobieren:</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Prozentstreifen zur Aufgabenbearbeitung und Sprachmittel am Prozentstreifen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1 Folie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7561713"/>
                  </a:ext>
                </a:extLst>
              </a:tr>
              <a:tr h="0">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5 – Selbstversuch zum Problem der Kommunikation über Verständnis:</a:t>
                      </a:r>
                      <a:b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b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Erklärung von Bedeutungen am Prozentstreifen ohne formale Sprache in Partnerarbeit</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 Folien + 1 ausgeblendete Folie als Auflösung)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8020544"/>
                  </a:ext>
                </a:extLst>
              </a:tr>
              <a:tr h="0">
                <a:tc>
                  <a:txBody>
                    <a:bodyPr/>
                    <a:lstStyle/>
                    <a:p>
                      <a:pPr>
                        <a:lnSpc>
                          <a:spcPct val="100000"/>
                        </a:lnSpc>
                        <a:spcAft>
                          <a:spcPts val="0"/>
                        </a:spcAft>
                      </a:pP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69410790"/>
                  </a:ext>
                </a:extLst>
              </a:tr>
            </a:tbl>
          </a:graphicData>
        </a:graphic>
      </p:graphicFrame>
    </p:spTree>
    <p:extLst>
      <p:ext uri="{BB962C8B-B14F-4D97-AF65-F5344CB8AC3E}">
        <p14:creationId xmlns:p14="http://schemas.microsoft.com/office/powerpoint/2010/main" val="8995895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7825DFD-C74C-4D29-86D1-DD09169BC9DF}"/>
              </a:ext>
            </a:extLst>
          </p:cNvPr>
          <p:cNvSpPr>
            <a:spLocks noGrp="1"/>
          </p:cNvSpPr>
          <p:nvPr>
            <p:ph idx="1"/>
          </p:nvPr>
        </p:nvSpPr>
        <p:spPr/>
        <p:txBody>
          <a:bodyPr/>
          <a:lstStyle/>
          <a:p>
            <a:pPr marL="223838" lvl="1" indent="0" eaLnBrk="0" hangingPunct="0">
              <a:spcBef>
                <a:spcPts val="400"/>
              </a:spcBef>
              <a:spcAft>
                <a:spcPct val="0"/>
              </a:spcAft>
              <a:buClr>
                <a:srgbClr val="327A86"/>
              </a:buClr>
              <a:buSzTx/>
              <a:buNone/>
              <a:defRPr/>
            </a:pPr>
            <a:endParaRPr lang="de-DE" kern="1200" dirty="0">
              <a:solidFill>
                <a:prstClr val="black"/>
              </a:solidFill>
              <a:ea typeface="ＭＳ Ｐゴシック" charset="-128"/>
            </a:endParaRPr>
          </a:p>
          <a:p>
            <a:pPr marL="449263" lvl="1" indent="-225425" eaLnBrk="0" hangingPunct="0">
              <a:spcBef>
                <a:spcPts val="400"/>
              </a:spcBef>
              <a:spcAft>
                <a:spcPct val="0"/>
              </a:spcAft>
              <a:buClr>
                <a:srgbClr val="327A86"/>
              </a:buClr>
              <a:buSzTx/>
              <a:buFont typeface="Symbol" pitchFamily="2" charset="2"/>
              <a:buChar char="-"/>
              <a:defRPr/>
            </a:pPr>
            <a:endParaRPr lang="de-DE" kern="1200" dirty="0">
              <a:solidFill>
                <a:prstClr val="black"/>
              </a:solidFill>
              <a:ea typeface="ＭＳ Ｐゴシック" charset="-128"/>
            </a:endParaRPr>
          </a:p>
          <a:p>
            <a:pPr lvl="1"/>
            <a:endParaRPr lang="de-DE" dirty="0"/>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Verschiedene Darstellungen &amp; Rechenwege für Prozente</a:t>
            </a:r>
          </a:p>
        </p:txBody>
      </p:sp>
      <mc:AlternateContent xmlns:mc="http://schemas.openxmlformats.org/markup-compatibility/2006" xmlns:a14="http://schemas.microsoft.com/office/drawing/2010/main">
        <mc:Choice Requires="a14">
          <p:sp>
            <p:nvSpPr>
              <p:cNvPr id="6" name="Textfeld 5">
                <a:extLst>
                  <a:ext uri="{FF2B5EF4-FFF2-40B4-BE49-F238E27FC236}">
                    <a16:creationId xmlns:a16="http://schemas.microsoft.com/office/drawing/2014/main" id="{086C9248-A06E-B948-AFEB-CE20132F88A5}"/>
                  </a:ext>
                </a:extLst>
              </p:cNvPr>
              <p:cNvSpPr txBox="1"/>
              <p:nvPr/>
            </p:nvSpPr>
            <p:spPr>
              <a:xfrm>
                <a:off x="5535569" y="1281582"/>
                <a:ext cx="3302026" cy="1179810"/>
              </a:xfrm>
              <a:prstGeom prst="rect">
                <a:avLst/>
              </a:prstGeom>
              <a:solidFill>
                <a:schemeClr val="bg1">
                  <a:lumMod val="85000"/>
                </a:schemeClr>
              </a:solidFill>
            </p:spPr>
            <p:txBody>
              <a:bodyPr wrap="square" rtlCol="0">
                <a:spAutoFit/>
              </a:bodyPr>
              <a:lstStyle/>
              <a:p>
                <a:pPr marL="342900" marR="0" lvl="0" indent="-342900" defTabSz="914400" rtl="0" eaLnBrk="0" fontAlgn="base" latinLnBrk="0" hangingPunct="0">
                  <a:lnSpc>
                    <a:spcPct val="100000"/>
                  </a:lnSpc>
                  <a:spcBef>
                    <a:spcPts val="400"/>
                  </a:spcBef>
                  <a:spcAft>
                    <a:spcPct val="0"/>
                  </a:spcAft>
                  <a:buClrTx/>
                  <a:buSzTx/>
                  <a:buFontTx/>
                  <a:buNone/>
                  <a:tabLst/>
                  <a:defRPr/>
                </a:pPr>
                <a14:m>
                  <m:oMathPara xmlns:m="http://schemas.openxmlformats.org/officeDocument/2006/math">
                    <m:oMathParaPr>
                      <m:jc m:val="left"/>
                    </m:oMathParaPr>
                    <m:oMath xmlns:m="http://schemas.openxmlformats.org/officeDocument/2006/math">
                      <m:r>
                        <a:rPr lang="de-DE" sz="1800" b="0" i="1" smtClean="0">
                          <a:solidFill>
                            <a:srgbClr val="000000"/>
                          </a:solidFill>
                          <a:latin typeface="Cambria Math" panose="02040503050406030204" pitchFamily="18" charset="0"/>
                          <a:cs typeface="Calibri"/>
                        </a:rPr>
                        <m:t>𝐺</m:t>
                      </m:r>
                      <m:r>
                        <a:rPr lang="de-DE" sz="1800" b="0" i="1" smtClean="0">
                          <a:solidFill>
                            <a:srgbClr val="000000"/>
                          </a:solidFill>
                          <a:latin typeface="Cambria Math" panose="02040503050406030204" pitchFamily="18" charset="0"/>
                          <a:cs typeface="Calibri"/>
                        </a:rPr>
                        <m:t>=</m:t>
                      </m:r>
                      <m:r>
                        <a:rPr lang="de-DE" sz="1800" b="0" i="1" smtClean="0">
                          <a:solidFill>
                            <a:srgbClr val="000000"/>
                          </a:solidFill>
                          <a:latin typeface="Cambria Math" panose="02040503050406030204" pitchFamily="18" charset="0"/>
                          <a:cs typeface="Calibri"/>
                        </a:rPr>
                        <m:t>𝑃</m:t>
                      </m:r>
                      <m:r>
                        <a:rPr lang="de-DE" sz="1800" b="0" i="1" smtClean="0">
                          <a:solidFill>
                            <a:srgbClr val="000000"/>
                          </a:solidFill>
                          <a:latin typeface="Cambria Math" panose="02040503050406030204" pitchFamily="18" charset="0"/>
                          <a:cs typeface="Calibri"/>
                        </a:rPr>
                        <m:t>⋅</m:t>
                      </m:r>
                      <m:f>
                        <m:fPr>
                          <m:ctrlPr>
                            <a:rPr lang="de-DE" sz="1800" b="0" i="1" smtClean="0">
                              <a:solidFill>
                                <a:srgbClr val="000000"/>
                              </a:solidFill>
                              <a:latin typeface="Cambria Math" panose="02040503050406030204" pitchFamily="18" charset="0"/>
                              <a:cs typeface="Calibri"/>
                            </a:rPr>
                          </m:ctrlPr>
                        </m:fPr>
                        <m:num>
                          <m:r>
                            <a:rPr lang="de-DE" sz="1800" b="0" i="1" smtClean="0">
                              <a:solidFill>
                                <a:srgbClr val="000000"/>
                              </a:solidFill>
                              <a:latin typeface="Cambria Math" panose="02040503050406030204" pitchFamily="18" charset="0"/>
                              <a:cs typeface="Calibri"/>
                            </a:rPr>
                            <m:t>100</m:t>
                          </m:r>
                        </m:num>
                        <m:den>
                          <m:r>
                            <a:rPr lang="de-DE" sz="1800" b="0" i="1" smtClean="0">
                              <a:solidFill>
                                <a:srgbClr val="000000"/>
                              </a:solidFill>
                              <a:latin typeface="Cambria Math" panose="02040503050406030204" pitchFamily="18" charset="0"/>
                              <a:cs typeface="Calibri"/>
                            </a:rPr>
                            <m:t>𝑝</m:t>
                          </m:r>
                        </m:den>
                      </m:f>
                    </m:oMath>
                  </m:oMathPara>
                </a14:m>
                <a:endParaRPr lang="de-DE" sz="1800" b="0" i="1" dirty="0">
                  <a:solidFill>
                    <a:srgbClr val="000000"/>
                  </a:solidFill>
                  <a:latin typeface="Cambria Math" panose="02040503050406030204" pitchFamily="18" charset="0"/>
                  <a:cs typeface="Calibri"/>
                </a:endParaRPr>
              </a:p>
              <a:p>
                <a:pPr marR="0" lvl="0" defTabSz="914400" rtl="0" eaLnBrk="0" fontAlgn="base" latinLnBrk="0" hangingPunct="0">
                  <a:lnSpc>
                    <a:spcPct val="100000"/>
                  </a:lnSpc>
                  <a:spcBef>
                    <a:spcPts val="400"/>
                  </a:spcBef>
                  <a:spcAft>
                    <a:spcPct val="0"/>
                  </a:spcAft>
                  <a:buClrTx/>
                  <a:buSzTx/>
                  <a:buFontTx/>
                  <a:buNone/>
                  <a:tabLst/>
                  <a:defRPr/>
                </a:pPr>
                <a14:m>
                  <m:oMathPara xmlns:m="http://schemas.openxmlformats.org/officeDocument/2006/math">
                    <m:oMathParaPr>
                      <m:jc m:val="left"/>
                    </m:oMathParaPr>
                    <m:oMath xmlns:m="http://schemas.openxmlformats.org/officeDocument/2006/math">
                      <m:r>
                        <a:rPr lang="de-DE" sz="1800" b="0" i="1" smtClean="0">
                          <a:solidFill>
                            <a:srgbClr val="317986"/>
                          </a:solidFill>
                          <a:latin typeface="Cambria Math" panose="02040503050406030204" pitchFamily="18" charset="0"/>
                          <a:cs typeface="Calibri"/>
                        </a:rPr>
                        <m:t>𝐺</m:t>
                      </m:r>
                      <m:r>
                        <a:rPr lang="de-DE" sz="1800" b="0" i="1" smtClean="0">
                          <a:solidFill>
                            <a:srgbClr val="317986"/>
                          </a:solidFill>
                          <a:latin typeface="Cambria Math" panose="02040503050406030204" pitchFamily="18" charset="0"/>
                          <a:cs typeface="Calibri"/>
                        </a:rPr>
                        <m:t>=800⋅</m:t>
                      </m:r>
                      <m:f>
                        <m:fPr>
                          <m:ctrlPr>
                            <a:rPr lang="de-DE" sz="1800" b="0" i="1" smtClean="0">
                              <a:solidFill>
                                <a:srgbClr val="317986"/>
                              </a:solidFill>
                              <a:latin typeface="Cambria Math" panose="02040503050406030204" pitchFamily="18" charset="0"/>
                              <a:cs typeface="Calibri"/>
                            </a:rPr>
                          </m:ctrlPr>
                        </m:fPr>
                        <m:num>
                          <m:r>
                            <a:rPr lang="de-DE" sz="1800" b="0" i="1" smtClean="0">
                              <a:solidFill>
                                <a:srgbClr val="317986"/>
                              </a:solidFill>
                              <a:latin typeface="Cambria Math" panose="02040503050406030204" pitchFamily="18" charset="0"/>
                              <a:cs typeface="Calibri"/>
                            </a:rPr>
                            <m:t>100</m:t>
                          </m:r>
                        </m:num>
                        <m:den>
                          <m:r>
                            <a:rPr lang="de-DE" sz="1800" b="0" i="1" smtClean="0">
                              <a:solidFill>
                                <a:srgbClr val="317986"/>
                              </a:solidFill>
                              <a:latin typeface="Cambria Math" panose="02040503050406030204" pitchFamily="18" charset="0"/>
                              <a:cs typeface="Calibri"/>
                            </a:rPr>
                            <m:t>40</m:t>
                          </m:r>
                        </m:den>
                      </m:f>
                      <m:r>
                        <a:rPr lang="de-DE" sz="1800" b="0" i="1" smtClean="0">
                          <a:solidFill>
                            <a:srgbClr val="317986"/>
                          </a:solidFill>
                          <a:latin typeface="Cambria Math" panose="02040503050406030204" pitchFamily="18" charset="0"/>
                          <a:cs typeface="Calibri"/>
                        </a:rPr>
                        <m:t>=2000</m:t>
                      </m:r>
                    </m:oMath>
                  </m:oMathPara>
                </a14:m>
                <a:endParaRPr lang="de-DE" sz="1800" i="1" dirty="0">
                  <a:solidFill>
                    <a:srgbClr val="317986"/>
                  </a:solidFill>
                  <a:latin typeface="Algerian" panose="04020705040A02060702" pitchFamily="82" charset="0"/>
                  <a:cs typeface="Calibri"/>
                </a:endParaRPr>
              </a:p>
            </p:txBody>
          </p:sp>
        </mc:Choice>
        <mc:Fallback xmlns="">
          <p:sp>
            <p:nvSpPr>
              <p:cNvPr id="6" name="Textfeld 5">
                <a:extLst>
                  <a:ext uri="{FF2B5EF4-FFF2-40B4-BE49-F238E27FC236}">
                    <a16:creationId xmlns:a16="http://schemas.microsoft.com/office/drawing/2014/main" id="{086C9248-A06E-B948-AFEB-CE20132F88A5}"/>
                  </a:ext>
                </a:extLst>
              </p:cNvPr>
              <p:cNvSpPr txBox="1">
                <a:spLocks noRot="1" noChangeAspect="1" noMove="1" noResize="1" noEditPoints="1" noAdjustHandles="1" noChangeArrowheads="1" noChangeShapeType="1" noTextEdit="1"/>
              </p:cNvSpPr>
              <p:nvPr/>
            </p:nvSpPr>
            <p:spPr>
              <a:xfrm>
                <a:off x="5535569" y="1281582"/>
                <a:ext cx="3302026" cy="1179810"/>
              </a:xfrm>
              <a:prstGeom prst="rect">
                <a:avLst/>
              </a:prstGeom>
              <a:blipFill>
                <a:blip r:embed="rId3"/>
                <a:stretch>
                  <a:fillRect/>
                </a:stretch>
              </a:blipFill>
            </p:spPr>
            <p:txBody>
              <a:bodyPr/>
              <a:lstStyle/>
              <a:p>
                <a:r>
                  <a:rPr lang="de-DE">
                    <a:noFill/>
                  </a:rPr>
                  <a:t> </a:t>
                </a:r>
              </a:p>
            </p:txBody>
          </p:sp>
        </mc:Fallback>
      </mc:AlternateContent>
      <p:pic>
        <p:nvPicPr>
          <p:cNvPr id="9" name="Bild 8">
            <a:extLst>
              <a:ext uri="{FF2B5EF4-FFF2-40B4-BE49-F238E27FC236}">
                <a16:creationId xmlns:a16="http://schemas.microsoft.com/office/drawing/2014/main" id="{EA65E642-5C70-B840-A226-86AF4AD8FCF9}"/>
              </a:ext>
            </a:extLst>
          </p:cNvPr>
          <p:cNvPicPr>
            <a:picLocks noChangeAspect="1"/>
          </p:cNvPicPr>
          <p:nvPr/>
        </p:nvPicPr>
        <p:blipFill>
          <a:blip r:embed="rId4"/>
          <a:stretch>
            <a:fillRect/>
          </a:stretch>
        </p:blipFill>
        <p:spPr>
          <a:xfrm>
            <a:off x="5648766" y="3344821"/>
            <a:ext cx="2850902" cy="2553129"/>
          </a:xfrm>
          <a:prstGeom prst="rect">
            <a:avLst/>
          </a:prstGeom>
        </p:spPr>
      </p:pic>
      <p:sp>
        <p:nvSpPr>
          <p:cNvPr id="10" name="Textfeld 9">
            <a:extLst>
              <a:ext uri="{FF2B5EF4-FFF2-40B4-BE49-F238E27FC236}">
                <a16:creationId xmlns:a16="http://schemas.microsoft.com/office/drawing/2014/main" id="{BBE55C18-346F-E244-9969-DB638CF41003}"/>
              </a:ext>
            </a:extLst>
          </p:cNvPr>
          <p:cNvSpPr txBox="1"/>
          <p:nvPr/>
        </p:nvSpPr>
        <p:spPr>
          <a:xfrm>
            <a:off x="5535569" y="2832557"/>
            <a:ext cx="825291" cy="276999"/>
          </a:xfrm>
          <a:prstGeom prst="rect">
            <a:avLst/>
          </a:prstGeom>
          <a:noFill/>
        </p:spPr>
        <p:txBody>
          <a:bodyPr wrap="none" lIns="0" tIns="0" rIns="0" bIns="0"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1" i="0" u="none" strike="noStrike" kern="1200" cap="none" spc="0" normalizeH="0" baseline="0" noProof="0" dirty="0">
                <a:ln>
                  <a:noFill/>
                </a:ln>
                <a:solidFill>
                  <a:srgbClr val="000000"/>
                </a:solidFill>
                <a:effectLst/>
                <a:uLnTx/>
                <a:uFillTx/>
                <a:latin typeface="Calibri"/>
                <a:ea typeface="ＭＳ Ｐゴシック" charset="-128"/>
                <a:cs typeface="Calibri"/>
              </a:rPr>
              <a:t>Kreisbild</a:t>
            </a:r>
          </a:p>
        </p:txBody>
      </p:sp>
      <p:sp>
        <p:nvSpPr>
          <p:cNvPr id="11" name="Textfeld 10">
            <a:extLst>
              <a:ext uri="{FF2B5EF4-FFF2-40B4-BE49-F238E27FC236}">
                <a16:creationId xmlns:a16="http://schemas.microsoft.com/office/drawing/2014/main" id="{D996CA30-B7C7-C044-B9D1-142FC766B16E}"/>
              </a:ext>
            </a:extLst>
          </p:cNvPr>
          <p:cNvSpPr txBox="1"/>
          <p:nvPr/>
        </p:nvSpPr>
        <p:spPr>
          <a:xfrm>
            <a:off x="250740" y="826035"/>
            <a:ext cx="1455591" cy="276999"/>
          </a:xfrm>
          <a:prstGeom prst="rect">
            <a:avLst/>
          </a:prstGeom>
          <a:noFill/>
        </p:spPr>
        <p:txBody>
          <a:bodyPr wrap="none" lIns="0" tIns="0" rIns="0" bIns="0"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1" i="0" u="none" strike="noStrike" kern="1200" cap="none" spc="0" normalizeH="0" baseline="0" noProof="0" dirty="0">
                <a:ln>
                  <a:noFill/>
                </a:ln>
                <a:solidFill>
                  <a:srgbClr val="000000"/>
                </a:solidFill>
                <a:effectLst/>
                <a:uLnTx/>
                <a:uFillTx/>
                <a:latin typeface="Calibri"/>
                <a:ea typeface="ＭＳ Ｐゴシック" charset="-128"/>
                <a:cs typeface="Calibri"/>
              </a:rPr>
              <a:t>Prozentstreifen</a:t>
            </a:r>
          </a:p>
        </p:txBody>
      </p:sp>
      <p:grpSp>
        <p:nvGrpSpPr>
          <p:cNvPr id="12" name="Gruppieren 11">
            <a:extLst>
              <a:ext uri="{FF2B5EF4-FFF2-40B4-BE49-F238E27FC236}">
                <a16:creationId xmlns:a16="http://schemas.microsoft.com/office/drawing/2014/main" id="{C1F9CB02-A9FD-D94F-9F7C-2E7867B00D7E}"/>
              </a:ext>
            </a:extLst>
          </p:cNvPr>
          <p:cNvGrpSpPr/>
          <p:nvPr/>
        </p:nvGrpSpPr>
        <p:grpSpPr>
          <a:xfrm>
            <a:off x="258366" y="1245985"/>
            <a:ext cx="4315474" cy="1148936"/>
            <a:chOff x="4838763" y="4635006"/>
            <a:chExt cx="4315474" cy="1148936"/>
          </a:xfrm>
        </p:grpSpPr>
        <p:sp>
          <p:nvSpPr>
            <p:cNvPr id="13" name="Textfeld 12">
              <a:extLst>
                <a:ext uri="{FF2B5EF4-FFF2-40B4-BE49-F238E27FC236}">
                  <a16:creationId xmlns:a16="http://schemas.microsoft.com/office/drawing/2014/main" id="{80239653-3E6C-1F43-93D0-742122B44948}"/>
                </a:ext>
              </a:extLst>
            </p:cNvPr>
            <p:cNvSpPr txBox="1"/>
            <p:nvPr/>
          </p:nvSpPr>
          <p:spPr>
            <a:xfrm>
              <a:off x="4860032" y="5013176"/>
              <a:ext cx="4099800" cy="355054"/>
            </a:xfrm>
            <a:prstGeom prst="rect">
              <a:avLst/>
            </a:prstGeom>
            <a:noFill/>
            <a:ln w="12700">
              <a:solidFill>
                <a:schemeClr val="tx1">
                  <a:lumMod val="50000"/>
                  <a:lumOff val="50000"/>
                </a:schemeClr>
              </a:solidFill>
            </a:ln>
          </p:spPr>
          <p:txBody>
            <a:bodyPr wrap="square" rtlCol="0">
              <a:no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dirty="0">
                <a:ln>
                  <a:noFill/>
                </a:ln>
                <a:solidFill>
                  <a:srgbClr val="000000"/>
                </a:solidFill>
                <a:effectLst/>
                <a:uLnTx/>
                <a:uFillTx/>
                <a:latin typeface="Calibri"/>
                <a:ea typeface="ＭＳ Ｐゴシック" charset="-128"/>
                <a:cs typeface="Calibri"/>
              </a:endParaRPr>
            </a:p>
          </p:txBody>
        </p:sp>
        <p:sp>
          <p:nvSpPr>
            <p:cNvPr id="14" name="Textfeld 13">
              <a:extLst>
                <a:ext uri="{FF2B5EF4-FFF2-40B4-BE49-F238E27FC236}">
                  <a16:creationId xmlns:a16="http://schemas.microsoft.com/office/drawing/2014/main" id="{0371D14C-D66F-3842-ADDC-1F6177A571E1}"/>
                </a:ext>
              </a:extLst>
            </p:cNvPr>
            <p:cNvSpPr txBox="1"/>
            <p:nvPr/>
          </p:nvSpPr>
          <p:spPr>
            <a:xfrm>
              <a:off x="4860032" y="5013176"/>
              <a:ext cx="1728192" cy="355054"/>
            </a:xfrm>
            <a:prstGeom prst="rect">
              <a:avLst/>
            </a:prstGeom>
            <a:solidFill>
              <a:schemeClr val="bg1">
                <a:lumMod val="85000"/>
              </a:schemeClr>
            </a:solidFill>
            <a:ln w="12700">
              <a:solidFill>
                <a:schemeClr val="tx1">
                  <a:lumMod val="50000"/>
                  <a:lumOff val="50000"/>
                </a:schemeClr>
              </a:solidFill>
            </a:ln>
          </p:spPr>
          <p:txBody>
            <a:bodyPr wrap="square" rtlCol="0">
              <a:no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dirty="0">
                <a:ln>
                  <a:noFill/>
                </a:ln>
                <a:solidFill>
                  <a:srgbClr val="000000"/>
                </a:solidFill>
                <a:effectLst/>
                <a:uLnTx/>
                <a:uFillTx/>
                <a:latin typeface="Calibri"/>
                <a:ea typeface="ＭＳ Ｐゴシック" charset="-128"/>
                <a:cs typeface="Calibri"/>
              </a:endParaRPr>
            </a:p>
          </p:txBody>
        </p:sp>
        <p:sp>
          <p:nvSpPr>
            <p:cNvPr id="15" name="Textfeld 14">
              <a:extLst>
                <a:ext uri="{FF2B5EF4-FFF2-40B4-BE49-F238E27FC236}">
                  <a16:creationId xmlns:a16="http://schemas.microsoft.com/office/drawing/2014/main" id="{E72A3477-9774-E44B-9298-D0AC9D564413}"/>
                </a:ext>
              </a:extLst>
            </p:cNvPr>
            <p:cNvSpPr txBox="1"/>
            <p:nvPr/>
          </p:nvSpPr>
          <p:spPr>
            <a:xfrm>
              <a:off x="8397299" y="4654395"/>
              <a:ext cx="756938" cy="338554"/>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600" b="0" i="0" u="none" strike="noStrike" kern="1200" cap="none" spc="0" normalizeH="0" baseline="0" noProof="0" dirty="0">
                  <a:ln>
                    <a:noFill/>
                  </a:ln>
                  <a:solidFill>
                    <a:srgbClr val="317986"/>
                  </a:solidFill>
                  <a:effectLst/>
                  <a:uLnTx/>
                  <a:uFillTx/>
                  <a:latin typeface="Comic Sans MS" panose="030F0702030302020204" pitchFamily="66" charset="0"/>
                  <a:ea typeface="Comic Sans MS" charset="0"/>
                  <a:cs typeface="Comic Sans MS" charset="0"/>
                </a:rPr>
                <a:t>100 %</a:t>
              </a:r>
            </a:p>
          </p:txBody>
        </p:sp>
        <p:sp>
          <p:nvSpPr>
            <p:cNvPr id="16" name="Textfeld 15">
              <a:extLst>
                <a:ext uri="{FF2B5EF4-FFF2-40B4-BE49-F238E27FC236}">
                  <a16:creationId xmlns:a16="http://schemas.microsoft.com/office/drawing/2014/main" id="{03711D0D-3C60-1E4A-9876-F728B4115077}"/>
                </a:ext>
              </a:extLst>
            </p:cNvPr>
            <p:cNvSpPr txBox="1"/>
            <p:nvPr/>
          </p:nvSpPr>
          <p:spPr>
            <a:xfrm>
              <a:off x="6246254" y="4635006"/>
              <a:ext cx="724878" cy="369332"/>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40 %</a:t>
              </a:r>
            </a:p>
          </p:txBody>
        </p:sp>
        <p:cxnSp>
          <p:nvCxnSpPr>
            <p:cNvPr id="17" name="Gerade Verbindung 16">
              <a:extLst>
                <a:ext uri="{FF2B5EF4-FFF2-40B4-BE49-F238E27FC236}">
                  <a16:creationId xmlns:a16="http://schemas.microsoft.com/office/drawing/2014/main" id="{C866F734-9CA8-984C-9596-F3D72DF2A3B8}"/>
                </a:ext>
              </a:extLst>
            </p:cNvPr>
            <p:cNvCxnSpPr/>
            <p:nvPr/>
          </p:nvCxnSpPr>
          <p:spPr bwMode="auto">
            <a:xfrm>
              <a:off x="5220072" y="4953549"/>
              <a:ext cx="0" cy="468000"/>
            </a:xfrm>
            <a:prstGeom prst="line">
              <a:avLst/>
            </a:prstGeom>
            <a:solidFill>
              <a:schemeClr val="accent1"/>
            </a:solidFill>
            <a:ln w="28575" cap="flat" cmpd="sng" algn="ctr">
              <a:solidFill>
                <a:srgbClr val="317986"/>
              </a:solidFill>
              <a:prstDash val="solid"/>
              <a:round/>
              <a:headEnd type="none" w="med" len="med"/>
              <a:tailEnd type="none" w="med" len="med"/>
            </a:ln>
            <a:effectLst/>
          </p:spPr>
        </p:cxnSp>
        <p:cxnSp>
          <p:nvCxnSpPr>
            <p:cNvPr id="18" name="Gerade Verbindung 17">
              <a:extLst>
                <a:ext uri="{FF2B5EF4-FFF2-40B4-BE49-F238E27FC236}">
                  <a16:creationId xmlns:a16="http://schemas.microsoft.com/office/drawing/2014/main" id="{D95C8D65-0FA0-1440-A5DF-60740636FC98}"/>
                </a:ext>
              </a:extLst>
            </p:cNvPr>
            <p:cNvCxnSpPr/>
            <p:nvPr/>
          </p:nvCxnSpPr>
          <p:spPr bwMode="auto">
            <a:xfrm>
              <a:off x="5724128" y="4941168"/>
              <a:ext cx="0" cy="468000"/>
            </a:xfrm>
            <a:prstGeom prst="line">
              <a:avLst/>
            </a:prstGeom>
            <a:solidFill>
              <a:schemeClr val="accent1"/>
            </a:solidFill>
            <a:ln w="28575" cap="flat" cmpd="sng" algn="ctr">
              <a:solidFill>
                <a:srgbClr val="317986"/>
              </a:solidFill>
              <a:prstDash val="solid"/>
              <a:round/>
              <a:headEnd type="none" w="med" len="med"/>
              <a:tailEnd type="none" w="med" len="med"/>
            </a:ln>
            <a:effectLst/>
          </p:spPr>
        </p:cxnSp>
        <p:cxnSp>
          <p:nvCxnSpPr>
            <p:cNvPr id="19" name="Gerade Verbindung 18">
              <a:extLst>
                <a:ext uri="{FF2B5EF4-FFF2-40B4-BE49-F238E27FC236}">
                  <a16:creationId xmlns:a16="http://schemas.microsoft.com/office/drawing/2014/main" id="{A8FB92CB-AEB9-F847-BE7F-E045EE773238}"/>
                </a:ext>
              </a:extLst>
            </p:cNvPr>
            <p:cNvCxnSpPr/>
            <p:nvPr/>
          </p:nvCxnSpPr>
          <p:spPr bwMode="auto">
            <a:xfrm>
              <a:off x="6156176" y="4952457"/>
              <a:ext cx="0" cy="468000"/>
            </a:xfrm>
            <a:prstGeom prst="line">
              <a:avLst/>
            </a:prstGeom>
            <a:solidFill>
              <a:schemeClr val="accent1"/>
            </a:solidFill>
            <a:ln w="28575" cap="flat" cmpd="sng" algn="ctr">
              <a:solidFill>
                <a:srgbClr val="317986"/>
              </a:solidFill>
              <a:prstDash val="solid"/>
              <a:round/>
              <a:headEnd type="none" w="med" len="med"/>
              <a:tailEnd type="none" w="med" len="med"/>
            </a:ln>
            <a:effectLst/>
          </p:spPr>
        </p:cxnSp>
        <p:sp>
          <p:nvSpPr>
            <p:cNvPr id="20" name="Textfeld 19">
              <a:extLst>
                <a:ext uri="{FF2B5EF4-FFF2-40B4-BE49-F238E27FC236}">
                  <a16:creationId xmlns:a16="http://schemas.microsoft.com/office/drawing/2014/main" id="{BBB442AA-B4CA-5340-ADAC-7245A185DED1}"/>
                </a:ext>
              </a:extLst>
            </p:cNvPr>
            <p:cNvSpPr txBox="1"/>
            <p:nvPr/>
          </p:nvSpPr>
          <p:spPr>
            <a:xfrm>
              <a:off x="4890522" y="4654395"/>
              <a:ext cx="688009" cy="369332"/>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10 %</a:t>
              </a:r>
            </a:p>
          </p:txBody>
        </p:sp>
        <p:sp>
          <p:nvSpPr>
            <p:cNvPr id="21" name="Textfeld 20">
              <a:extLst>
                <a:ext uri="{FF2B5EF4-FFF2-40B4-BE49-F238E27FC236}">
                  <a16:creationId xmlns:a16="http://schemas.microsoft.com/office/drawing/2014/main" id="{EF6A3A03-08C7-B64F-AA69-2267DDF1BBEC}"/>
                </a:ext>
              </a:extLst>
            </p:cNvPr>
            <p:cNvSpPr txBox="1"/>
            <p:nvPr/>
          </p:nvSpPr>
          <p:spPr>
            <a:xfrm>
              <a:off x="4838763" y="5412420"/>
              <a:ext cx="817853" cy="369332"/>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800" dirty="0">
                  <a:solidFill>
                    <a:srgbClr val="317986"/>
                  </a:solidFill>
                  <a:latin typeface="Comic Sans MS" panose="030F0702030302020204" pitchFamily="66" charset="0"/>
                  <a:ea typeface="Komika Text" charset="0"/>
                  <a:cs typeface="Komika Text" charset="0"/>
                </a:rPr>
                <a:t>200</a:t>
              </a: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 €</a:t>
              </a:r>
            </a:p>
          </p:txBody>
        </p:sp>
        <p:sp>
          <p:nvSpPr>
            <p:cNvPr id="22" name="Textfeld 21">
              <a:extLst>
                <a:ext uri="{FF2B5EF4-FFF2-40B4-BE49-F238E27FC236}">
                  <a16:creationId xmlns:a16="http://schemas.microsoft.com/office/drawing/2014/main" id="{AB81FD58-C7D9-5648-AEB0-B43CF3BF41C3}"/>
                </a:ext>
              </a:extLst>
            </p:cNvPr>
            <p:cNvSpPr txBox="1"/>
            <p:nvPr/>
          </p:nvSpPr>
          <p:spPr>
            <a:xfrm>
              <a:off x="6241345" y="5414610"/>
              <a:ext cx="817853" cy="369332"/>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800" dirty="0">
                  <a:solidFill>
                    <a:srgbClr val="317986"/>
                  </a:solidFill>
                  <a:latin typeface="Comic Sans MS" panose="030F0702030302020204" pitchFamily="66" charset="0"/>
                  <a:ea typeface="Komika Text" charset="0"/>
                  <a:cs typeface="Komika Text" charset="0"/>
                </a:rPr>
                <a:t>800</a:t>
              </a: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 €</a:t>
              </a:r>
            </a:p>
          </p:txBody>
        </p:sp>
        <p:sp>
          <p:nvSpPr>
            <p:cNvPr id="23" name="Textfeld 22">
              <a:extLst>
                <a:ext uri="{FF2B5EF4-FFF2-40B4-BE49-F238E27FC236}">
                  <a16:creationId xmlns:a16="http://schemas.microsoft.com/office/drawing/2014/main" id="{D6394DB5-84EA-A34A-92F9-D4720CBBE8FC}"/>
                </a:ext>
              </a:extLst>
            </p:cNvPr>
            <p:cNvSpPr txBox="1"/>
            <p:nvPr/>
          </p:nvSpPr>
          <p:spPr>
            <a:xfrm>
              <a:off x="8155375" y="5374094"/>
              <a:ext cx="958917" cy="369332"/>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800" dirty="0">
                  <a:solidFill>
                    <a:srgbClr val="317986"/>
                  </a:solidFill>
                  <a:latin typeface="Comic Sans MS" panose="030F0702030302020204" pitchFamily="66" charset="0"/>
                  <a:ea typeface="Komika Text" charset="0"/>
                  <a:cs typeface="Komika Text" charset="0"/>
                </a:rPr>
                <a:t>2000</a:t>
              </a: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 €</a:t>
              </a:r>
            </a:p>
          </p:txBody>
        </p:sp>
      </p:grpSp>
      <p:sp>
        <p:nvSpPr>
          <p:cNvPr id="24" name="Textfeld 23">
            <a:extLst>
              <a:ext uri="{FF2B5EF4-FFF2-40B4-BE49-F238E27FC236}">
                <a16:creationId xmlns:a16="http://schemas.microsoft.com/office/drawing/2014/main" id="{E1BFB390-033F-A24C-96CE-4E5AA77430BA}"/>
              </a:ext>
            </a:extLst>
          </p:cNvPr>
          <p:cNvSpPr txBox="1"/>
          <p:nvPr/>
        </p:nvSpPr>
        <p:spPr>
          <a:xfrm>
            <a:off x="5539921" y="816921"/>
            <a:ext cx="1679587" cy="276999"/>
          </a:xfrm>
          <a:prstGeom prst="rect">
            <a:avLst/>
          </a:prstGeom>
          <a:noFill/>
        </p:spPr>
        <p:txBody>
          <a:bodyPr wrap="square" lIns="0" tIns="0" rIns="0" bIns="0"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1" i="0" u="none" strike="noStrike" kern="1200" cap="none" spc="0" normalizeH="0" baseline="0" noProof="0" dirty="0">
                <a:ln>
                  <a:noFill/>
                </a:ln>
                <a:solidFill>
                  <a:srgbClr val="000000"/>
                </a:solidFill>
                <a:effectLst/>
                <a:uLnTx/>
                <a:uFillTx/>
                <a:latin typeface="Calibri"/>
                <a:ea typeface="ＭＳ Ｐゴシック" charset="-128"/>
                <a:cs typeface="Calibri"/>
              </a:rPr>
              <a:t>Formel</a:t>
            </a:r>
          </a:p>
        </p:txBody>
      </p:sp>
      <p:sp>
        <p:nvSpPr>
          <p:cNvPr id="25" name="Textfeld 24">
            <a:extLst>
              <a:ext uri="{FF2B5EF4-FFF2-40B4-BE49-F238E27FC236}">
                <a16:creationId xmlns:a16="http://schemas.microsoft.com/office/drawing/2014/main" id="{6382C8ED-19F5-8F40-9D7C-9DCB54ED0F51}"/>
              </a:ext>
            </a:extLst>
          </p:cNvPr>
          <p:cNvSpPr txBox="1"/>
          <p:nvPr/>
        </p:nvSpPr>
        <p:spPr>
          <a:xfrm>
            <a:off x="250740" y="2831677"/>
            <a:ext cx="2062107" cy="276999"/>
          </a:xfrm>
          <a:prstGeom prst="rect">
            <a:avLst/>
          </a:prstGeom>
          <a:noFill/>
        </p:spPr>
        <p:txBody>
          <a:bodyPr wrap="square" lIns="0" tIns="0" rIns="0" bIns="0"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1" i="0" u="none" strike="noStrike" kern="1200" cap="none" spc="0" normalizeH="0" baseline="0" noProof="0" dirty="0">
                <a:ln>
                  <a:noFill/>
                </a:ln>
                <a:solidFill>
                  <a:srgbClr val="000000"/>
                </a:solidFill>
                <a:effectLst/>
                <a:uLnTx/>
                <a:uFillTx/>
                <a:latin typeface="Calibri"/>
                <a:ea typeface="ＭＳ Ｐゴシック" charset="-128"/>
                <a:cs typeface="Calibri"/>
              </a:rPr>
              <a:t>Dreisatztabelle</a:t>
            </a:r>
          </a:p>
        </p:txBody>
      </p:sp>
      <p:sp>
        <p:nvSpPr>
          <p:cNvPr id="27" name="Textfeld 26">
            <a:extLst>
              <a:ext uri="{FF2B5EF4-FFF2-40B4-BE49-F238E27FC236}">
                <a16:creationId xmlns:a16="http://schemas.microsoft.com/office/drawing/2014/main" id="{49242365-87D1-BE43-AEBD-C1CB99C06E48}"/>
              </a:ext>
            </a:extLst>
          </p:cNvPr>
          <p:cNvSpPr txBox="1"/>
          <p:nvPr/>
        </p:nvSpPr>
        <p:spPr>
          <a:xfrm>
            <a:off x="7114824" y="2983695"/>
            <a:ext cx="1414170" cy="369332"/>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800" dirty="0">
                <a:solidFill>
                  <a:srgbClr val="317986"/>
                </a:solidFill>
                <a:latin typeface="Comic Sans MS" panose="030F0702030302020204" pitchFamily="66" charset="0"/>
                <a:cs typeface="Calibri"/>
              </a:rPr>
              <a:t>100 % = ?</a:t>
            </a: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cs typeface="Calibri"/>
              </a:rPr>
              <a:t> €</a:t>
            </a:r>
          </a:p>
        </p:txBody>
      </p:sp>
      <p:sp>
        <p:nvSpPr>
          <p:cNvPr id="28" name="Textfeld 27">
            <a:extLst>
              <a:ext uri="{FF2B5EF4-FFF2-40B4-BE49-F238E27FC236}">
                <a16:creationId xmlns:a16="http://schemas.microsoft.com/office/drawing/2014/main" id="{1B59411A-1470-494E-8862-C4539D799ABE}"/>
              </a:ext>
            </a:extLst>
          </p:cNvPr>
          <p:cNvSpPr txBox="1"/>
          <p:nvPr/>
        </p:nvSpPr>
        <p:spPr>
          <a:xfrm>
            <a:off x="7387912" y="3959126"/>
            <a:ext cx="724878" cy="369332"/>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cs typeface="Calibri"/>
              </a:rPr>
              <a:t>40 %</a:t>
            </a:r>
          </a:p>
        </p:txBody>
      </p:sp>
      <p:graphicFrame>
        <p:nvGraphicFramePr>
          <p:cNvPr id="29" name="Tabelle 29">
            <a:extLst>
              <a:ext uri="{FF2B5EF4-FFF2-40B4-BE49-F238E27FC236}">
                <a16:creationId xmlns:a16="http://schemas.microsoft.com/office/drawing/2014/main" id="{41913EBA-ACFB-FE41-8D8C-27E2C4389BFC}"/>
              </a:ext>
            </a:extLst>
          </p:cNvPr>
          <p:cNvGraphicFramePr>
            <a:graphicFrameLocks noGrp="1"/>
          </p:cNvGraphicFramePr>
          <p:nvPr>
            <p:extLst>
              <p:ext uri="{D42A27DB-BD31-4B8C-83A1-F6EECF244321}">
                <p14:modId xmlns:p14="http://schemas.microsoft.com/office/powerpoint/2010/main" val="3603262568"/>
              </p:ext>
            </p:extLst>
          </p:nvPr>
        </p:nvGraphicFramePr>
        <p:xfrm>
          <a:off x="252000" y="3356321"/>
          <a:ext cx="4443395" cy="741680"/>
        </p:xfrm>
        <a:graphic>
          <a:graphicData uri="http://schemas.openxmlformats.org/drawingml/2006/table">
            <a:tbl>
              <a:tblPr firstRow="1" bandRow="1">
                <a:tableStyleId>{2D5ABB26-0587-4C30-8999-92F81FD0307C}</a:tableStyleId>
              </a:tblPr>
              <a:tblGrid>
                <a:gridCol w="1323013">
                  <a:extLst>
                    <a:ext uri="{9D8B030D-6E8A-4147-A177-3AD203B41FA5}">
                      <a16:colId xmlns:a16="http://schemas.microsoft.com/office/drawing/2014/main" val="2131326843"/>
                    </a:ext>
                  </a:extLst>
                </a:gridCol>
                <a:gridCol w="872197">
                  <a:extLst>
                    <a:ext uri="{9D8B030D-6E8A-4147-A177-3AD203B41FA5}">
                      <a16:colId xmlns:a16="http://schemas.microsoft.com/office/drawing/2014/main" val="885549520"/>
                    </a:ext>
                  </a:extLst>
                </a:gridCol>
                <a:gridCol w="1026941">
                  <a:extLst>
                    <a:ext uri="{9D8B030D-6E8A-4147-A177-3AD203B41FA5}">
                      <a16:colId xmlns:a16="http://schemas.microsoft.com/office/drawing/2014/main" val="289523542"/>
                    </a:ext>
                  </a:extLst>
                </a:gridCol>
                <a:gridCol w="1221244">
                  <a:extLst>
                    <a:ext uri="{9D8B030D-6E8A-4147-A177-3AD203B41FA5}">
                      <a16:colId xmlns:a16="http://schemas.microsoft.com/office/drawing/2014/main" val="2844297158"/>
                    </a:ext>
                  </a:extLst>
                </a:gridCol>
              </a:tblGrid>
              <a:tr h="370840">
                <a:tc>
                  <a:txBody>
                    <a:bodyPr/>
                    <a:lstStyle/>
                    <a:p>
                      <a:r>
                        <a:rPr lang="de-DE" b="1" dirty="0">
                          <a:solidFill>
                            <a:srgbClr val="317986"/>
                          </a:solidFill>
                          <a:latin typeface="Comic Sans MS" panose="030F0702030302020204" pitchFamily="66" charset="0"/>
                        </a:rPr>
                        <a:t>Prozent</a:t>
                      </a:r>
                    </a:p>
                  </a:txBody>
                  <a:tcP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pPr algn="ctr"/>
                      <a:r>
                        <a:rPr lang="de-DE" dirty="0">
                          <a:solidFill>
                            <a:srgbClr val="317986"/>
                          </a:solidFill>
                          <a:latin typeface="Comic Sans MS" panose="030F0702030302020204" pitchFamily="66" charset="0"/>
                        </a:rPr>
                        <a:t>1 %</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pPr algn="ctr"/>
                      <a:r>
                        <a:rPr lang="de-DE" dirty="0">
                          <a:solidFill>
                            <a:srgbClr val="317986"/>
                          </a:solidFill>
                          <a:latin typeface="Comic Sans MS" panose="030F0702030302020204" pitchFamily="66" charset="0"/>
                        </a:rPr>
                        <a:t>40 %</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tc>
                  <a:txBody>
                    <a:bodyPr/>
                    <a:lstStyle/>
                    <a:p>
                      <a:pPr algn="ctr"/>
                      <a:r>
                        <a:rPr lang="de-DE" dirty="0">
                          <a:solidFill>
                            <a:srgbClr val="317986"/>
                          </a:solidFill>
                          <a:latin typeface="Comic Sans MS" panose="030F0702030302020204" pitchFamily="66" charset="0"/>
                        </a:rPr>
                        <a:t>100 %</a:t>
                      </a:r>
                    </a:p>
                  </a:txBody>
                  <a:tcP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395308931"/>
                  </a:ext>
                </a:extLst>
              </a:tr>
              <a:tr h="370840">
                <a:tc>
                  <a:txBody>
                    <a:bodyPr/>
                    <a:lstStyle/>
                    <a:p>
                      <a:r>
                        <a:rPr lang="de-DE" b="1" dirty="0">
                          <a:solidFill>
                            <a:srgbClr val="317986"/>
                          </a:solidFill>
                          <a:latin typeface="Comic Sans MS" panose="030F0702030302020204" pitchFamily="66" charset="0"/>
                        </a:rPr>
                        <a:t>Euro</a:t>
                      </a:r>
                    </a:p>
                  </a:txBody>
                  <a:tcP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de-DE">
                          <a:solidFill>
                            <a:srgbClr val="317986"/>
                          </a:solidFill>
                          <a:latin typeface="Comic Sans MS" panose="030F0702030302020204" pitchFamily="66" charset="0"/>
                        </a:rPr>
                        <a:t>20 €</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de-DE" dirty="0">
                          <a:solidFill>
                            <a:srgbClr val="317986"/>
                          </a:solidFill>
                          <a:latin typeface="Comic Sans MS" panose="030F0702030302020204" pitchFamily="66" charset="0"/>
                        </a:rPr>
                        <a:t>800 €</a:t>
                      </a: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de-DE" dirty="0">
                          <a:solidFill>
                            <a:srgbClr val="317986"/>
                          </a:solidFill>
                          <a:latin typeface="Comic Sans MS" panose="030F0702030302020204" pitchFamily="66" charset="0"/>
                        </a:rPr>
                        <a:t>?</a:t>
                      </a:r>
                    </a:p>
                  </a:txBody>
                  <a:tcPr>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803858584"/>
                  </a:ext>
                </a:extLst>
              </a:tr>
            </a:tbl>
          </a:graphicData>
        </a:graphic>
      </p:graphicFrame>
      <p:sp>
        <p:nvSpPr>
          <p:cNvPr id="32" name="Textfeld 31">
            <a:extLst>
              <a:ext uri="{FF2B5EF4-FFF2-40B4-BE49-F238E27FC236}">
                <a16:creationId xmlns:a16="http://schemas.microsoft.com/office/drawing/2014/main" id="{4C915CE9-5136-6844-A4DD-109F2887E1AF}"/>
              </a:ext>
            </a:extLst>
          </p:cNvPr>
          <p:cNvSpPr txBox="1"/>
          <p:nvPr/>
        </p:nvSpPr>
        <p:spPr>
          <a:xfrm>
            <a:off x="7387912" y="4445685"/>
            <a:ext cx="817853" cy="369332"/>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800" dirty="0">
                <a:solidFill>
                  <a:srgbClr val="317986"/>
                </a:solidFill>
                <a:latin typeface="Comic Sans MS" panose="030F0702030302020204" pitchFamily="66" charset="0"/>
                <a:cs typeface="Calibri"/>
              </a:rPr>
              <a:t>800</a:t>
            </a: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cs typeface="Calibri"/>
              </a:rPr>
              <a:t> </a:t>
            </a:r>
            <a:r>
              <a:rPr lang="de-DE" sz="1800" dirty="0">
                <a:solidFill>
                  <a:srgbClr val="317986"/>
                </a:solidFill>
                <a:latin typeface="Comic Sans MS" panose="030F0702030302020204" pitchFamily="66" charset="0"/>
                <a:cs typeface="Calibri"/>
              </a:rPr>
              <a:t>€</a:t>
            </a:r>
            <a:endPar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cs typeface="Calibri"/>
            </a:endParaRPr>
          </a:p>
        </p:txBody>
      </p:sp>
      <p:sp>
        <p:nvSpPr>
          <p:cNvPr id="33" name="Textfeld 32">
            <a:extLst>
              <a:ext uri="{FF2B5EF4-FFF2-40B4-BE49-F238E27FC236}">
                <a16:creationId xmlns:a16="http://schemas.microsoft.com/office/drawing/2014/main" id="{A3155A44-0403-EB48-A210-EA07A3282B51}"/>
              </a:ext>
            </a:extLst>
          </p:cNvPr>
          <p:cNvSpPr txBox="1"/>
          <p:nvPr/>
        </p:nvSpPr>
        <p:spPr>
          <a:xfrm rot="20700000">
            <a:off x="3513553" y="4037712"/>
            <a:ext cx="1443024" cy="369332"/>
          </a:xfrm>
          <a:prstGeom prst="rect">
            <a:avLst/>
          </a:prstGeom>
          <a:noFill/>
          <a:ln>
            <a:noFill/>
          </a:ln>
        </p:spPr>
        <p:txBody>
          <a:bodyPr wrap="none" rtlCol="0">
            <a:spAutoFit/>
          </a:bodyPr>
          <a:lstStyle/>
          <a:p>
            <a:pPr indent="-342900" algn="ctr" defTabSz="457200" eaLnBrk="1" hangingPunct="1">
              <a:spcBef>
                <a:spcPts val="400"/>
              </a:spcBef>
              <a:defRPr/>
            </a:pPr>
            <a:r>
              <a:rPr lang="de-DE" sz="1800" dirty="0">
                <a:solidFill>
                  <a:srgbClr val="317986"/>
                </a:solidFill>
                <a:latin typeface="Comic Sans MS" panose="030F0702030302020204" pitchFamily="66" charset="0"/>
                <a:ea typeface="+mn-ea"/>
                <a:cs typeface="+mn-cs"/>
              </a:rPr>
              <a:t>also 2000 €</a:t>
            </a:r>
          </a:p>
        </p:txBody>
      </p:sp>
      <p:sp>
        <p:nvSpPr>
          <p:cNvPr id="31" name="Textplatzhalter 4">
            <a:extLst>
              <a:ext uri="{FF2B5EF4-FFF2-40B4-BE49-F238E27FC236}">
                <a16:creationId xmlns:a16="http://schemas.microsoft.com/office/drawing/2014/main" id="{73A6732E-8CC2-404B-821D-C3FAF158BE56}"/>
              </a:ext>
            </a:extLst>
          </p:cNvPr>
          <p:cNvSpPr>
            <a:spLocks noGrp="1"/>
          </p:cNvSpPr>
          <p:nvPr>
            <p:ph type="body" sz="quarter" idx="10"/>
          </p:nvPr>
        </p:nvSpPr>
        <p:spPr>
          <a:xfrm>
            <a:off x="108000" y="6622950"/>
            <a:ext cx="8928000" cy="216000"/>
          </a:xfrm>
        </p:spPr>
        <p:txBody>
          <a:bodyPr/>
          <a:lstStyle/>
          <a:p>
            <a:r>
              <a:rPr lang="de-DE" dirty="0"/>
              <a:t>(Prediger, 2019)</a:t>
            </a:r>
          </a:p>
        </p:txBody>
      </p:sp>
      <p:pic>
        <p:nvPicPr>
          <p:cNvPr id="34" name="Grafik 33">
            <a:extLst>
              <a:ext uri="{FF2B5EF4-FFF2-40B4-BE49-F238E27FC236}">
                <a16:creationId xmlns:a16="http://schemas.microsoft.com/office/drawing/2014/main" id="{A15C1B4A-0580-4B41-9680-FBFC1EE27C16}"/>
              </a:ext>
            </a:extLst>
          </p:cNvPr>
          <p:cNvPicPr>
            <a:picLocks noChangeAspect="1"/>
          </p:cNvPicPr>
          <p:nvPr/>
        </p:nvPicPr>
        <p:blipFill>
          <a:blip r:embed="rId5"/>
          <a:stretch>
            <a:fillRect/>
          </a:stretch>
        </p:blipFill>
        <p:spPr>
          <a:xfrm>
            <a:off x="8412231" y="140427"/>
            <a:ext cx="731769" cy="649445"/>
          </a:xfrm>
          <a:prstGeom prst="rect">
            <a:avLst/>
          </a:prstGeom>
        </p:spPr>
      </p:pic>
      <p:pic>
        <p:nvPicPr>
          <p:cNvPr id="35" name="Grafik 34">
            <a:extLst>
              <a:ext uri="{FF2B5EF4-FFF2-40B4-BE49-F238E27FC236}">
                <a16:creationId xmlns:a16="http://schemas.microsoft.com/office/drawing/2014/main" id="{542B0BC4-4531-4A4D-B891-3E234452B15E}"/>
              </a:ext>
            </a:extLst>
          </p:cNvPr>
          <p:cNvPicPr>
            <a:picLocks noChangeAspect="1"/>
          </p:cNvPicPr>
          <p:nvPr/>
        </p:nvPicPr>
        <p:blipFill>
          <a:blip r:embed="rId6"/>
          <a:stretch>
            <a:fillRect/>
          </a:stretch>
        </p:blipFill>
        <p:spPr>
          <a:xfrm>
            <a:off x="8551455" y="260692"/>
            <a:ext cx="395503" cy="395999"/>
          </a:xfrm>
          <a:prstGeom prst="rect">
            <a:avLst/>
          </a:prstGeom>
          <a:solidFill>
            <a:schemeClr val="bg1"/>
          </a:solidFill>
          <a:ln>
            <a:noFill/>
          </a:ln>
          <a:effectLst/>
        </p:spPr>
      </p:pic>
      <p:sp>
        <p:nvSpPr>
          <p:cNvPr id="36" name="Inhaltsplatzhalter 1">
            <a:extLst>
              <a:ext uri="{FF2B5EF4-FFF2-40B4-BE49-F238E27FC236}">
                <a16:creationId xmlns:a16="http://schemas.microsoft.com/office/drawing/2014/main" id="{7F3CB075-74D3-4BF4-947B-F00B97DE0E43}"/>
              </a:ext>
            </a:extLst>
          </p:cNvPr>
          <p:cNvSpPr txBox="1">
            <a:spLocks/>
          </p:cNvSpPr>
          <p:nvPr/>
        </p:nvSpPr>
        <p:spPr>
          <a:xfrm>
            <a:off x="252000" y="5958000"/>
            <a:ext cx="8640000" cy="521999"/>
          </a:xfrm>
          <a:prstGeom prst="rect">
            <a:avLst/>
          </a:prstGeom>
        </p:spPr>
        <p:txBody>
          <a:bodyPr vert="horz" wrap="square" lIns="0" tIns="0" rIns="0" bIns="0" rtlCol="0" anchor="b">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pPr>
              <a:spcBef>
                <a:spcPts val="400"/>
              </a:spcBef>
              <a:buFont typeface="Wingdings" panose="05000000000000000000" pitchFamily="2" charset="2"/>
              <a:buChar char="à"/>
            </a:pPr>
            <a:r>
              <a:rPr lang="de-DE" b="1" dirty="0"/>
              <a:t>Warum Nutzung des Prozentstreifens und nicht einen</a:t>
            </a:r>
            <a:br>
              <a:rPr lang="de-DE" b="1" dirty="0"/>
            </a:br>
            <a:r>
              <a:rPr lang="de-DE" b="1" dirty="0"/>
              <a:t>der anderen Rechenwege zum Aufbau des Prozentverständnisses?</a:t>
            </a:r>
          </a:p>
        </p:txBody>
      </p:sp>
    </p:spTree>
    <p:extLst>
      <p:ext uri="{BB962C8B-B14F-4D97-AF65-F5344CB8AC3E}">
        <p14:creationId xmlns:p14="http://schemas.microsoft.com/office/powerpoint/2010/main" val="206546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24" grpId="0"/>
      <p:bldP spid="25" grpId="0"/>
      <p:bldP spid="27" grpId="0"/>
      <p:bldP spid="28" grpId="0"/>
      <p:bldP spid="32"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7825DFD-C74C-4D29-86D1-DD09169BC9DF}"/>
              </a:ext>
            </a:extLst>
          </p:cNvPr>
          <p:cNvSpPr>
            <a:spLocks noGrp="1"/>
          </p:cNvSpPr>
          <p:nvPr>
            <p:ph idx="1"/>
          </p:nvPr>
        </p:nvSpPr>
        <p:spPr/>
        <p:txBody>
          <a:bodyPr/>
          <a:lstStyle/>
          <a:p>
            <a:pPr marL="223838" lvl="1" indent="0" eaLnBrk="0" hangingPunct="0">
              <a:spcBef>
                <a:spcPts val="400"/>
              </a:spcBef>
              <a:spcAft>
                <a:spcPct val="0"/>
              </a:spcAft>
              <a:buClr>
                <a:srgbClr val="327A86"/>
              </a:buClr>
              <a:buSzTx/>
              <a:buNone/>
              <a:defRPr/>
            </a:pPr>
            <a:endParaRPr lang="de-DE" kern="1200" dirty="0">
              <a:solidFill>
                <a:prstClr val="black"/>
              </a:solidFill>
              <a:ea typeface="ＭＳ Ｐゴシック" charset="-128"/>
            </a:endParaRPr>
          </a:p>
          <a:p>
            <a:pPr marL="449263" lvl="1" indent="-225425" eaLnBrk="0" hangingPunct="0">
              <a:spcBef>
                <a:spcPts val="400"/>
              </a:spcBef>
              <a:spcAft>
                <a:spcPct val="0"/>
              </a:spcAft>
              <a:buClr>
                <a:srgbClr val="327A86"/>
              </a:buClr>
              <a:buSzTx/>
              <a:buFont typeface="Symbol" pitchFamily="2" charset="2"/>
              <a:buChar char="-"/>
              <a:defRPr/>
            </a:pPr>
            <a:endParaRPr lang="de-DE" kern="1200" dirty="0">
              <a:solidFill>
                <a:prstClr val="black"/>
              </a:solidFill>
              <a:ea typeface="ＭＳ Ｐゴシック" charset="-128"/>
            </a:endParaRPr>
          </a:p>
          <a:p>
            <a:pPr lvl="1"/>
            <a:endParaRPr lang="de-DE" dirty="0"/>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Funktionen der verschiedenen Darstellungen</a:t>
            </a:r>
            <a:br>
              <a:rPr lang="de-DE" dirty="0"/>
            </a:br>
            <a:r>
              <a:rPr lang="de-DE" dirty="0"/>
              <a:t>&amp; Rechenwege für Prozente</a:t>
            </a:r>
          </a:p>
        </p:txBody>
      </p:sp>
      <p:sp>
        <p:nvSpPr>
          <p:cNvPr id="30" name="Textfeld 29">
            <a:extLst>
              <a:ext uri="{FF2B5EF4-FFF2-40B4-BE49-F238E27FC236}">
                <a16:creationId xmlns:a16="http://schemas.microsoft.com/office/drawing/2014/main" id="{0E5AE119-3174-774A-ADF3-921A6DB03DE1}"/>
              </a:ext>
            </a:extLst>
          </p:cNvPr>
          <p:cNvSpPr txBox="1"/>
          <p:nvPr/>
        </p:nvSpPr>
        <p:spPr>
          <a:xfrm>
            <a:off x="252001" y="3184033"/>
            <a:ext cx="5500617" cy="3221395"/>
          </a:xfrm>
          <a:prstGeom prst="rect">
            <a:avLst/>
          </a:prstGeom>
          <a:noFill/>
        </p:spPr>
        <p:txBody>
          <a:bodyPr wrap="square" lIns="0" tIns="0" rIns="0" bIns="0" rtlCol="0">
            <a:spAutoFit/>
          </a:bodyPr>
          <a:lstStyle/>
          <a:p>
            <a:pPr marR="0" lvl="0" algn="l" defTabSz="914400" rtl="0" eaLnBrk="0" fontAlgn="base" latinLnBrk="0" hangingPunct="0">
              <a:lnSpc>
                <a:spcPct val="100000"/>
              </a:lnSpc>
              <a:spcBef>
                <a:spcPts val="400"/>
              </a:spcBef>
              <a:spcAft>
                <a:spcPct val="0"/>
              </a:spcAft>
              <a:buClrTx/>
              <a:buSzTx/>
              <a:tabLst/>
              <a:defRPr/>
            </a:pPr>
            <a:r>
              <a:rPr lang="de-DE" sz="1600" b="1" dirty="0">
                <a:solidFill>
                  <a:srgbClr val="000000"/>
                </a:solidFill>
                <a:latin typeface="Calibri"/>
                <a:cs typeface="Calibri"/>
              </a:rPr>
              <a:t>Funktionen der Darstellungen &amp; Rechenwege für Prozente</a:t>
            </a:r>
            <a:endParaRPr kumimoji="0" lang="de-DE" sz="1600" b="1" i="0" u="none" strike="noStrike" kern="1200" cap="none" spc="0" normalizeH="0" baseline="0" noProof="0" dirty="0">
              <a:ln>
                <a:noFill/>
              </a:ln>
              <a:solidFill>
                <a:srgbClr val="000000"/>
              </a:solidFill>
              <a:effectLst/>
              <a:uLnTx/>
              <a:uFillTx/>
              <a:latin typeface="Calibri"/>
              <a:ea typeface="ＭＳ Ｐゴシック" charset="-128"/>
              <a:cs typeface="Calibri"/>
            </a:endParaRP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Prozente als Anteile veranschaulichen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Gefühl für Größenordnung der Anteile bekommen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Informelle Rechenstrategien unterstützen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Koordinieren zweier Größen unterstützen (Prozent </a:t>
            </a:r>
            <a:r>
              <a:rPr lang="de-DE" sz="1600" dirty="0">
                <a:solidFill>
                  <a:srgbClr val="000000"/>
                </a:solidFill>
                <a:latin typeface="Calibri"/>
                <a:cs typeface="Calibri"/>
              </a:rPr>
              <a:t>&amp;</a:t>
            </a: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 Euro)</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Proportionale Struktur verdeutlichen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Sicheren Rechenweg bieten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Kurzen Rechenweg bieten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Bezüge in Textaufgaben sortieren helfen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Komplexere Beziehungen zugänglich machen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Weitere Formalisierungen (z. B. Zinseszinsformel) vorbereiten</a:t>
            </a:r>
          </a:p>
        </p:txBody>
      </p:sp>
      <p:sp>
        <p:nvSpPr>
          <p:cNvPr id="31" name="Inhaltsplatzhalter 3">
            <a:extLst>
              <a:ext uri="{FF2B5EF4-FFF2-40B4-BE49-F238E27FC236}">
                <a16:creationId xmlns:a16="http://schemas.microsoft.com/office/drawing/2014/main" id="{E4B06726-25C3-9240-B63D-E385051F33FC}"/>
              </a:ext>
            </a:extLst>
          </p:cNvPr>
          <p:cNvSpPr txBox="1">
            <a:spLocks/>
          </p:cNvSpPr>
          <p:nvPr/>
        </p:nvSpPr>
        <p:spPr>
          <a:xfrm>
            <a:off x="6160770" y="3522648"/>
            <a:ext cx="2731230" cy="2568865"/>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indent="0">
              <a:buNone/>
            </a:pPr>
            <a:r>
              <a:rPr lang="de-DE" b="1" kern="0" dirty="0"/>
              <a:t>Aktivität in Partnerarbeit:</a:t>
            </a:r>
          </a:p>
          <a:p>
            <a:pPr marL="216000" lvl="0"/>
            <a:r>
              <a:rPr lang="de-DE" dirty="0"/>
              <a:t>Welche Darstellung kann welche der zehn Funktionen erfüllen?</a:t>
            </a:r>
          </a:p>
          <a:p>
            <a:pPr marL="216000" lvl="0"/>
            <a:r>
              <a:rPr lang="de-DE" dirty="0"/>
              <a:t>Streichen Sie die Funktionen, die nicht erfüllt werden, jeweils durch. </a:t>
            </a:r>
            <a:endParaRPr lang="de-DE" kern="0" dirty="0"/>
          </a:p>
        </p:txBody>
      </p:sp>
      <p:pic>
        <p:nvPicPr>
          <p:cNvPr id="7" name="Grafik 6">
            <a:extLst>
              <a:ext uri="{FF2B5EF4-FFF2-40B4-BE49-F238E27FC236}">
                <a16:creationId xmlns:a16="http://schemas.microsoft.com/office/drawing/2014/main" id="{C581C03D-673F-4A4F-964A-E8650448D57B}"/>
              </a:ext>
            </a:extLst>
          </p:cNvPr>
          <p:cNvPicPr>
            <a:picLocks noChangeAspect="1"/>
          </p:cNvPicPr>
          <p:nvPr/>
        </p:nvPicPr>
        <p:blipFill rotWithShape="1">
          <a:blip r:embed="rId5"/>
          <a:srcRect l="1175" t="10738" r="49159" b="65040"/>
          <a:stretch/>
        </p:blipFill>
        <p:spPr>
          <a:xfrm>
            <a:off x="250629" y="2034500"/>
            <a:ext cx="2811709" cy="1028444"/>
          </a:xfrm>
          <a:prstGeom prst="rect">
            <a:avLst/>
          </a:prstGeom>
        </p:spPr>
      </p:pic>
      <p:pic>
        <p:nvPicPr>
          <p:cNvPr id="14" name="Grafik 13">
            <a:extLst>
              <a:ext uri="{FF2B5EF4-FFF2-40B4-BE49-F238E27FC236}">
                <a16:creationId xmlns:a16="http://schemas.microsoft.com/office/drawing/2014/main" id="{41F04D24-4DB1-486A-A9C8-24AC1F708AD1}"/>
              </a:ext>
            </a:extLst>
          </p:cNvPr>
          <p:cNvPicPr>
            <a:picLocks noChangeAspect="1"/>
          </p:cNvPicPr>
          <p:nvPr/>
        </p:nvPicPr>
        <p:blipFill rotWithShape="1">
          <a:blip r:embed="rId5"/>
          <a:srcRect l="2137" t="41689" r="44837" b="34089"/>
          <a:stretch/>
        </p:blipFill>
        <p:spPr>
          <a:xfrm>
            <a:off x="3158830" y="1185275"/>
            <a:ext cx="3001940" cy="1028445"/>
          </a:xfrm>
          <a:prstGeom prst="rect">
            <a:avLst/>
          </a:prstGeom>
        </p:spPr>
      </p:pic>
      <p:pic>
        <p:nvPicPr>
          <p:cNvPr id="15" name="Grafik 14">
            <a:extLst>
              <a:ext uri="{FF2B5EF4-FFF2-40B4-BE49-F238E27FC236}">
                <a16:creationId xmlns:a16="http://schemas.microsoft.com/office/drawing/2014/main" id="{C9AF3A3B-9A8A-48CB-9AD7-4F923802123B}"/>
              </a:ext>
            </a:extLst>
          </p:cNvPr>
          <p:cNvPicPr>
            <a:picLocks noChangeAspect="1"/>
          </p:cNvPicPr>
          <p:nvPr/>
        </p:nvPicPr>
        <p:blipFill rotWithShape="1">
          <a:blip r:embed="rId5"/>
          <a:srcRect l="59565" t="40011" r="5102" b="13545"/>
          <a:stretch/>
        </p:blipFill>
        <p:spPr>
          <a:xfrm>
            <a:off x="6893095" y="1122275"/>
            <a:ext cx="2000276" cy="1971970"/>
          </a:xfrm>
          <a:prstGeom prst="rect">
            <a:avLst/>
          </a:prstGeom>
        </p:spPr>
      </p:pic>
      <p:pic>
        <p:nvPicPr>
          <p:cNvPr id="16" name="Grafik 15">
            <a:extLst>
              <a:ext uri="{FF2B5EF4-FFF2-40B4-BE49-F238E27FC236}">
                <a16:creationId xmlns:a16="http://schemas.microsoft.com/office/drawing/2014/main" id="{6A3D63A6-B2BC-4ED2-8A49-5576F697D697}"/>
              </a:ext>
            </a:extLst>
          </p:cNvPr>
          <p:cNvPicPr>
            <a:picLocks noChangeAspect="1"/>
          </p:cNvPicPr>
          <p:nvPr/>
        </p:nvPicPr>
        <p:blipFill>
          <a:blip r:embed="rId6"/>
          <a:stretch>
            <a:fillRect/>
          </a:stretch>
        </p:blipFill>
        <p:spPr>
          <a:xfrm>
            <a:off x="8412231" y="140427"/>
            <a:ext cx="731769" cy="649445"/>
          </a:xfrm>
          <a:prstGeom prst="rect">
            <a:avLst/>
          </a:prstGeom>
        </p:spPr>
      </p:pic>
      <p:pic>
        <p:nvPicPr>
          <p:cNvPr id="17" name="Grafik 16">
            <a:extLst>
              <a:ext uri="{FF2B5EF4-FFF2-40B4-BE49-F238E27FC236}">
                <a16:creationId xmlns:a16="http://schemas.microsoft.com/office/drawing/2014/main" id="{20226B32-0C5D-4EF6-9391-03F11D9CCD78}"/>
              </a:ext>
            </a:extLst>
          </p:cNvPr>
          <p:cNvPicPr>
            <a:picLocks noChangeAspect="1"/>
          </p:cNvPicPr>
          <p:nvPr/>
        </p:nvPicPr>
        <p:blipFill>
          <a:blip r:embed="rId7"/>
          <a:stretch>
            <a:fillRect/>
          </a:stretch>
        </p:blipFill>
        <p:spPr>
          <a:xfrm>
            <a:off x="8551455" y="260692"/>
            <a:ext cx="395503" cy="395999"/>
          </a:xfrm>
          <a:prstGeom prst="rect">
            <a:avLst/>
          </a:prstGeom>
          <a:solidFill>
            <a:schemeClr val="bg1"/>
          </a:solidFill>
          <a:ln>
            <a:noFill/>
          </a:ln>
          <a:effectLst/>
        </p:spPr>
      </p:pic>
      <p:pic>
        <p:nvPicPr>
          <p:cNvPr id="3" name="Grafik 2">
            <a:extLst>
              <a:ext uri="{FF2B5EF4-FFF2-40B4-BE49-F238E27FC236}">
                <a16:creationId xmlns:a16="http://schemas.microsoft.com/office/drawing/2014/main" id="{97BDBE57-CA75-4E29-986D-3C4566291552}"/>
              </a:ext>
            </a:extLst>
          </p:cNvPr>
          <p:cNvPicPr>
            <a:picLocks noChangeAspect="1"/>
          </p:cNvPicPr>
          <p:nvPr/>
        </p:nvPicPr>
        <p:blipFill>
          <a:blip r:embed="rId8"/>
          <a:stretch>
            <a:fillRect/>
          </a:stretch>
        </p:blipFill>
        <p:spPr>
          <a:xfrm>
            <a:off x="211698" y="1009644"/>
            <a:ext cx="1925215" cy="964311"/>
          </a:xfrm>
          <a:prstGeom prst="rect">
            <a:avLst/>
          </a:prstGeom>
        </p:spPr>
      </p:pic>
    </p:spTree>
    <p:extLst>
      <p:ext uri="{BB962C8B-B14F-4D97-AF65-F5344CB8AC3E}">
        <p14:creationId xmlns:p14="http://schemas.microsoft.com/office/powerpoint/2010/main" val="2151225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7825DFD-C74C-4D29-86D1-DD09169BC9DF}"/>
              </a:ext>
            </a:extLst>
          </p:cNvPr>
          <p:cNvSpPr>
            <a:spLocks noGrp="1"/>
          </p:cNvSpPr>
          <p:nvPr>
            <p:ph idx="1"/>
          </p:nvPr>
        </p:nvSpPr>
        <p:spPr/>
        <p:txBody>
          <a:bodyPr/>
          <a:lstStyle/>
          <a:p>
            <a:pPr marL="223838" lvl="1" indent="0" eaLnBrk="0" hangingPunct="0">
              <a:spcBef>
                <a:spcPts val="400"/>
              </a:spcBef>
              <a:spcAft>
                <a:spcPct val="0"/>
              </a:spcAft>
              <a:buClr>
                <a:srgbClr val="327A86"/>
              </a:buClr>
              <a:buSzTx/>
              <a:buNone/>
              <a:defRPr/>
            </a:pPr>
            <a:endParaRPr lang="de-DE" kern="1200" dirty="0">
              <a:solidFill>
                <a:prstClr val="black"/>
              </a:solidFill>
              <a:ea typeface="ＭＳ Ｐゴシック" charset="-128"/>
            </a:endParaRPr>
          </a:p>
          <a:p>
            <a:pPr marL="449263" lvl="1" indent="-225425" eaLnBrk="0" hangingPunct="0">
              <a:spcBef>
                <a:spcPts val="400"/>
              </a:spcBef>
              <a:spcAft>
                <a:spcPct val="0"/>
              </a:spcAft>
              <a:buClr>
                <a:srgbClr val="327A86"/>
              </a:buClr>
              <a:buSzTx/>
              <a:buFont typeface="Symbol" pitchFamily="2" charset="2"/>
              <a:buChar char="-"/>
              <a:defRPr/>
            </a:pPr>
            <a:endParaRPr lang="de-DE" kern="1200" dirty="0">
              <a:solidFill>
                <a:prstClr val="black"/>
              </a:solidFill>
              <a:ea typeface="ＭＳ Ｐゴシック" charset="-128"/>
            </a:endParaRPr>
          </a:p>
          <a:p>
            <a:pPr lvl="1"/>
            <a:endParaRPr lang="de-DE" dirty="0"/>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Funktionen der verschiedenen Darstellungen</a:t>
            </a:r>
            <a:br>
              <a:rPr lang="de-DE" dirty="0"/>
            </a:br>
            <a:r>
              <a:rPr lang="de-DE" dirty="0"/>
              <a:t>&amp; Rechenwege für Prozente</a:t>
            </a:r>
          </a:p>
        </p:txBody>
      </p:sp>
      <p:sp>
        <p:nvSpPr>
          <p:cNvPr id="15" name="Textfeld 14">
            <a:extLst>
              <a:ext uri="{FF2B5EF4-FFF2-40B4-BE49-F238E27FC236}">
                <a16:creationId xmlns:a16="http://schemas.microsoft.com/office/drawing/2014/main" id="{16A2847F-4850-A746-AD8D-1E3118046F65}"/>
              </a:ext>
            </a:extLst>
          </p:cNvPr>
          <p:cNvSpPr txBox="1"/>
          <p:nvPr/>
        </p:nvSpPr>
        <p:spPr>
          <a:xfrm>
            <a:off x="4846712" y="2016720"/>
            <a:ext cx="4045288" cy="2939266"/>
          </a:xfrm>
          <a:prstGeom prst="rect">
            <a:avLst/>
          </a:prstGeom>
          <a:noFill/>
        </p:spPr>
        <p:txBody>
          <a:bodyPr wrap="square" lIns="0" tIns="0" rIns="0" bIns="0" rtlCol="0">
            <a:spAutoFit/>
          </a:bodyPr>
          <a:lstStyle/>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sngStrike" kern="1200" cap="none" spc="0" normalizeH="0" baseline="0" noProof="0" dirty="0">
                <a:ln>
                  <a:noFill/>
                </a:ln>
                <a:effectLst/>
                <a:uLnTx/>
                <a:uFillTx/>
                <a:latin typeface="Calibri"/>
                <a:cs typeface="Calibri"/>
              </a:rPr>
              <a:t>Prozente als Anteile veranschaulichen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sngStrike" kern="1200" cap="none" spc="0" normalizeH="0" baseline="0" noProof="0" dirty="0">
                <a:ln>
                  <a:noFill/>
                </a:ln>
                <a:effectLst/>
                <a:uLnTx/>
                <a:uFillTx/>
                <a:latin typeface="Calibri"/>
                <a:cs typeface="Calibri"/>
              </a:rPr>
              <a:t>Gefühl für Größenordnung der Anteile</a:t>
            </a:r>
            <a:br>
              <a:rPr kumimoji="0" lang="de-DE" sz="1600" b="0" i="0" u="none" strike="sngStrike" kern="1200" cap="none" spc="0" normalizeH="0" baseline="0" noProof="0" dirty="0">
                <a:ln>
                  <a:noFill/>
                </a:ln>
                <a:effectLst/>
                <a:uLnTx/>
                <a:uFillTx/>
                <a:latin typeface="Calibri"/>
                <a:cs typeface="Calibri"/>
              </a:rPr>
            </a:br>
            <a:r>
              <a:rPr kumimoji="0" lang="de-DE" sz="1600" b="0" i="0" u="none" strike="sngStrike" kern="1200" cap="none" spc="0" normalizeH="0" baseline="0" noProof="0" dirty="0">
                <a:ln>
                  <a:noFill/>
                </a:ln>
                <a:effectLst/>
                <a:uLnTx/>
                <a:uFillTx/>
                <a:latin typeface="Calibri"/>
                <a:cs typeface="Calibri"/>
              </a:rPr>
              <a:t>bekommen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noStrike" kern="1200" cap="none" spc="0" normalizeH="0" baseline="0" noProof="0" dirty="0">
                <a:ln>
                  <a:noFill/>
                </a:ln>
                <a:effectLst/>
                <a:uLnTx/>
                <a:uFillTx/>
                <a:latin typeface="Calibri"/>
                <a:cs typeface="Calibri"/>
              </a:rPr>
              <a:t>Informelle Rechenstrategien unterstützen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noStrike" kern="1200" cap="none" spc="0" normalizeH="0" baseline="0" noProof="0" dirty="0">
                <a:ln>
                  <a:noFill/>
                </a:ln>
                <a:effectLst/>
                <a:uLnTx/>
                <a:uFillTx/>
                <a:latin typeface="Calibri"/>
                <a:cs typeface="Calibri"/>
              </a:rPr>
              <a:t>Koordinieren zweier Größen unterstützen </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noStrike" kern="1200" cap="none" spc="0" normalizeH="0" baseline="0" noProof="0" dirty="0">
                <a:ln>
                  <a:noFill/>
                </a:ln>
                <a:effectLst/>
                <a:uLnTx/>
                <a:uFillTx/>
                <a:latin typeface="Calibri"/>
                <a:cs typeface="Calibri"/>
              </a:rPr>
              <a:t>Proportionale Struktur verdeutlichen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noStrike" kern="1200" cap="none" spc="0" normalizeH="0" baseline="0" noProof="0" dirty="0">
                <a:ln>
                  <a:noFill/>
                </a:ln>
                <a:effectLst/>
                <a:uLnTx/>
                <a:uFillTx/>
                <a:latin typeface="Calibri"/>
                <a:cs typeface="Calibri"/>
              </a:rPr>
              <a:t>Sicheren Rechenweg bieten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noStrike" kern="1200" cap="none" spc="0" normalizeH="0" baseline="0" noProof="0" dirty="0">
                <a:ln>
                  <a:noFill/>
                </a:ln>
                <a:effectLst/>
                <a:uLnTx/>
                <a:uFillTx/>
                <a:latin typeface="Calibri"/>
                <a:cs typeface="Calibri"/>
              </a:rPr>
              <a:t>Schnellen Rechenweg bieten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sngStrike" kern="1200" cap="none" spc="0" normalizeH="0" baseline="0" noProof="0" dirty="0">
                <a:ln>
                  <a:noFill/>
                </a:ln>
                <a:effectLst/>
                <a:uLnTx/>
                <a:uFillTx/>
                <a:latin typeface="Calibri"/>
                <a:cs typeface="Calibri"/>
              </a:rPr>
              <a:t>Bezüge in Textaufgaben sortieren helfen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sngStrike" kern="1200" cap="none" spc="0" normalizeH="0" baseline="0" noProof="0" dirty="0">
                <a:ln>
                  <a:noFill/>
                </a:ln>
                <a:effectLst/>
                <a:uLnTx/>
                <a:uFillTx/>
                <a:latin typeface="Calibri"/>
                <a:cs typeface="Calibri"/>
              </a:rPr>
              <a:t>Komplexere Beziehungen zugänglich</a:t>
            </a:r>
            <a:r>
              <a:rPr kumimoji="0" lang="de-DE" sz="1600" b="0" i="0" u="none" strike="sngStrike" kern="1200" cap="none" spc="0" normalizeH="0" noProof="0" dirty="0">
                <a:ln>
                  <a:noFill/>
                </a:ln>
                <a:effectLst/>
                <a:uLnTx/>
                <a:uFillTx/>
                <a:latin typeface="Calibri"/>
                <a:cs typeface="Calibri"/>
              </a:rPr>
              <a:t> </a:t>
            </a:r>
            <a:r>
              <a:rPr kumimoji="0" lang="de-DE" sz="1600" b="0" i="0" u="none" strike="sngStrike" kern="1200" cap="none" spc="0" normalizeH="0" baseline="0" noProof="0" dirty="0">
                <a:ln>
                  <a:noFill/>
                </a:ln>
                <a:effectLst/>
                <a:uLnTx/>
                <a:uFillTx/>
                <a:latin typeface="Calibri"/>
                <a:cs typeface="Calibri"/>
              </a:rPr>
              <a:t>machen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lang="de-DE" sz="1600" strike="sngStrike" dirty="0">
                <a:latin typeface="Calibri"/>
                <a:cs typeface="Calibri"/>
              </a:rPr>
              <a:t>Weitere Formalisierungen vorbereiten</a:t>
            </a:r>
            <a:endParaRPr kumimoji="0" lang="de-DE" sz="1600" b="0" i="0" u="none" strike="sngStrike" kern="1200" cap="none" spc="0" normalizeH="0" baseline="0" noProof="0" dirty="0">
              <a:ln>
                <a:noFill/>
              </a:ln>
              <a:effectLst/>
              <a:uLnTx/>
              <a:uFillTx/>
              <a:latin typeface="Calibri"/>
              <a:cs typeface="Calibri"/>
            </a:endParaRPr>
          </a:p>
        </p:txBody>
      </p:sp>
      <p:sp>
        <p:nvSpPr>
          <p:cNvPr id="17" name="Textfeld 16">
            <a:extLst>
              <a:ext uri="{FF2B5EF4-FFF2-40B4-BE49-F238E27FC236}">
                <a16:creationId xmlns:a16="http://schemas.microsoft.com/office/drawing/2014/main" id="{00D04927-94C3-354D-8775-85653ECFB82D}"/>
              </a:ext>
            </a:extLst>
          </p:cNvPr>
          <p:cNvSpPr txBox="1"/>
          <p:nvPr/>
        </p:nvSpPr>
        <p:spPr>
          <a:xfrm>
            <a:off x="252000" y="2016720"/>
            <a:ext cx="4045288" cy="2939266"/>
          </a:xfrm>
          <a:prstGeom prst="rect">
            <a:avLst/>
          </a:prstGeom>
          <a:noFill/>
        </p:spPr>
        <p:txBody>
          <a:bodyPr wrap="square" lIns="0" tIns="0" rIns="0" bIns="0" rtlCol="0">
            <a:spAutoFit/>
          </a:bodyPr>
          <a:lstStyle/>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sngStrike" kern="1200" cap="none" spc="0" normalizeH="0" baseline="0" noProof="0" dirty="0">
                <a:ln>
                  <a:noFill/>
                </a:ln>
                <a:effectLst/>
                <a:uLnTx/>
                <a:uFillTx/>
                <a:latin typeface="Calibri"/>
                <a:ea typeface="ＭＳ Ｐゴシック" charset="-128"/>
                <a:cs typeface="Calibri"/>
              </a:rPr>
              <a:t>Prozente als Anteile veranschaulichen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sngStrike" kern="1200" cap="none" spc="0" normalizeH="0" baseline="0" noProof="0" dirty="0">
                <a:ln>
                  <a:noFill/>
                </a:ln>
                <a:effectLst/>
                <a:uLnTx/>
                <a:uFillTx/>
                <a:latin typeface="Calibri"/>
                <a:ea typeface="ＭＳ Ｐゴシック" charset="-128"/>
                <a:cs typeface="Calibri"/>
              </a:rPr>
              <a:t>Gefühl für Größenordnung der Anteile bekommen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sngStrike" kern="1200" cap="none" spc="0" normalizeH="0" baseline="0" noProof="0" dirty="0">
                <a:ln>
                  <a:noFill/>
                </a:ln>
                <a:effectLst/>
                <a:uLnTx/>
                <a:uFillTx/>
                <a:latin typeface="Calibri"/>
                <a:ea typeface="ＭＳ Ｐゴシック" charset="-128"/>
                <a:cs typeface="Calibri"/>
              </a:rPr>
              <a:t>Informelle Rechenstrategien unterstützen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sngStrike" kern="1200" cap="none" spc="0" normalizeH="0" baseline="0" noProof="0" dirty="0">
                <a:ln>
                  <a:noFill/>
                </a:ln>
                <a:effectLst/>
                <a:uLnTx/>
                <a:uFillTx/>
                <a:latin typeface="Calibri"/>
                <a:ea typeface="ＭＳ Ｐゴシック" charset="-128"/>
                <a:cs typeface="Calibri"/>
              </a:rPr>
              <a:t>Koordinieren zweier Größen unterstützen </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sngStrike" kern="1200" cap="none" spc="0" normalizeH="0" baseline="0" noProof="0" dirty="0">
                <a:ln>
                  <a:noFill/>
                </a:ln>
                <a:effectLst/>
                <a:uLnTx/>
                <a:uFillTx/>
                <a:latin typeface="Calibri"/>
                <a:ea typeface="ＭＳ Ｐゴシック" charset="-128"/>
                <a:cs typeface="Calibri"/>
              </a:rPr>
              <a:t>Proportionale Struktur verdeutlichen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i="0" u="none" strike="noStrike" kern="1200" cap="none" spc="0" normalizeH="0" baseline="0" noProof="0" dirty="0">
                <a:ln>
                  <a:noFill/>
                </a:ln>
                <a:effectLst/>
                <a:uLnTx/>
                <a:uFillTx/>
                <a:latin typeface="Calibri"/>
                <a:ea typeface="ＭＳ Ｐゴシック" charset="-128"/>
                <a:cs typeface="Calibri"/>
              </a:rPr>
              <a:t>Sicheren Rechenweg bieten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i="0" u="none" strike="noStrike" kern="1200" cap="none" spc="0" normalizeH="0" baseline="0" noProof="0" dirty="0">
                <a:ln>
                  <a:noFill/>
                </a:ln>
                <a:effectLst/>
                <a:uLnTx/>
                <a:uFillTx/>
                <a:latin typeface="Calibri"/>
                <a:ea typeface="ＭＳ Ｐゴシック" charset="-128"/>
                <a:cs typeface="Calibri"/>
              </a:rPr>
              <a:t>Schnellen Rechenweg bieten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sngStrike" kern="1200" cap="none" spc="0" normalizeH="0" baseline="0" noProof="0" dirty="0">
                <a:ln>
                  <a:noFill/>
                </a:ln>
                <a:effectLst/>
                <a:uLnTx/>
                <a:uFillTx/>
                <a:latin typeface="Calibri"/>
                <a:ea typeface="ＭＳ Ｐゴシック" charset="-128"/>
                <a:cs typeface="Calibri"/>
              </a:rPr>
              <a:t>Bezüge in Textaufgaben sortieren helfen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b="0" i="0" u="none" strike="sngStrike" kern="1200" cap="none" spc="0" normalizeH="0" baseline="0" noProof="0" dirty="0">
                <a:ln>
                  <a:noFill/>
                </a:ln>
                <a:effectLst/>
                <a:uLnTx/>
                <a:uFillTx/>
                <a:latin typeface="Calibri"/>
                <a:ea typeface="ＭＳ Ｐゴシック" charset="-128"/>
                <a:cs typeface="Calibri"/>
              </a:rPr>
              <a:t>Komplexere Beziehungen zugänglich machen</a:t>
            </a:r>
          </a:p>
          <a:p>
            <a:pPr marL="324000" marR="0" lvl="0" indent="-324000" algn="l" defTabSz="914400" rtl="0" eaLnBrk="0" fontAlgn="base" latinLnBrk="0" hangingPunct="0">
              <a:lnSpc>
                <a:spcPct val="100000"/>
              </a:lnSpc>
              <a:spcBef>
                <a:spcPts val="200"/>
              </a:spcBef>
              <a:spcAft>
                <a:spcPct val="0"/>
              </a:spcAft>
              <a:buClrTx/>
              <a:buSzTx/>
              <a:buFont typeface="+mj-lt"/>
              <a:buAutoNum type="arabicPeriod"/>
              <a:tabLst/>
              <a:defRPr/>
            </a:pPr>
            <a:r>
              <a:rPr kumimoji="0" lang="de-DE" sz="1600" i="0" u="none" strike="noStrike" kern="1200" cap="none" spc="0" normalizeH="0" baseline="0" noProof="0" dirty="0">
                <a:ln>
                  <a:noFill/>
                </a:ln>
                <a:effectLst/>
                <a:uLnTx/>
                <a:uFillTx/>
                <a:latin typeface="Calibri"/>
                <a:ea typeface="ＭＳ Ｐゴシック" charset="-128"/>
                <a:cs typeface="Calibri"/>
              </a:rPr>
              <a:t>Weitere Formalisierungen vorbereiten</a:t>
            </a:r>
            <a:endParaRPr kumimoji="0" lang="de-DE" sz="1600" i="0" u="none" strike="sngStrike" kern="1200" cap="none" spc="0" normalizeH="0" baseline="0" noProof="0" dirty="0">
              <a:ln>
                <a:noFill/>
              </a:ln>
              <a:effectLst/>
              <a:uLnTx/>
              <a:uFillTx/>
              <a:latin typeface="Calibri"/>
              <a:ea typeface="ＭＳ Ｐゴシック" charset="-128"/>
              <a:cs typeface="Calibri"/>
            </a:endParaRPr>
          </a:p>
        </p:txBody>
      </p:sp>
      <p:sp>
        <p:nvSpPr>
          <p:cNvPr id="3" name="Textfeld 2">
            <a:extLst>
              <a:ext uri="{FF2B5EF4-FFF2-40B4-BE49-F238E27FC236}">
                <a16:creationId xmlns:a16="http://schemas.microsoft.com/office/drawing/2014/main" id="{F3485986-8DC7-0E45-A923-52832459A6D2}"/>
              </a:ext>
            </a:extLst>
          </p:cNvPr>
          <p:cNvSpPr txBox="1"/>
          <p:nvPr/>
        </p:nvSpPr>
        <p:spPr>
          <a:xfrm>
            <a:off x="252000" y="5170349"/>
            <a:ext cx="4045288" cy="543739"/>
          </a:xfrm>
          <a:prstGeom prst="rect">
            <a:avLst/>
          </a:prstGeom>
          <a:noFill/>
        </p:spPr>
        <p:txBody>
          <a:bodyPr wrap="square" lIns="0" tIns="0" rIns="0" bIns="0" rtlCol="0">
            <a:spAutoFit/>
          </a:bodyPr>
          <a:lstStyle/>
          <a:p>
            <a:pPr marL="324000" indent="-324000">
              <a:spcBef>
                <a:spcPts val="400"/>
              </a:spcBef>
              <a:buClr>
                <a:srgbClr val="317986"/>
              </a:buClr>
              <a:buSzPct val="85000"/>
              <a:buFont typeface="Wingdings" panose="05000000000000000000" pitchFamily="2" charset="2"/>
              <a:buChar char="§"/>
            </a:pPr>
            <a:r>
              <a:rPr lang="de-DE" sz="1600" dirty="0">
                <a:latin typeface="Calibri"/>
                <a:cs typeface="Calibri"/>
              </a:rPr>
              <a:t>Bietet keine Veranschaulichung</a:t>
            </a:r>
          </a:p>
          <a:p>
            <a:pPr marL="324000" indent="-324000">
              <a:spcBef>
                <a:spcPts val="400"/>
              </a:spcBef>
              <a:buClr>
                <a:srgbClr val="317986"/>
              </a:buClr>
              <a:buSzPct val="85000"/>
              <a:buFont typeface="Wingdings" panose="05000000000000000000" pitchFamily="2" charset="2"/>
              <a:buChar char="§"/>
            </a:pPr>
            <a:r>
              <a:rPr lang="de-DE" sz="1600" dirty="0">
                <a:latin typeface="Calibri"/>
                <a:cs typeface="Calibri"/>
              </a:rPr>
              <a:t>Birgt Gefahr der rezeptartigen Anwendung</a:t>
            </a:r>
          </a:p>
        </p:txBody>
      </p:sp>
      <p:sp>
        <p:nvSpPr>
          <p:cNvPr id="13" name="Textfeld 12">
            <a:extLst>
              <a:ext uri="{FF2B5EF4-FFF2-40B4-BE49-F238E27FC236}">
                <a16:creationId xmlns:a16="http://schemas.microsoft.com/office/drawing/2014/main" id="{E997EFE8-3854-BB4C-892B-AC3A5FF437F5}"/>
              </a:ext>
            </a:extLst>
          </p:cNvPr>
          <p:cNvSpPr txBox="1"/>
          <p:nvPr/>
        </p:nvSpPr>
        <p:spPr>
          <a:xfrm>
            <a:off x="4846712" y="5172411"/>
            <a:ext cx="4045288" cy="1333698"/>
          </a:xfrm>
          <a:prstGeom prst="rect">
            <a:avLst/>
          </a:prstGeom>
          <a:noFill/>
        </p:spPr>
        <p:txBody>
          <a:bodyPr wrap="square" lIns="0" tIns="0" rIns="0" bIns="0" rtlCol="0">
            <a:spAutoFit/>
          </a:bodyPr>
          <a:lstStyle/>
          <a:p>
            <a:pPr marL="324000" indent="-324000">
              <a:spcBef>
                <a:spcPts val="400"/>
              </a:spcBef>
              <a:buClr>
                <a:srgbClr val="317986"/>
              </a:buClr>
              <a:buSzPct val="85000"/>
              <a:buFont typeface="Wingdings" panose="05000000000000000000" pitchFamily="2" charset="2"/>
              <a:buChar char="§"/>
            </a:pPr>
            <a:r>
              <a:rPr lang="de-DE" sz="1600" dirty="0">
                <a:latin typeface="Calibri"/>
                <a:cs typeface="Calibri"/>
              </a:rPr>
              <a:t>Bietet keine Veranschaulichung</a:t>
            </a:r>
          </a:p>
          <a:p>
            <a:pPr marL="324000" indent="-324000">
              <a:spcBef>
                <a:spcPts val="400"/>
              </a:spcBef>
              <a:buClr>
                <a:srgbClr val="317986"/>
              </a:buClr>
              <a:buSzPct val="85000"/>
              <a:buFont typeface="Wingdings" panose="05000000000000000000" pitchFamily="2" charset="2"/>
              <a:buChar char="§"/>
            </a:pPr>
            <a:r>
              <a:rPr lang="de-DE" sz="1600" dirty="0">
                <a:latin typeface="Calibri"/>
                <a:cs typeface="Calibri"/>
              </a:rPr>
              <a:t>Ermöglicht flexibleres Vorgehen</a:t>
            </a:r>
          </a:p>
          <a:p>
            <a:pPr marL="324000" indent="-324000">
              <a:spcBef>
                <a:spcPts val="400"/>
              </a:spcBef>
              <a:buClr>
                <a:srgbClr val="317986"/>
              </a:buClr>
              <a:buSzPct val="85000"/>
              <a:buFont typeface="Wingdings" panose="05000000000000000000" pitchFamily="2" charset="2"/>
              <a:buChar char="§"/>
            </a:pPr>
            <a:r>
              <a:rPr lang="de-DE" sz="1600" dirty="0">
                <a:latin typeface="Calibri"/>
                <a:cs typeface="Calibri"/>
              </a:rPr>
              <a:t>Birgt aber Gefahr einer rezeptartigen Anwendung (bei Runterrechnen</a:t>
            </a:r>
            <a:br>
              <a:rPr lang="de-DE" sz="1600" dirty="0">
                <a:latin typeface="Calibri"/>
                <a:cs typeface="Calibri"/>
              </a:rPr>
            </a:br>
            <a:r>
              <a:rPr lang="de-DE" sz="1600" dirty="0">
                <a:latin typeface="Calibri"/>
                <a:cs typeface="Calibri"/>
              </a:rPr>
              <a:t>immer auf 1 %)</a:t>
            </a:r>
          </a:p>
        </p:txBody>
      </p:sp>
      <p:pic>
        <p:nvPicPr>
          <p:cNvPr id="20" name="Grafik 19">
            <a:extLst>
              <a:ext uri="{FF2B5EF4-FFF2-40B4-BE49-F238E27FC236}">
                <a16:creationId xmlns:a16="http://schemas.microsoft.com/office/drawing/2014/main" id="{698AFD5F-58D5-4319-99DF-85EF75EF5DC5}"/>
              </a:ext>
            </a:extLst>
          </p:cNvPr>
          <p:cNvPicPr>
            <a:picLocks noChangeAspect="1"/>
          </p:cNvPicPr>
          <p:nvPr/>
        </p:nvPicPr>
        <p:blipFill rotWithShape="1">
          <a:blip r:embed="rId3"/>
          <a:srcRect l="2137" t="41689" r="44837" b="34089"/>
          <a:stretch/>
        </p:blipFill>
        <p:spPr>
          <a:xfrm>
            <a:off x="5504838" y="1051241"/>
            <a:ext cx="2729036" cy="934950"/>
          </a:xfrm>
          <a:prstGeom prst="rect">
            <a:avLst/>
          </a:prstGeom>
        </p:spPr>
      </p:pic>
      <p:pic>
        <p:nvPicPr>
          <p:cNvPr id="21" name="Grafik 20">
            <a:extLst>
              <a:ext uri="{FF2B5EF4-FFF2-40B4-BE49-F238E27FC236}">
                <a16:creationId xmlns:a16="http://schemas.microsoft.com/office/drawing/2014/main" id="{C923727D-06B2-4C16-8A57-7BB87720834D}"/>
              </a:ext>
            </a:extLst>
          </p:cNvPr>
          <p:cNvPicPr>
            <a:picLocks noChangeAspect="1"/>
          </p:cNvPicPr>
          <p:nvPr/>
        </p:nvPicPr>
        <p:blipFill>
          <a:blip r:embed="rId4"/>
          <a:stretch>
            <a:fillRect/>
          </a:stretch>
        </p:blipFill>
        <p:spPr>
          <a:xfrm>
            <a:off x="8412231" y="140427"/>
            <a:ext cx="731769" cy="649445"/>
          </a:xfrm>
          <a:prstGeom prst="rect">
            <a:avLst/>
          </a:prstGeom>
        </p:spPr>
      </p:pic>
      <p:pic>
        <p:nvPicPr>
          <p:cNvPr id="22" name="Grafik 21">
            <a:extLst>
              <a:ext uri="{FF2B5EF4-FFF2-40B4-BE49-F238E27FC236}">
                <a16:creationId xmlns:a16="http://schemas.microsoft.com/office/drawing/2014/main" id="{9BD1303D-9F51-4086-9E67-68146392C333}"/>
              </a:ext>
            </a:extLst>
          </p:cNvPr>
          <p:cNvPicPr>
            <a:picLocks noChangeAspect="1"/>
          </p:cNvPicPr>
          <p:nvPr/>
        </p:nvPicPr>
        <p:blipFill>
          <a:blip r:embed="rId5"/>
          <a:stretch>
            <a:fillRect/>
          </a:stretch>
        </p:blipFill>
        <p:spPr>
          <a:xfrm>
            <a:off x="8551455" y="260692"/>
            <a:ext cx="395503" cy="395999"/>
          </a:xfrm>
          <a:prstGeom prst="rect">
            <a:avLst/>
          </a:prstGeom>
          <a:solidFill>
            <a:schemeClr val="bg1"/>
          </a:solidFill>
          <a:ln>
            <a:noFill/>
          </a:ln>
          <a:effectLst/>
        </p:spPr>
      </p:pic>
      <p:pic>
        <p:nvPicPr>
          <p:cNvPr id="5" name="Grafik 4">
            <a:extLst>
              <a:ext uri="{FF2B5EF4-FFF2-40B4-BE49-F238E27FC236}">
                <a16:creationId xmlns:a16="http://schemas.microsoft.com/office/drawing/2014/main" id="{98F12936-6602-45FA-AF07-3937E4FDFD1B}"/>
              </a:ext>
            </a:extLst>
          </p:cNvPr>
          <p:cNvPicPr>
            <a:picLocks noChangeAspect="1"/>
          </p:cNvPicPr>
          <p:nvPr/>
        </p:nvPicPr>
        <p:blipFill>
          <a:blip r:embed="rId6"/>
          <a:stretch>
            <a:fillRect/>
          </a:stretch>
        </p:blipFill>
        <p:spPr>
          <a:xfrm>
            <a:off x="1134114" y="974119"/>
            <a:ext cx="1866596" cy="934950"/>
          </a:xfrm>
          <a:prstGeom prst="rect">
            <a:avLst/>
          </a:prstGeom>
        </p:spPr>
      </p:pic>
    </p:spTree>
    <p:extLst>
      <p:ext uri="{BB962C8B-B14F-4D97-AF65-F5344CB8AC3E}">
        <p14:creationId xmlns:p14="http://schemas.microsoft.com/office/powerpoint/2010/main" val="2409413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7825DFD-C74C-4D29-86D1-DD09169BC9DF}"/>
              </a:ext>
            </a:extLst>
          </p:cNvPr>
          <p:cNvSpPr>
            <a:spLocks noGrp="1"/>
          </p:cNvSpPr>
          <p:nvPr>
            <p:ph idx="1"/>
          </p:nvPr>
        </p:nvSpPr>
        <p:spPr/>
        <p:txBody>
          <a:bodyPr/>
          <a:lstStyle/>
          <a:p>
            <a:pPr marL="223838" lvl="1" indent="0" eaLnBrk="0" hangingPunct="0">
              <a:spcBef>
                <a:spcPts val="400"/>
              </a:spcBef>
              <a:spcAft>
                <a:spcPct val="0"/>
              </a:spcAft>
              <a:buClr>
                <a:srgbClr val="327A86"/>
              </a:buClr>
              <a:buSzTx/>
              <a:buNone/>
              <a:defRPr/>
            </a:pPr>
            <a:endParaRPr lang="de-DE" kern="1200">
              <a:solidFill>
                <a:prstClr val="black"/>
              </a:solidFill>
              <a:ea typeface="ＭＳ Ｐゴシック" charset="-128"/>
            </a:endParaRPr>
          </a:p>
          <a:p>
            <a:pPr marL="449263" lvl="1" indent="-225425" eaLnBrk="0" hangingPunct="0">
              <a:spcBef>
                <a:spcPts val="400"/>
              </a:spcBef>
              <a:spcAft>
                <a:spcPct val="0"/>
              </a:spcAft>
              <a:buClr>
                <a:srgbClr val="327A86"/>
              </a:buClr>
              <a:buSzTx/>
              <a:buFont typeface="Symbol" pitchFamily="2" charset="2"/>
              <a:buChar char="-"/>
              <a:defRPr/>
            </a:pPr>
            <a:endParaRPr lang="de-DE" kern="1200">
              <a:solidFill>
                <a:prstClr val="black"/>
              </a:solidFill>
              <a:ea typeface="ＭＳ Ｐゴシック" charset="-128"/>
            </a:endParaRPr>
          </a:p>
          <a:p>
            <a:pPr lvl="1"/>
            <a:endParaRPr lang="de-DE"/>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Funktionen der verschiedenen Darstellungen</a:t>
            </a:r>
            <a:br>
              <a:rPr lang="de-DE" dirty="0"/>
            </a:br>
            <a:r>
              <a:rPr lang="de-DE" dirty="0"/>
              <a:t>&amp; Rechenwege für Prozente</a:t>
            </a:r>
          </a:p>
        </p:txBody>
      </p:sp>
      <p:sp>
        <p:nvSpPr>
          <p:cNvPr id="17" name="Textfeld 16">
            <a:extLst>
              <a:ext uri="{FF2B5EF4-FFF2-40B4-BE49-F238E27FC236}">
                <a16:creationId xmlns:a16="http://schemas.microsoft.com/office/drawing/2014/main" id="{00D04927-94C3-354D-8775-85653ECFB82D}"/>
              </a:ext>
            </a:extLst>
          </p:cNvPr>
          <p:cNvSpPr txBox="1"/>
          <p:nvPr/>
        </p:nvSpPr>
        <p:spPr>
          <a:xfrm>
            <a:off x="252000" y="2586328"/>
            <a:ext cx="4045288" cy="2939266"/>
          </a:xfrm>
          <a:prstGeom prst="rect">
            <a:avLst/>
          </a:prstGeom>
          <a:noFill/>
        </p:spPr>
        <p:txBody>
          <a:bodyPr wrap="square" lIns="0" tIns="0" rIns="0" bIns="0" rtlCol="0">
            <a:spAutoFit/>
          </a:bodyPr>
          <a:lstStyle/>
          <a:p>
            <a:pPr marL="324000" lvl="0" indent="-324000">
              <a:spcBef>
                <a:spcPts val="200"/>
              </a:spcBef>
              <a:buFont typeface="+mj-lt"/>
              <a:buAutoNum type="arabicPeriod"/>
              <a:defRPr/>
            </a:pPr>
            <a:r>
              <a:rPr lang="de-DE" sz="1600" dirty="0">
                <a:latin typeface="Calibri"/>
                <a:cs typeface="Calibri"/>
              </a:rPr>
              <a:t>Prozente als Anteile veranschaulichen</a:t>
            </a:r>
          </a:p>
          <a:p>
            <a:pPr marL="324000" lvl="0" indent="-324000">
              <a:spcBef>
                <a:spcPts val="200"/>
              </a:spcBef>
              <a:buFont typeface="+mj-lt"/>
              <a:buAutoNum type="arabicPeriod"/>
              <a:defRPr/>
            </a:pPr>
            <a:r>
              <a:rPr lang="de-DE" sz="1600" dirty="0">
                <a:latin typeface="Calibri"/>
                <a:cs typeface="Calibri"/>
              </a:rPr>
              <a:t>Gefühl für Größenordnung der Anteile bekommen</a:t>
            </a:r>
          </a:p>
          <a:p>
            <a:pPr marL="324000" lvl="0" indent="-324000">
              <a:spcBef>
                <a:spcPts val="200"/>
              </a:spcBef>
              <a:buFont typeface="+mj-lt"/>
              <a:buAutoNum type="arabicPeriod"/>
              <a:defRPr/>
            </a:pPr>
            <a:r>
              <a:rPr lang="de-DE" sz="1600" strike="sngStrike" dirty="0">
                <a:latin typeface="Calibri"/>
                <a:cs typeface="Calibri"/>
              </a:rPr>
              <a:t>Informelle Rechenstrategien unterstützen</a:t>
            </a:r>
          </a:p>
          <a:p>
            <a:pPr marL="324000" lvl="0" indent="-324000">
              <a:spcBef>
                <a:spcPts val="200"/>
              </a:spcBef>
              <a:buFont typeface="+mj-lt"/>
              <a:buAutoNum type="arabicPeriod"/>
              <a:defRPr/>
            </a:pPr>
            <a:r>
              <a:rPr lang="de-DE" sz="1600" strike="sngStrike" dirty="0">
                <a:latin typeface="Calibri"/>
                <a:cs typeface="Calibri"/>
              </a:rPr>
              <a:t>Koordinieren zweier Größen unterstützen </a:t>
            </a:r>
          </a:p>
          <a:p>
            <a:pPr marL="324000" lvl="0" indent="-324000">
              <a:spcBef>
                <a:spcPts val="200"/>
              </a:spcBef>
              <a:buFont typeface="+mj-lt"/>
              <a:buAutoNum type="arabicPeriod"/>
              <a:defRPr/>
            </a:pPr>
            <a:r>
              <a:rPr lang="de-DE" sz="1600" strike="sngStrike" dirty="0">
                <a:latin typeface="Calibri"/>
                <a:cs typeface="Calibri"/>
              </a:rPr>
              <a:t>Proportionale Struktur verdeutlichen</a:t>
            </a:r>
          </a:p>
          <a:p>
            <a:pPr marL="324000" lvl="0" indent="-324000">
              <a:spcBef>
                <a:spcPts val="200"/>
              </a:spcBef>
              <a:buFont typeface="+mj-lt"/>
              <a:buAutoNum type="arabicPeriod"/>
              <a:defRPr/>
            </a:pPr>
            <a:r>
              <a:rPr lang="de-DE" sz="1600" strike="sngStrike" dirty="0">
                <a:latin typeface="Calibri"/>
                <a:cs typeface="Calibri"/>
              </a:rPr>
              <a:t>Sicheren Rechenweg bieten</a:t>
            </a:r>
          </a:p>
          <a:p>
            <a:pPr marL="324000" lvl="0" indent="-324000">
              <a:spcBef>
                <a:spcPts val="200"/>
              </a:spcBef>
              <a:buFont typeface="+mj-lt"/>
              <a:buAutoNum type="arabicPeriod"/>
              <a:defRPr/>
            </a:pPr>
            <a:r>
              <a:rPr lang="de-DE" sz="1600" strike="sngStrike" dirty="0">
                <a:latin typeface="Calibri"/>
                <a:cs typeface="Calibri"/>
              </a:rPr>
              <a:t>Schnellen Rechenweg bieten</a:t>
            </a:r>
          </a:p>
          <a:p>
            <a:pPr marL="324000" lvl="0" indent="-324000">
              <a:spcBef>
                <a:spcPts val="200"/>
              </a:spcBef>
              <a:buFont typeface="+mj-lt"/>
              <a:buAutoNum type="arabicPeriod"/>
              <a:defRPr/>
            </a:pPr>
            <a:r>
              <a:rPr lang="de-DE" sz="1600" strike="sngStrike" dirty="0">
                <a:latin typeface="Calibri"/>
                <a:cs typeface="Calibri"/>
              </a:rPr>
              <a:t>Bezüge in Textaufgaben sortieren helfen</a:t>
            </a:r>
          </a:p>
          <a:p>
            <a:pPr marL="324000" lvl="0" indent="-324000">
              <a:spcBef>
                <a:spcPts val="200"/>
              </a:spcBef>
              <a:buFont typeface="+mj-lt"/>
              <a:buAutoNum type="arabicPeriod"/>
              <a:defRPr/>
            </a:pPr>
            <a:r>
              <a:rPr lang="de-DE" sz="1600" strike="sngStrike" dirty="0">
                <a:latin typeface="Calibri"/>
                <a:cs typeface="Calibri"/>
              </a:rPr>
              <a:t>Komplexere Beziehungen zugänglich machen</a:t>
            </a:r>
          </a:p>
          <a:p>
            <a:pPr marL="324000" lvl="0" indent="-324000">
              <a:spcBef>
                <a:spcPts val="200"/>
              </a:spcBef>
              <a:buFont typeface="+mj-lt"/>
              <a:buAutoNum type="arabicPeriod"/>
              <a:defRPr/>
            </a:pPr>
            <a:r>
              <a:rPr lang="de-DE" sz="1600" strike="sngStrike" dirty="0">
                <a:latin typeface="Calibri"/>
                <a:cs typeface="Calibri"/>
              </a:rPr>
              <a:t>Weitere Formalisierungen vorbereiten</a:t>
            </a:r>
          </a:p>
        </p:txBody>
      </p:sp>
      <p:sp>
        <p:nvSpPr>
          <p:cNvPr id="3" name="Textfeld 2">
            <a:extLst>
              <a:ext uri="{FF2B5EF4-FFF2-40B4-BE49-F238E27FC236}">
                <a16:creationId xmlns:a16="http://schemas.microsoft.com/office/drawing/2014/main" id="{F3485986-8DC7-0E45-A923-52832459A6D2}"/>
              </a:ext>
            </a:extLst>
          </p:cNvPr>
          <p:cNvSpPr txBox="1"/>
          <p:nvPr/>
        </p:nvSpPr>
        <p:spPr>
          <a:xfrm>
            <a:off x="252000" y="5690039"/>
            <a:ext cx="4045288" cy="789960"/>
          </a:xfrm>
          <a:prstGeom prst="rect">
            <a:avLst/>
          </a:prstGeom>
          <a:noFill/>
        </p:spPr>
        <p:txBody>
          <a:bodyPr wrap="square" lIns="0" tIns="0" rIns="0" bIns="0" rtlCol="0">
            <a:spAutoFit/>
          </a:bodyPr>
          <a:lstStyle/>
          <a:p>
            <a:pPr marL="324000" indent="-324000">
              <a:spcBef>
                <a:spcPts val="400"/>
              </a:spcBef>
              <a:buClr>
                <a:srgbClr val="317986"/>
              </a:buClr>
              <a:buSzPct val="85000"/>
              <a:buFont typeface="Wingdings" panose="05000000000000000000" pitchFamily="2" charset="2"/>
              <a:buChar char="§"/>
            </a:pPr>
            <a:r>
              <a:rPr lang="de-DE" sz="1600" dirty="0">
                <a:latin typeface="Calibri"/>
                <a:cs typeface="Calibri"/>
              </a:rPr>
              <a:t>Bietet Veranschaulichung</a:t>
            </a:r>
          </a:p>
          <a:p>
            <a:pPr marL="324000" indent="-324000">
              <a:spcBef>
                <a:spcPts val="400"/>
              </a:spcBef>
              <a:buClr>
                <a:srgbClr val="317986"/>
              </a:buClr>
              <a:buSzPct val="85000"/>
              <a:buFont typeface="Wingdings" panose="05000000000000000000" pitchFamily="2" charset="2"/>
              <a:buChar char="§"/>
            </a:pPr>
            <a:r>
              <a:rPr lang="de-DE" sz="1600" dirty="0">
                <a:latin typeface="Calibri"/>
                <a:cs typeface="Calibri"/>
              </a:rPr>
              <a:t>Wenig hilfreich, sobald zweite Größe hinzukommt</a:t>
            </a:r>
          </a:p>
        </p:txBody>
      </p:sp>
      <p:pic>
        <p:nvPicPr>
          <p:cNvPr id="21" name="Grafik 20">
            <a:extLst>
              <a:ext uri="{FF2B5EF4-FFF2-40B4-BE49-F238E27FC236}">
                <a16:creationId xmlns:a16="http://schemas.microsoft.com/office/drawing/2014/main" id="{C923727D-06B2-4C16-8A57-7BB87720834D}"/>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22" name="Grafik 21">
            <a:extLst>
              <a:ext uri="{FF2B5EF4-FFF2-40B4-BE49-F238E27FC236}">
                <a16:creationId xmlns:a16="http://schemas.microsoft.com/office/drawing/2014/main" id="{9BD1303D-9F51-4086-9E67-68146392C333}"/>
              </a:ext>
            </a:extLst>
          </p:cNvPr>
          <p:cNvPicPr>
            <a:picLocks noChangeAspect="1"/>
          </p:cNvPicPr>
          <p:nvPr/>
        </p:nvPicPr>
        <p:blipFill>
          <a:blip r:embed="rId4"/>
          <a:stretch>
            <a:fillRect/>
          </a:stretch>
        </p:blipFill>
        <p:spPr>
          <a:xfrm>
            <a:off x="8551455" y="260692"/>
            <a:ext cx="395503" cy="395999"/>
          </a:xfrm>
          <a:prstGeom prst="rect">
            <a:avLst/>
          </a:prstGeom>
          <a:solidFill>
            <a:schemeClr val="bg1"/>
          </a:solidFill>
          <a:ln>
            <a:noFill/>
          </a:ln>
          <a:effectLst/>
        </p:spPr>
      </p:pic>
      <p:pic>
        <p:nvPicPr>
          <p:cNvPr id="14" name="Grafik 13">
            <a:extLst>
              <a:ext uri="{FF2B5EF4-FFF2-40B4-BE49-F238E27FC236}">
                <a16:creationId xmlns:a16="http://schemas.microsoft.com/office/drawing/2014/main" id="{50DAB633-EBA7-4832-965D-E4DBEF178225}"/>
              </a:ext>
            </a:extLst>
          </p:cNvPr>
          <p:cNvPicPr>
            <a:picLocks noChangeAspect="1"/>
          </p:cNvPicPr>
          <p:nvPr/>
        </p:nvPicPr>
        <p:blipFill rotWithShape="1">
          <a:blip r:embed="rId5"/>
          <a:srcRect l="59565" t="40011" r="5102" b="13545"/>
          <a:stretch/>
        </p:blipFill>
        <p:spPr>
          <a:xfrm>
            <a:off x="1223610" y="1057907"/>
            <a:ext cx="1414627" cy="1394609"/>
          </a:xfrm>
          <a:prstGeom prst="rect">
            <a:avLst/>
          </a:prstGeom>
        </p:spPr>
      </p:pic>
    </p:spTree>
    <p:extLst>
      <p:ext uri="{BB962C8B-B14F-4D97-AF65-F5344CB8AC3E}">
        <p14:creationId xmlns:p14="http://schemas.microsoft.com/office/powerpoint/2010/main" val="1262007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a:extLst>
              <a:ext uri="{FF2B5EF4-FFF2-40B4-BE49-F238E27FC236}">
                <a16:creationId xmlns:a16="http://schemas.microsoft.com/office/drawing/2014/main" id="{3C651E9E-2EE3-4BF3-9DD1-CFA8EC36B81B}"/>
              </a:ext>
            </a:extLst>
          </p:cNvPr>
          <p:cNvSpPr>
            <a:spLocks noGrp="1"/>
          </p:cNvSpPr>
          <p:nvPr>
            <p:ph idx="1"/>
          </p:nvPr>
        </p:nvSpPr>
        <p:spPr/>
        <p:txBody>
          <a:bodyPr/>
          <a:lstStyle/>
          <a:p>
            <a:pPr marL="0" indent="0">
              <a:buNone/>
            </a:pPr>
            <a:r>
              <a:rPr lang="de-DE" dirty="0"/>
              <a:t>Sie dürfen das Material, soweit nicht anderweitig gekennzeichnet, wie folgt weiterverwenden:</a:t>
            </a:r>
          </a:p>
          <a:p>
            <a:r>
              <a:rPr lang="de-DE" b="1" dirty="0"/>
              <a:t>Teilen</a:t>
            </a:r>
            <a:r>
              <a:rPr lang="de-DE" dirty="0"/>
              <a:t> — das Material in jedwedem Format oder Medium vervielfältigen und weiterverbreiten,</a:t>
            </a:r>
          </a:p>
          <a:p>
            <a:r>
              <a:rPr lang="de-DE" b="1" dirty="0"/>
              <a:t>Bearbeiten</a:t>
            </a:r>
            <a:r>
              <a:rPr lang="de-DE" dirty="0"/>
              <a:t> — das Material </a:t>
            </a:r>
            <a:r>
              <a:rPr lang="de-DE" dirty="0" err="1"/>
              <a:t>remixen</a:t>
            </a:r>
            <a:r>
              <a:rPr lang="de-DE" dirty="0"/>
              <a:t>, verändern und darauf aufbauen und zwar für beliebige Zwecke, sogar kommerziell.</a:t>
            </a:r>
          </a:p>
          <a:p>
            <a:pPr marL="0" indent="0">
              <a:buNone/>
            </a:pPr>
            <a:r>
              <a:rPr lang="de-DE" dirty="0"/>
              <a:t>Folgende Bedingungen sind dabei zu erfüllen:</a:t>
            </a:r>
          </a:p>
          <a:p>
            <a:r>
              <a:rPr lang="de-DE" b="1" dirty="0"/>
              <a:t>Namensnennung</a:t>
            </a:r>
            <a:r>
              <a:rPr lang="de-DE" dirty="0"/>
              <a:t> — Sie müssen angemessene Urheber- und Rechteangaben machen, einen Link zur Lizenz beifügen und angeben, ob Änderungen vorgenommen wurden,</a:t>
            </a:r>
          </a:p>
          <a:p>
            <a:r>
              <a:rPr lang="de-DE" b="1" dirty="0"/>
              <a:t>Weitergabe unter gleichen Bedingungen</a:t>
            </a:r>
            <a:r>
              <a:rPr lang="de-DE" dirty="0"/>
              <a:t> — Wenn Sie das Material </a:t>
            </a:r>
            <a:r>
              <a:rPr lang="de-DE" dirty="0" err="1"/>
              <a:t>remixen</a:t>
            </a:r>
            <a:r>
              <a:rPr lang="de-DE" dirty="0"/>
              <a:t>, verändern oder anderweitig direkt darauf aufbauen, dürfen Sie Ihre Beiträge nur unter derselben Lizenz wie das Original verbreiten,</a:t>
            </a:r>
          </a:p>
          <a:p>
            <a:r>
              <a:rPr lang="de-DE" b="1" dirty="0"/>
              <a:t>Keine weiteren Einschränkungen </a:t>
            </a:r>
            <a:r>
              <a:rPr lang="de-DE" dirty="0"/>
              <a:t>— Sie dürfen keine zusätzlichen Klauseln oder technische Verfahren einsetzen, die anderen rechtlich irgendetwas untersagen, was die Lizenz erlaubt.</a:t>
            </a:r>
          </a:p>
          <a:p>
            <a:endParaRPr lang="de-DE" dirty="0"/>
          </a:p>
          <a:p>
            <a:pPr marL="0" indent="0">
              <a:buNone/>
            </a:pPr>
            <a:endParaRPr lang="de-DE" dirty="0"/>
          </a:p>
        </p:txBody>
      </p:sp>
      <p:sp>
        <p:nvSpPr>
          <p:cNvPr id="5" name="Titel 4">
            <a:extLst>
              <a:ext uri="{FF2B5EF4-FFF2-40B4-BE49-F238E27FC236}">
                <a16:creationId xmlns:a16="http://schemas.microsoft.com/office/drawing/2014/main" id="{83CA3021-DD12-498D-B5F0-BBA091376EB8}"/>
              </a:ext>
            </a:extLst>
          </p:cNvPr>
          <p:cNvSpPr>
            <a:spLocks noGrp="1"/>
          </p:cNvSpPr>
          <p:nvPr>
            <p:ph type="title"/>
          </p:nvPr>
        </p:nvSpPr>
        <p:spPr/>
        <p:txBody>
          <a:bodyPr/>
          <a:lstStyle/>
          <a:p>
            <a:r>
              <a:rPr lang="de-DE" dirty="0"/>
              <a:t>Nutzung der Materialien unter </a:t>
            </a:r>
            <a:r>
              <a:rPr lang="de-DE" dirty="0">
                <a:hlinkClick r:id="rId3"/>
              </a:rPr>
              <a:t>CC BY-SA</a:t>
            </a:r>
            <a:br>
              <a:rPr lang="de-DE" dirty="0"/>
            </a:br>
            <a:endParaRPr lang="de-DE" dirty="0"/>
          </a:p>
        </p:txBody>
      </p:sp>
      <p:pic>
        <p:nvPicPr>
          <p:cNvPr id="3" name="Grafik 2">
            <a:extLst>
              <a:ext uri="{FF2B5EF4-FFF2-40B4-BE49-F238E27FC236}">
                <a16:creationId xmlns:a16="http://schemas.microsoft.com/office/drawing/2014/main" id="{21A894D7-4D1E-83C2-0F58-1A2F66D2ABDA}"/>
              </a:ext>
            </a:extLst>
          </p:cNvPr>
          <p:cNvPicPr>
            <a:picLocks noChangeAspect="1"/>
          </p:cNvPicPr>
          <p:nvPr/>
        </p:nvPicPr>
        <p:blipFill>
          <a:blip r:embed="rId4"/>
          <a:stretch>
            <a:fillRect/>
          </a:stretch>
        </p:blipFill>
        <p:spPr>
          <a:xfrm>
            <a:off x="7797521" y="324000"/>
            <a:ext cx="1094479" cy="399274"/>
          </a:xfrm>
          <a:prstGeom prst="rect">
            <a:avLst/>
          </a:prstGeom>
        </p:spPr>
      </p:pic>
      <p:sp>
        <p:nvSpPr>
          <p:cNvPr id="18" name="Textplatzhalter 4">
            <a:extLst>
              <a:ext uri="{FF2B5EF4-FFF2-40B4-BE49-F238E27FC236}">
                <a16:creationId xmlns:a16="http://schemas.microsoft.com/office/drawing/2014/main" id="{53DC7576-3CDE-2B24-023F-C7CF5C951ACA}"/>
              </a:ext>
            </a:extLst>
          </p:cNvPr>
          <p:cNvSpPr txBox="1">
            <a:spLocks/>
          </p:cNvSpPr>
          <p:nvPr/>
        </p:nvSpPr>
        <p:spPr>
          <a:xfrm>
            <a:off x="108000" y="6622950"/>
            <a:ext cx="8928000" cy="216000"/>
          </a:xfrm>
          <a:prstGeom prst="rect">
            <a:avLst/>
          </a:prstGeom>
        </p:spPr>
        <p:txBody>
          <a:bodyPr lIns="0" tIns="0" rIns="0" bIns="0"/>
          <a:lstStyle>
            <a:lvl1pPr marL="0" indent="0" algn="r" rtl="0" eaLnBrk="1" fontAlgn="base" hangingPunct="1">
              <a:lnSpc>
                <a:spcPct val="100000"/>
              </a:lnSpc>
              <a:spcBef>
                <a:spcPts val="0"/>
              </a:spcBef>
              <a:spcAft>
                <a:spcPts val="0"/>
              </a:spcAft>
              <a:buClr>
                <a:srgbClr val="327A86"/>
              </a:buClr>
              <a:buFont typeface="Wingdings" charset="2"/>
              <a:buNone/>
              <a:defRPr sz="1100">
                <a:solidFill>
                  <a:schemeClr val="bg1">
                    <a:lumMod val="50000"/>
                  </a:schemeClr>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marR="0" lvl="0" indent="0" algn="r" defTabSz="914400" rtl="0" eaLnBrk="1" fontAlgn="base" latinLnBrk="0" hangingPunct="1">
              <a:lnSpc>
                <a:spcPct val="100000"/>
              </a:lnSpc>
              <a:spcBef>
                <a:spcPts val="0"/>
              </a:spcBef>
              <a:spcAft>
                <a:spcPts val="0"/>
              </a:spcAft>
              <a:buClr>
                <a:srgbClr val="327A86"/>
              </a:buClr>
              <a:buSzTx/>
              <a:buFont typeface="Wingdings" charset="2"/>
              <a:buNone/>
              <a:tabLst/>
              <a:defRPr/>
            </a:pPr>
            <a:r>
              <a:rPr kumimoji="0" lang="de-DE" sz="1100" b="0" i="0" u="none" strike="noStrike" kern="0" cap="none" spc="0" normalizeH="0" baseline="0" noProof="0" dirty="0">
                <a:ln>
                  <a:noFill/>
                </a:ln>
                <a:solidFill>
                  <a:srgbClr val="FFFFFF">
                    <a:lumMod val="50000"/>
                  </a:srgbClr>
                </a:solidFill>
                <a:effectLst/>
                <a:uLnTx/>
                <a:uFillTx/>
                <a:latin typeface="Calibri"/>
                <a:ea typeface="+mn-ea"/>
                <a:cs typeface="Calibri"/>
              </a:rPr>
              <a:t>Quelle: https://creativecommons.org/licenses/by-sa/3.0/de/</a:t>
            </a:r>
          </a:p>
        </p:txBody>
      </p:sp>
    </p:spTree>
    <p:extLst>
      <p:ext uri="{BB962C8B-B14F-4D97-AF65-F5344CB8AC3E}">
        <p14:creationId xmlns:p14="http://schemas.microsoft.com/office/powerpoint/2010/main" val="12221121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Inhaltsplatzhalter 3">
            <a:extLst>
              <a:ext uri="{FF2B5EF4-FFF2-40B4-BE49-F238E27FC236}">
                <a16:creationId xmlns:a16="http://schemas.microsoft.com/office/drawing/2014/main" id="{E1B687C5-E06A-469A-8C63-123E77E542D4}"/>
              </a:ext>
            </a:extLst>
          </p:cNvPr>
          <p:cNvSpPr txBox="1">
            <a:spLocks/>
          </p:cNvSpPr>
          <p:nvPr/>
        </p:nvSpPr>
        <p:spPr>
          <a:xfrm>
            <a:off x="5611296" y="1398433"/>
            <a:ext cx="3269597" cy="1323093"/>
          </a:xfrm>
          <a:prstGeom prst="rect">
            <a:avLst/>
          </a:prstGeom>
          <a:solidFill>
            <a:srgbClr val="FDECD3"/>
          </a:solidFill>
          <a:ln w="508000">
            <a:solidFill>
              <a:srgbClr val="FDECD3"/>
            </a:solidFill>
            <a:miter lim="800000"/>
          </a:ln>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0" indent="0">
              <a:buFont typeface="Wingdings" panose="05000000000000000000" pitchFamily="2" charset="2"/>
              <a:buNone/>
            </a:pPr>
            <a:r>
              <a:rPr lang="de-DE" sz="1400" b="1" kern="0" dirty="0"/>
              <a:t>Aufgabe Urlaubsreise</a:t>
            </a:r>
          </a:p>
          <a:p>
            <a:pPr marL="0" indent="0">
              <a:buFont typeface="Wingdings" panose="05000000000000000000" pitchFamily="2" charset="2"/>
              <a:buNone/>
            </a:pPr>
            <a:r>
              <a:rPr lang="de-DE" sz="1400" kern="0" dirty="0"/>
              <a:t>Für eine Urlaubsreise hat Frau Fuchs 40 %</a:t>
            </a:r>
            <a:br>
              <a:rPr lang="de-DE" sz="1400" kern="0" dirty="0"/>
            </a:br>
            <a:r>
              <a:rPr lang="de-DE" sz="1400" kern="0" dirty="0"/>
              <a:t>der Reisekosten angezahlt, das waren 800 €. </a:t>
            </a:r>
          </a:p>
          <a:p>
            <a:pPr marL="0" indent="0">
              <a:buFont typeface="Wingdings" panose="05000000000000000000" pitchFamily="2" charset="2"/>
              <a:buNone/>
            </a:pPr>
            <a:r>
              <a:rPr lang="de-DE" sz="1400" kern="0" dirty="0"/>
              <a:t>Wie teuer ist die Reise? Schreibe auf,</a:t>
            </a:r>
            <a:br>
              <a:rPr lang="de-DE" sz="1400" kern="0" dirty="0"/>
            </a:br>
            <a:r>
              <a:rPr lang="de-DE" sz="1400" kern="0" dirty="0"/>
              <a:t>wie du gerechnet hast. </a:t>
            </a:r>
          </a:p>
        </p:txBody>
      </p:sp>
      <p:sp>
        <p:nvSpPr>
          <p:cNvPr id="10" name="Textfeld 9">
            <a:extLst>
              <a:ext uri="{FF2B5EF4-FFF2-40B4-BE49-F238E27FC236}">
                <a16:creationId xmlns:a16="http://schemas.microsoft.com/office/drawing/2014/main" id="{197A990D-783A-5E45-9610-A6664D8B8235}"/>
              </a:ext>
            </a:extLst>
          </p:cNvPr>
          <p:cNvSpPr txBox="1"/>
          <p:nvPr/>
        </p:nvSpPr>
        <p:spPr>
          <a:xfrm>
            <a:off x="251999" y="1280906"/>
            <a:ext cx="1455591" cy="276999"/>
          </a:xfrm>
          <a:prstGeom prst="rect">
            <a:avLst/>
          </a:prstGeom>
          <a:noFill/>
        </p:spPr>
        <p:txBody>
          <a:bodyPr wrap="none" lIns="0" tIns="0" rIns="0" bIns="0"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1" i="0" u="none" strike="noStrike" kern="1200" cap="none" spc="0" normalizeH="0" baseline="0" noProof="0" dirty="0">
                <a:ln>
                  <a:noFill/>
                </a:ln>
                <a:solidFill>
                  <a:srgbClr val="000000"/>
                </a:solidFill>
                <a:effectLst/>
                <a:uLnTx/>
                <a:uFillTx/>
                <a:latin typeface="Calibri"/>
                <a:ea typeface="ＭＳ Ｐゴシック" charset="-128"/>
                <a:cs typeface="Calibri"/>
              </a:rPr>
              <a:t>Prozentstreifen</a:t>
            </a:r>
          </a:p>
        </p:txBody>
      </p:sp>
      <p:grpSp>
        <p:nvGrpSpPr>
          <p:cNvPr id="11" name="Gruppieren 10">
            <a:extLst>
              <a:ext uri="{FF2B5EF4-FFF2-40B4-BE49-F238E27FC236}">
                <a16:creationId xmlns:a16="http://schemas.microsoft.com/office/drawing/2014/main" id="{6554AD4E-E52B-7645-B2BC-DA267E93064D}"/>
              </a:ext>
            </a:extLst>
          </p:cNvPr>
          <p:cNvGrpSpPr/>
          <p:nvPr/>
        </p:nvGrpSpPr>
        <p:grpSpPr>
          <a:xfrm>
            <a:off x="241838" y="1646908"/>
            <a:ext cx="4315474" cy="1095136"/>
            <a:chOff x="4838763" y="4635006"/>
            <a:chExt cx="4315474" cy="1176313"/>
          </a:xfrm>
        </p:grpSpPr>
        <p:sp>
          <p:nvSpPr>
            <p:cNvPr id="12" name="Textfeld 11">
              <a:extLst>
                <a:ext uri="{FF2B5EF4-FFF2-40B4-BE49-F238E27FC236}">
                  <a16:creationId xmlns:a16="http://schemas.microsoft.com/office/drawing/2014/main" id="{026AA63D-A666-0543-9F00-F62BDFA3F777}"/>
                </a:ext>
              </a:extLst>
            </p:cNvPr>
            <p:cNvSpPr txBox="1"/>
            <p:nvPr/>
          </p:nvSpPr>
          <p:spPr>
            <a:xfrm>
              <a:off x="4860032" y="5013176"/>
              <a:ext cx="4099800" cy="355054"/>
            </a:xfrm>
            <a:prstGeom prst="rect">
              <a:avLst/>
            </a:prstGeom>
            <a:noFill/>
            <a:ln>
              <a:solidFill>
                <a:schemeClr val="tx1">
                  <a:lumMod val="50000"/>
                  <a:lumOff val="50000"/>
                </a:schemeClr>
              </a:solidFill>
            </a:ln>
          </p:spPr>
          <p:txBody>
            <a:bodyPr wrap="square" rtlCol="0">
              <a:no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Calibri"/>
                <a:ea typeface="ＭＳ Ｐゴシック" charset="-128"/>
                <a:cs typeface="Calibri"/>
              </a:endParaRPr>
            </a:p>
          </p:txBody>
        </p:sp>
        <p:sp>
          <p:nvSpPr>
            <p:cNvPr id="13" name="Textfeld 12">
              <a:extLst>
                <a:ext uri="{FF2B5EF4-FFF2-40B4-BE49-F238E27FC236}">
                  <a16:creationId xmlns:a16="http://schemas.microsoft.com/office/drawing/2014/main" id="{DDFFB84D-8203-7C44-980C-490E5BB1BABD}"/>
                </a:ext>
              </a:extLst>
            </p:cNvPr>
            <p:cNvSpPr txBox="1"/>
            <p:nvPr/>
          </p:nvSpPr>
          <p:spPr>
            <a:xfrm>
              <a:off x="4860032" y="5013176"/>
              <a:ext cx="1728192" cy="355054"/>
            </a:xfrm>
            <a:prstGeom prst="rect">
              <a:avLst/>
            </a:prstGeom>
            <a:solidFill>
              <a:schemeClr val="bg1">
                <a:lumMod val="85000"/>
              </a:schemeClr>
            </a:solidFill>
            <a:ln>
              <a:solidFill>
                <a:schemeClr val="tx1">
                  <a:lumMod val="50000"/>
                  <a:lumOff val="50000"/>
                </a:schemeClr>
              </a:solidFill>
            </a:ln>
          </p:spPr>
          <p:txBody>
            <a:bodyPr wrap="square" rtlCol="0">
              <a:no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dirty="0">
                <a:ln>
                  <a:noFill/>
                </a:ln>
                <a:solidFill>
                  <a:srgbClr val="000000"/>
                </a:solidFill>
                <a:effectLst/>
                <a:uLnTx/>
                <a:uFillTx/>
                <a:latin typeface="Calibri"/>
                <a:ea typeface="ＭＳ Ｐゴシック" charset="-128"/>
                <a:cs typeface="Calibri"/>
              </a:endParaRPr>
            </a:p>
          </p:txBody>
        </p:sp>
        <p:sp>
          <p:nvSpPr>
            <p:cNvPr id="14" name="Textfeld 13">
              <a:extLst>
                <a:ext uri="{FF2B5EF4-FFF2-40B4-BE49-F238E27FC236}">
                  <a16:creationId xmlns:a16="http://schemas.microsoft.com/office/drawing/2014/main" id="{1DAFE5D7-0DF7-1444-B656-170028D6A394}"/>
                </a:ext>
              </a:extLst>
            </p:cNvPr>
            <p:cNvSpPr txBox="1"/>
            <p:nvPr/>
          </p:nvSpPr>
          <p:spPr>
            <a:xfrm>
              <a:off x="8397299" y="4654395"/>
              <a:ext cx="756938" cy="36364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600" b="0" i="0" u="none" strike="noStrike" kern="1200" cap="none" spc="0" normalizeH="0" baseline="0" noProof="0" dirty="0">
                  <a:ln>
                    <a:noFill/>
                  </a:ln>
                  <a:solidFill>
                    <a:srgbClr val="317986"/>
                  </a:solidFill>
                  <a:effectLst/>
                  <a:uLnTx/>
                  <a:uFillTx/>
                  <a:latin typeface="Comic Sans MS" panose="030F0702030302020204" pitchFamily="66" charset="0"/>
                  <a:ea typeface="Comic Sans MS" charset="0"/>
                  <a:cs typeface="Comic Sans MS" charset="0"/>
                </a:rPr>
                <a:t>100 %</a:t>
              </a:r>
            </a:p>
          </p:txBody>
        </p:sp>
        <p:sp>
          <p:nvSpPr>
            <p:cNvPr id="15" name="Textfeld 14">
              <a:extLst>
                <a:ext uri="{FF2B5EF4-FFF2-40B4-BE49-F238E27FC236}">
                  <a16:creationId xmlns:a16="http://schemas.microsoft.com/office/drawing/2014/main" id="{66F6ADEA-19CA-A64B-B661-00771B4A26BA}"/>
                </a:ext>
              </a:extLst>
            </p:cNvPr>
            <p:cNvSpPr txBox="1"/>
            <p:nvPr/>
          </p:nvSpPr>
          <p:spPr>
            <a:xfrm>
              <a:off x="6246254" y="4635006"/>
              <a:ext cx="724878" cy="39670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0" i="0" u="none" strike="noStrike" kern="1200" cap="none" spc="0" normalizeH="0" baseline="0" noProof="0">
                  <a:ln>
                    <a:noFill/>
                  </a:ln>
                  <a:solidFill>
                    <a:srgbClr val="317986"/>
                  </a:solidFill>
                  <a:effectLst/>
                  <a:uLnTx/>
                  <a:uFillTx/>
                  <a:latin typeface="Comic Sans MS" panose="030F0702030302020204" pitchFamily="66" charset="0"/>
                  <a:ea typeface="Komika Text" charset="0"/>
                  <a:cs typeface="Komika Text" charset="0"/>
                </a:rPr>
                <a:t>40 %</a:t>
              </a:r>
            </a:p>
          </p:txBody>
        </p:sp>
        <p:cxnSp>
          <p:nvCxnSpPr>
            <p:cNvPr id="16" name="Gerade Verbindung 15">
              <a:extLst>
                <a:ext uri="{FF2B5EF4-FFF2-40B4-BE49-F238E27FC236}">
                  <a16:creationId xmlns:a16="http://schemas.microsoft.com/office/drawing/2014/main" id="{9D097737-2CCF-5F4E-85FC-AB99E298881B}"/>
                </a:ext>
              </a:extLst>
            </p:cNvPr>
            <p:cNvCxnSpPr/>
            <p:nvPr/>
          </p:nvCxnSpPr>
          <p:spPr bwMode="auto">
            <a:xfrm>
              <a:off x="5220072" y="4953549"/>
              <a:ext cx="0" cy="468000"/>
            </a:xfrm>
            <a:prstGeom prst="line">
              <a:avLst/>
            </a:prstGeom>
            <a:solidFill>
              <a:schemeClr val="accent1"/>
            </a:solidFill>
            <a:ln w="28575" cap="flat" cmpd="sng" algn="ctr">
              <a:solidFill>
                <a:srgbClr val="317986"/>
              </a:solidFill>
              <a:prstDash val="solid"/>
              <a:round/>
              <a:headEnd type="none" w="med" len="med"/>
              <a:tailEnd type="none" w="med" len="med"/>
            </a:ln>
            <a:effectLst/>
          </p:spPr>
        </p:cxnSp>
        <p:cxnSp>
          <p:nvCxnSpPr>
            <p:cNvPr id="17" name="Gerade Verbindung 16">
              <a:extLst>
                <a:ext uri="{FF2B5EF4-FFF2-40B4-BE49-F238E27FC236}">
                  <a16:creationId xmlns:a16="http://schemas.microsoft.com/office/drawing/2014/main" id="{00B8232B-00E8-6945-B44E-88E335087EFF}"/>
                </a:ext>
              </a:extLst>
            </p:cNvPr>
            <p:cNvCxnSpPr/>
            <p:nvPr/>
          </p:nvCxnSpPr>
          <p:spPr bwMode="auto">
            <a:xfrm>
              <a:off x="5724128" y="4941168"/>
              <a:ext cx="0" cy="468000"/>
            </a:xfrm>
            <a:prstGeom prst="line">
              <a:avLst/>
            </a:prstGeom>
            <a:solidFill>
              <a:schemeClr val="accent1"/>
            </a:solidFill>
            <a:ln w="28575" cap="flat" cmpd="sng" algn="ctr">
              <a:solidFill>
                <a:srgbClr val="317986"/>
              </a:solidFill>
              <a:prstDash val="solid"/>
              <a:round/>
              <a:headEnd type="none" w="med" len="med"/>
              <a:tailEnd type="none" w="med" len="med"/>
            </a:ln>
            <a:effectLst/>
          </p:spPr>
        </p:cxnSp>
        <p:cxnSp>
          <p:nvCxnSpPr>
            <p:cNvPr id="18" name="Gerade Verbindung 17">
              <a:extLst>
                <a:ext uri="{FF2B5EF4-FFF2-40B4-BE49-F238E27FC236}">
                  <a16:creationId xmlns:a16="http://schemas.microsoft.com/office/drawing/2014/main" id="{8C91E213-5DD5-3D41-8D2E-425EF6A7E95F}"/>
                </a:ext>
              </a:extLst>
            </p:cNvPr>
            <p:cNvCxnSpPr/>
            <p:nvPr/>
          </p:nvCxnSpPr>
          <p:spPr bwMode="auto">
            <a:xfrm>
              <a:off x="6156176" y="4952457"/>
              <a:ext cx="0" cy="468000"/>
            </a:xfrm>
            <a:prstGeom prst="line">
              <a:avLst/>
            </a:prstGeom>
            <a:solidFill>
              <a:schemeClr val="accent1"/>
            </a:solidFill>
            <a:ln w="28575" cap="flat" cmpd="sng" algn="ctr">
              <a:solidFill>
                <a:srgbClr val="317986"/>
              </a:solidFill>
              <a:prstDash val="solid"/>
              <a:round/>
              <a:headEnd type="none" w="med" len="med"/>
              <a:tailEnd type="none" w="med" len="med"/>
            </a:ln>
            <a:effectLst/>
          </p:spPr>
        </p:cxnSp>
        <p:sp>
          <p:nvSpPr>
            <p:cNvPr id="19" name="Textfeld 18">
              <a:extLst>
                <a:ext uri="{FF2B5EF4-FFF2-40B4-BE49-F238E27FC236}">
                  <a16:creationId xmlns:a16="http://schemas.microsoft.com/office/drawing/2014/main" id="{B2FC9F3B-8E4D-8646-9DC3-78F8884A175E}"/>
                </a:ext>
              </a:extLst>
            </p:cNvPr>
            <p:cNvSpPr txBox="1"/>
            <p:nvPr/>
          </p:nvSpPr>
          <p:spPr>
            <a:xfrm>
              <a:off x="4890522" y="4654395"/>
              <a:ext cx="688009" cy="39670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10 %</a:t>
              </a:r>
            </a:p>
          </p:txBody>
        </p:sp>
        <p:sp>
          <p:nvSpPr>
            <p:cNvPr id="20" name="Textfeld 19">
              <a:extLst>
                <a:ext uri="{FF2B5EF4-FFF2-40B4-BE49-F238E27FC236}">
                  <a16:creationId xmlns:a16="http://schemas.microsoft.com/office/drawing/2014/main" id="{DB0FE6CF-8D63-B749-91CC-B85A934A936E}"/>
                </a:ext>
              </a:extLst>
            </p:cNvPr>
            <p:cNvSpPr txBox="1"/>
            <p:nvPr/>
          </p:nvSpPr>
          <p:spPr>
            <a:xfrm>
              <a:off x="4838763" y="5412420"/>
              <a:ext cx="817853" cy="39670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800" dirty="0">
                  <a:solidFill>
                    <a:srgbClr val="317986"/>
                  </a:solidFill>
                  <a:latin typeface="Comic Sans MS" panose="030F0702030302020204" pitchFamily="66" charset="0"/>
                  <a:ea typeface="Komika Text" charset="0"/>
                  <a:cs typeface="Komika Text" charset="0"/>
                </a:rPr>
                <a:t>200</a:t>
              </a: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 €</a:t>
              </a:r>
            </a:p>
          </p:txBody>
        </p:sp>
        <p:sp>
          <p:nvSpPr>
            <p:cNvPr id="21" name="Textfeld 20">
              <a:extLst>
                <a:ext uri="{FF2B5EF4-FFF2-40B4-BE49-F238E27FC236}">
                  <a16:creationId xmlns:a16="http://schemas.microsoft.com/office/drawing/2014/main" id="{CA78D10A-4BCE-D349-96FD-F296965FA06A}"/>
                </a:ext>
              </a:extLst>
            </p:cNvPr>
            <p:cNvSpPr txBox="1"/>
            <p:nvPr/>
          </p:nvSpPr>
          <p:spPr>
            <a:xfrm>
              <a:off x="6241345" y="5414610"/>
              <a:ext cx="817853" cy="39670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800">
                  <a:solidFill>
                    <a:srgbClr val="317986"/>
                  </a:solidFill>
                  <a:latin typeface="Comic Sans MS" panose="030F0702030302020204" pitchFamily="66" charset="0"/>
                  <a:ea typeface="Komika Text" charset="0"/>
                  <a:cs typeface="Komika Text" charset="0"/>
                </a:rPr>
                <a:t>800</a:t>
              </a:r>
              <a:r>
                <a:rPr kumimoji="0" lang="de-DE" sz="1800" b="0" i="0" u="none" strike="noStrike" kern="1200" cap="none" spc="0" normalizeH="0" baseline="0" noProof="0">
                  <a:ln>
                    <a:noFill/>
                  </a:ln>
                  <a:solidFill>
                    <a:srgbClr val="317986"/>
                  </a:solidFill>
                  <a:effectLst/>
                  <a:uLnTx/>
                  <a:uFillTx/>
                  <a:latin typeface="Comic Sans MS" panose="030F0702030302020204" pitchFamily="66" charset="0"/>
                  <a:ea typeface="Komika Text" charset="0"/>
                  <a:cs typeface="Komika Text" charset="0"/>
                </a:rPr>
                <a:t> €</a:t>
              </a:r>
            </a:p>
          </p:txBody>
        </p:sp>
        <p:sp>
          <p:nvSpPr>
            <p:cNvPr id="22" name="Textfeld 21">
              <a:extLst>
                <a:ext uri="{FF2B5EF4-FFF2-40B4-BE49-F238E27FC236}">
                  <a16:creationId xmlns:a16="http://schemas.microsoft.com/office/drawing/2014/main" id="{B0410CF3-42E7-8044-8A2A-DFC8EF10BCDC}"/>
                </a:ext>
              </a:extLst>
            </p:cNvPr>
            <p:cNvSpPr txBox="1"/>
            <p:nvPr/>
          </p:nvSpPr>
          <p:spPr>
            <a:xfrm>
              <a:off x="8155375" y="5374094"/>
              <a:ext cx="958917" cy="39670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800" dirty="0">
                  <a:solidFill>
                    <a:srgbClr val="317986"/>
                  </a:solidFill>
                  <a:latin typeface="Comic Sans MS" panose="030F0702030302020204" pitchFamily="66" charset="0"/>
                  <a:ea typeface="Komika Text" charset="0"/>
                  <a:cs typeface="Komika Text" charset="0"/>
                </a:rPr>
                <a:t>2000</a:t>
              </a: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 €</a:t>
              </a:r>
            </a:p>
          </p:txBody>
        </p:sp>
      </p:grpSp>
      <p:cxnSp>
        <p:nvCxnSpPr>
          <p:cNvPr id="9" name="Gerade Verbindung 8">
            <a:extLst>
              <a:ext uri="{FF2B5EF4-FFF2-40B4-BE49-F238E27FC236}">
                <a16:creationId xmlns:a16="http://schemas.microsoft.com/office/drawing/2014/main" id="{07F86DD4-5DD4-8747-904F-1BAAE6B46C33}"/>
              </a:ext>
            </a:extLst>
          </p:cNvPr>
          <p:cNvCxnSpPr>
            <a:cxnSpLocks/>
          </p:cNvCxnSpPr>
          <p:nvPr/>
        </p:nvCxnSpPr>
        <p:spPr bwMode="auto">
          <a:xfrm>
            <a:off x="241838" y="5377651"/>
            <a:ext cx="251965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7" name="Grafik 26">
            <a:extLst>
              <a:ext uri="{FF2B5EF4-FFF2-40B4-BE49-F238E27FC236}">
                <a16:creationId xmlns:a16="http://schemas.microsoft.com/office/drawing/2014/main" id="{4C46E041-A2A3-2544-9FD3-89E0A3523FB6}"/>
              </a:ext>
            </a:extLst>
          </p:cNvPr>
          <p:cNvPicPr>
            <a:picLocks noChangeAspect="1"/>
          </p:cNvPicPr>
          <p:nvPr/>
        </p:nvPicPr>
        <p:blipFill>
          <a:blip r:embed="rId5"/>
          <a:stretch>
            <a:fillRect/>
          </a:stretch>
        </p:blipFill>
        <p:spPr>
          <a:xfrm>
            <a:off x="5726255" y="4447568"/>
            <a:ext cx="3175907" cy="1010878"/>
          </a:xfrm>
          <a:prstGeom prst="rect">
            <a:avLst/>
          </a:prstGeom>
        </p:spPr>
      </p:pic>
      <p:cxnSp>
        <p:nvCxnSpPr>
          <p:cNvPr id="28" name="Gerade Verbindung 27">
            <a:extLst>
              <a:ext uri="{FF2B5EF4-FFF2-40B4-BE49-F238E27FC236}">
                <a16:creationId xmlns:a16="http://schemas.microsoft.com/office/drawing/2014/main" id="{37B3A206-ED60-4F4C-92DF-8FA95C851271}"/>
              </a:ext>
            </a:extLst>
          </p:cNvPr>
          <p:cNvCxnSpPr>
            <a:cxnSpLocks/>
          </p:cNvCxnSpPr>
          <p:nvPr/>
        </p:nvCxnSpPr>
        <p:spPr bwMode="auto">
          <a:xfrm>
            <a:off x="252000" y="6259966"/>
            <a:ext cx="54742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9" name="Titel 3">
            <a:extLst>
              <a:ext uri="{FF2B5EF4-FFF2-40B4-BE49-F238E27FC236}">
                <a16:creationId xmlns:a16="http://schemas.microsoft.com/office/drawing/2014/main" id="{6ACF7B5D-B973-4B22-8F86-D6DC71644235}"/>
              </a:ext>
            </a:extLst>
          </p:cNvPr>
          <p:cNvSpPr>
            <a:spLocks noGrp="1"/>
          </p:cNvSpPr>
          <p:nvPr>
            <p:ph type="title"/>
          </p:nvPr>
        </p:nvSpPr>
        <p:spPr>
          <a:xfrm>
            <a:off x="252000" y="324000"/>
            <a:ext cx="8640000" cy="396000"/>
          </a:xfrm>
        </p:spPr>
        <p:txBody>
          <a:bodyPr/>
          <a:lstStyle/>
          <a:p>
            <a:r>
              <a:rPr lang="de-DE" dirty="0"/>
              <a:t>Funktionen der verschiedenen Darstellungen</a:t>
            </a:r>
            <a:br>
              <a:rPr lang="de-DE" dirty="0"/>
            </a:br>
            <a:r>
              <a:rPr lang="de-DE" dirty="0"/>
              <a:t>&amp; Rechenwege für Prozente</a:t>
            </a:r>
          </a:p>
        </p:txBody>
      </p:sp>
      <p:pic>
        <p:nvPicPr>
          <p:cNvPr id="30" name="Grafik 29">
            <a:extLst>
              <a:ext uri="{FF2B5EF4-FFF2-40B4-BE49-F238E27FC236}">
                <a16:creationId xmlns:a16="http://schemas.microsoft.com/office/drawing/2014/main" id="{7BD03B17-7F8F-4344-9509-9EBF4AFF5CAC}"/>
              </a:ext>
            </a:extLst>
          </p:cNvPr>
          <p:cNvPicPr>
            <a:picLocks noChangeAspect="1"/>
          </p:cNvPicPr>
          <p:nvPr/>
        </p:nvPicPr>
        <p:blipFill>
          <a:blip r:embed="rId6"/>
          <a:stretch>
            <a:fillRect/>
          </a:stretch>
        </p:blipFill>
        <p:spPr>
          <a:xfrm>
            <a:off x="8412231" y="140427"/>
            <a:ext cx="731769" cy="649445"/>
          </a:xfrm>
          <a:prstGeom prst="rect">
            <a:avLst/>
          </a:prstGeom>
        </p:spPr>
      </p:pic>
      <p:pic>
        <p:nvPicPr>
          <p:cNvPr id="31" name="Grafik 30">
            <a:extLst>
              <a:ext uri="{FF2B5EF4-FFF2-40B4-BE49-F238E27FC236}">
                <a16:creationId xmlns:a16="http://schemas.microsoft.com/office/drawing/2014/main" id="{3112A9E6-E81A-44B6-A545-B7C9E3969907}"/>
              </a:ext>
            </a:extLst>
          </p:cNvPr>
          <p:cNvPicPr>
            <a:picLocks noChangeAspect="1"/>
          </p:cNvPicPr>
          <p:nvPr/>
        </p:nvPicPr>
        <p:blipFill>
          <a:blip r:embed="rId7"/>
          <a:stretch>
            <a:fillRect/>
          </a:stretch>
        </p:blipFill>
        <p:spPr>
          <a:xfrm>
            <a:off x="8551455" y="260692"/>
            <a:ext cx="395503" cy="395999"/>
          </a:xfrm>
          <a:prstGeom prst="rect">
            <a:avLst/>
          </a:prstGeom>
          <a:solidFill>
            <a:schemeClr val="bg1"/>
          </a:solidFill>
          <a:ln>
            <a:noFill/>
          </a:ln>
          <a:effectLst/>
        </p:spPr>
      </p:pic>
      <p:sp>
        <p:nvSpPr>
          <p:cNvPr id="34" name="Textfeld 33">
            <a:extLst>
              <a:ext uri="{FF2B5EF4-FFF2-40B4-BE49-F238E27FC236}">
                <a16:creationId xmlns:a16="http://schemas.microsoft.com/office/drawing/2014/main" id="{BF3404A7-C3DD-4A68-96BB-F1DC9D7D365D}"/>
              </a:ext>
            </a:extLst>
          </p:cNvPr>
          <p:cNvSpPr txBox="1"/>
          <p:nvPr/>
        </p:nvSpPr>
        <p:spPr>
          <a:xfrm>
            <a:off x="257011" y="3179227"/>
            <a:ext cx="6707405" cy="3313728"/>
          </a:xfrm>
          <a:prstGeom prst="rect">
            <a:avLst/>
          </a:prstGeom>
          <a:noFill/>
        </p:spPr>
        <p:txBody>
          <a:bodyPr wrap="square" lIns="0" tIns="0" rIns="0" bIns="0" rtlCol="0">
            <a:spAutoFit/>
          </a:bodyPr>
          <a:lstStyle/>
          <a:p>
            <a:pPr marL="342000" marR="0" lvl="0" indent="-342000" algn="l" defTabSz="914400" rtl="0" eaLnBrk="0" fontAlgn="base" latinLnBrk="0" hangingPunct="0">
              <a:lnSpc>
                <a:spcPct val="100000"/>
              </a:lnSpc>
              <a:spcBef>
                <a:spcPts val="400"/>
              </a:spcBef>
              <a:spcAft>
                <a:spcPct val="0"/>
              </a:spcAft>
              <a:buClrTx/>
              <a:buSzTx/>
              <a:tabLst/>
              <a:defRPr/>
            </a:pPr>
            <a:r>
              <a:rPr lang="de-DE" sz="1600" b="1" dirty="0">
                <a:solidFill>
                  <a:srgbClr val="000000"/>
                </a:solidFill>
                <a:latin typeface="Calibri"/>
                <a:cs typeface="Calibri"/>
              </a:rPr>
              <a:t>Funktionen der Darstellungen &amp; Rechenwege für Prozente</a:t>
            </a:r>
            <a:endParaRPr kumimoji="0" lang="de-DE" sz="1600" b="1" i="0" u="none" strike="noStrike" kern="1200" cap="none" spc="0" normalizeH="0" baseline="0" noProof="0" dirty="0">
              <a:ln>
                <a:noFill/>
              </a:ln>
              <a:solidFill>
                <a:srgbClr val="000000"/>
              </a:solidFill>
              <a:effectLst/>
              <a:uLnTx/>
              <a:uFillTx/>
              <a:latin typeface="Calibri"/>
              <a:cs typeface="Calibri"/>
            </a:endParaRPr>
          </a:p>
          <a:p>
            <a:pPr marL="342000" marR="0" lvl="0" indent="-3420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cs typeface="Calibri"/>
              </a:rPr>
              <a:t>Prozente als Anteile veranschaulichen</a:t>
            </a:r>
          </a:p>
          <a:p>
            <a:pPr marL="342000" marR="0" lvl="0" indent="-3420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cs typeface="Calibri"/>
              </a:rPr>
              <a:t>Gefühl für Größenordnung der Anteile bekommen</a:t>
            </a:r>
          </a:p>
          <a:p>
            <a:pPr marL="342000" marR="0" lvl="0" indent="-3420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cs typeface="Calibri"/>
              </a:rPr>
              <a:t>Informelle Rechenstrategien unterstützen</a:t>
            </a:r>
          </a:p>
          <a:p>
            <a:pPr marL="342000" lvl="0" indent="-342000">
              <a:spcBef>
                <a:spcPts val="400"/>
              </a:spcBef>
              <a:buFont typeface="+mj-lt"/>
              <a:buAutoNum type="arabicPeriod"/>
              <a:defRPr/>
            </a:pPr>
            <a:r>
              <a:rPr kumimoji="0" lang="de-DE" sz="1600" i="0" u="none" strike="noStrike" kern="1200" cap="none" spc="0" normalizeH="0" baseline="0" noProof="0" dirty="0">
                <a:ln>
                  <a:noFill/>
                </a:ln>
                <a:solidFill>
                  <a:srgbClr val="000000"/>
                </a:solidFill>
                <a:effectLst/>
                <a:uLnTx/>
                <a:uFillTx/>
                <a:latin typeface="Calibri"/>
                <a:cs typeface="Calibri"/>
              </a:rPr>
              <a:t>Koordinieren zweier Größen unterstützen (Prozent </a:t>
            </a:r>
            <a:r>
              <a:rPr lang="de-DE" sz="1600" dirty="0">
                <a:solidFill>
                  <a:srgbClr val="000000"/>
                </a:solidFill>
                <a:latin typeface="Calibri"/>
                <a:cs typeface="Calibri"/>
              </a:rPr>
              <a:t>&amp;</a:t>
            </a:r>
            <a:r>
              <a:rPr kumimoji="0" lang="de-DE" sz="1600" i="0" u="none" strike="noStrike" kern="1200" cap="none" spc="0" normalizeH="0" baseline="0" noProof="0" dirty="0">
                <a:ln>
                  <a:noFill/>
                </a:ln>
                <a:solidFill>
                  <a:srgbClr val="000000"/>
                </a:solidFill>
                <a:effectLst/>
                <a:uLnTx/>
                <a:uFillTx/>
                <a:latin typeface="Calibri"/>
                <a:cs typeface="Calibri"/>
              </a:rPr>
              <a:t> </a:t>
            </a:r>
            <a:r>
              <a:rPr lang="de-DE" sz="1600" dirty="0">
                <a:solidFill>
                  <a:srgbClr val="000000"/>
                </a:solidFill>
                <a:latin typeface="Calibri"/>
                <a:cs typeface="Calibri"/>
              </a:rPr>
              <a:t>Euro</a:t>
            </a:r>
            <a:r>
              <a:rPr kumimoji="0" lang="de-DE" sz="1600" i="0" u="none" strike="noStrike" kern="1200" cap="none" spc="0" normalizeH="0" baseline="0" noProof="0" dirty="0">
                <a:ln>
                  <a:noFill/>
                </a:ln>
                <a:solidFill>
                  <a:srgbClr val="000000"/>
                </a:solidFill>
                <a:effectLst/>
                <a:uLnTx/>
                <a:uFillTx/>
                <a:latin typeface="Calibri"/>
                <a:cs typeface="Calibri"/>
              </a:rPr>
              <a:t>)</a:t>
            </a:r>
          </a:p>
          <a:p>
            <a:pPr marL="342000" marR="0" lvl="0" indent="-3420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cs typeface="Calibri"/>
              </a:rPr>
              <a:t>Proportionale Struktur verdeutlichen</a:t>
            </a:r>
          </a:p>
          <a:p>
            <a:pPr marL="342000" marR="0" lvl="0" indent="-3420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cs typeface="Calibri"/>
              </a:rPr>
              <a:t>Sicheren Rechenweg bieten</a:t>
            </a:r>
          </a:p>
          <a:p>
            <a:pPr marL="342000" marR="0" lvl="0" indent="-3420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cs typeface="Calibri"/>
              </a:rPr>
              <a:t>Kurzen Rechenweg bieten</a:t>
            </a:r>
          </a:p>
          <a:p>
            <a:pPr marL="342000" marR="0" lvl="0" indent="-3420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cs typeface="Calibri"/>
              </a:rPr>
              <a:t>Bezüge in Textaufgaben sortieren helfen</a:t>
            </a:r>
          </a:p>
          <a:p>
            <a:pPr marL="342000" marR="0" lvl="0" indent="-3420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cs typeface="Calibri"/>
              </a:rPr>
              <a:t>Komplexere Beziehungen zugänglich machen</a:t>
            </a:r>
          </a:p>
          <a:p>
            <a:pPr marL="342000" marR="0" lvl="0" indent="-3420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cs typeface="Calibri"/>
              </a:rPr>
              <a:t>Weitere Formalisierungen (z. B. Zinseszinsformel) vorbereiten</a:t>
            </a:r>
          </a:p>
        </p:txBody>
      </p:sp>
    </p:spTree>
    <p:extLst>
      <p:ext uri="{BB962C8B-B14F-4D97-AF65-F5344CB8AC3E}">
        <p14:creationId xmlns:p14="http://schemas.microsoft.com/office/powerpoint/2010/main" val="191983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4">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4">
                                            <p:txEl>
                                              <p:pRg st="8" end="8"/>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4">
                                            <p:txEl>
                                              <p:pRg st="9" end="9"/>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4">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feld 23">
            <a:extLst>
              <a:ext uri="{FF2B5EF4-FFF2-40B4-BE49-F238E27FC236}">
                <a16:creationId xmlns:a16="http://schemas.microsoft.com/office/drawing/2014/main" id="{DDD50329-1D97-4807-BF42-6BBAC1B0E8CF}"/>
              </a:ext>
            </a:extLst>
          </p:cNvPr>
          <p:cNvSpPr txBox="1"/>
          <p:nvPr/>
        </p:nvSpPr>
        <p:spPr>
          <a:xfrm>
            <a:off x="252001" y="3184033"/>
            <a:ext cx="5500617" cy="3221395"/>
          </a:xfrm>
          <a:prstGeom prst="rect">
            <a:avLst/>
          </a:prstGeom>
          <a:noFill/>
        </p:spPr>
        <p:txBody>
          <a:bodyPr wrap="square" lIns="0" tIns="0" rIns="0" bIns="0" rtlCol="0">
            <a:spAutoFit/>
          </a:bodyPr>
          <a:lstStyle/>
          <a:p>
            <a:pPr marR="0" lvl="0" algn="l" defTabSz="914400" rtl="0" eaLnBrk="0" fontAlgn="base" latinLnBrk="0" hangingPunct="0">
              <a:lnSpc>
                <a:spcPct val="100000"/>
              </a:lnSpc>
              <a:spcBef>
                <a:spcPts val="400"/>
              </a:spcBef>
              <a:spcAft>
                <a:spcPct val="0"/>
              </a:spcAft>
              <a:buClrTx/>
              <a:buSzTx/>
              <a:tabLst/>
              <a:defRPr/>
            </a:pPr>
            <a:r>
              <a:rPr lang="de-DE" sz="1600" b="1" dirty="0">
                <a:solidFill>
                  <a:srgbClr val="000000"/>
                </a:solidFill>
                <a:latin typeface="Calibri"/>
                <a:cs typeface="Calibri"/>
              </a:rPr>
              <a:t>Funktionen der Darstellungen &amp; Rechenwege für Prozente</a:t>
            </a:r>
            <a:endParaRPr kumimoji="0" lang="de-DE" sz="1600" b="1" i="0" u="none" strike="noStrike" kern="1200" cap="none" spc="0" normalizeH="0" baseline="0" noProof="0" dirty="0">
              <a:ln>
                <a:noFill/>
              </a:ln>
              <a:solidFill>
                <a:srgbClr val="000000"/>
              </a:solidFill>
              <a:effectLst/>
              <a:uLnTx/>
              <a:uFillTx/>
              <a:latin typeface="Calibri"/>
              <a:ea typeface="ＭＳ Ｐゴシック" charset="-128"/>
              <a:cs typeface="Calibri"/>
            </a:endParaRP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Prozente als Anteile veranschaulichen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Gefühl für Größenordnung der Anteile bekommen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Informelle Rechenstrategien unterstützen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Koordinieren zweier Größen unterstützen (Prozent </a:t>
            </a:r>
            <a:r>
              <a:rPr lang="de-DE" sz="1600" dirty="0">
                <a:solidFill>
                  <a:srgbClr val="000000"/>
                </a:solidFill>
                <a:latin typeface="Calibri"/>
                <a:cs typeface="Calibri"/>
              </a:rPr>
              <a:t>&amp;</a:t>
            </a: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 Euro)</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Proportionale Struktur verdeutlichen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Sicheren Rechenweg bieten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Kurzen Rechenweg bieten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Bezüge in Textaufgaben sortieren helfen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Komplexere Beziehungen zugänglich machen</a:t>
            </a:r>
          </a:p>
          <a:p>
            <a:pPr marL="342900" marR="0" lvl="0" indent="-342900" algn="l" defTabSz="914400" rtl="0" eaLnBrk="0" fontAlgn="base" latinLnBrk="0" hangingPunct="0">
              <a:lnSpc>
                <a:spcPct val="100000"/>
              </a:lnSpc>
              <a:spcBef>
                <a:spcPts val="400"/>
              </a:spcBef>
              <a:spcAft>
                <a:spcPct val="0"/>
              </a:spcAft>
              <a:buClrTx/>
              <a:buSzTx/>
              <a:buFont typeface="+mj-lt"/>
              <a:buAutoNum type="arabicPeriod"/>
              <a:tabLst/>
              <a:defRPr/>
            </a:pPr>
            <a:r>
              <a:rPr kumimoji="0" lang="de-DE" sz="1600" i="0" u="none" strike="noStrike" kern="1200" cap="none" spc="0" normalizeH="0" baseline="0" noProof="0" dirty="0">
                <a:ln>
                  <a:noFill/>
                </a:ln>
                <a:solidFill>
                  <a:srgbClr val="000000"/>
                </a:solidFill>
                <a:effectLst/>
                <a:uLnTx/>
                <a:uFillTx/>
                <a:latin typeface="Calibri"/>
                <a:ea typeface="ＭＳ Ｐゴシック" charset="-128"/>
                <a:cs typeface="Calibri"/>
              </a:rPr>
              <a:t>Weitere Formalisierungen (z. B. Zinseszinsformel) vorbereiten</a:t>
            </a:r>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Auswahl des Prozentstreifens für Förderung und Unterricht</a:t>
            </a:r>
          </a:p>
        </p:txBody>
      </p:sp>
      <p:cxnSp>
        <p:nvCxnSpPr>
          <p:cNvPr id="9" name="Gerade Verbindung 8">
            <a:extLst>
              <a:ext uri="{FF2B5EF4-FFF2-40B4-BE49-F238E27FC236}">
                <a16:creationId xmlns:a16="http://schemas.microsoft.com/office/drawing/2014/main" id="{07F86DD4-5DD4-8747-904F-1BAAE6B46C33}"/>
              </a:ext>
            </a:extLst>
          </p:cNvPr>
          <p:cNvCxnSpPr>
            <a:cxnSpLocks/>
          </p:cNvCxnSpPr>
          <p:nvPr/>
        </p:nvCxnSpPr>
        <p:spPr bwMode="auto">
          <a:xfrm>
            <a:off x="241838" y="5377651"/>
            <a:ext cx="251965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8" name="Gerade Verbindung 27">
            <a:extLst>
              <a:ext uri="{FF2B5EF4-FFF2-40B4-BE49-F238E27FC236}">
                <a16:creationId xmlns:a16="http://schemas.microsoft.com/office/drawing/2014/main" id="{37B3A206-ED60-4F4C-92DF-8FA95C851271}"/>
              </a:ext>
            </a:extLst>
          </p:cNvPr>
          <p:cNvCxnSpPr>
            <a:cxnSpLocks/>
          </p:cNvCxnSpPr>
          <p:nvPr/>
        </p:nvCxnSpPr>
        <p:spPr bwMode="auto">
          <a:xfrm>
            <a:off x="252000" y="6259966"/>
            <a:ext cx="54742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3" name="Textfeld 22">
            <a:extLst>
              <a:ext uri="{FF2B5EF4-FFF2-40B4-BE49-F238E27FC236}">
                <a16:creationId xmlns:a16="http://schemas.microsoft.com/office/drawing/2014/main" id="{845CBA23-C66A-46B8-AE88-A0D40222595B}"/>
              </a:ext>
            </a:extLst>
          </p:cNvPr>
          <p:cNvSpPr txBox="1"/>
          <p:nvPr/>
        </p:nvSpPr>
        <p:spPr>
          <a:xfrm>
            <a:off x="6085840" y="3184033"/>
            <a:ext cx="2806160" cy="2862322"/>
          </a:xfrm>
          <a:prstGeom prst="rect">
            <a:avLst/>
          </a:prstGeom>
          <a:noFill/>
        </p:spPr>
        <p:txBody>
          <a:bodyPr wrap="square" lIns="0" tIns="0" rIns="0" bIns="0" rtlCol="0">
            <a:spAutoFit/>
          </a:bodyPr>
          <a:lstStyle/>
          <a:p>
            <a:pPr lvl="0">
              <a:spcBef>
                <a:spcPts val="400"/>
              </a:spcBef>
              <a:defRPr/>
            </a:pPr>
            <a:r>
              <a:rPr lang="de-DE" sz="1600" dirty="0">
                <a:solidFill>
                  <a:srgbClr val="000000"/>
                </a:solidFill>
                <a:latin typeface="+mj-lt"/>
              </a:rPr>
              <a:t>Gerade für schwächere</a:t>
            </a:r>
            <a:br>
              <a:rPr lang="de-DE" sz="1600" dirty="0">
                <a:solidFill>
                  <a:srgbClr val="000000"/>
                </a:solidFill>
                <a:latin typeface="+mj-lt"/>
              </a:rPr>
            </a:br>
            <a:r>
              <a:rPr lang="de-DE" sz="1600" dirty="0">
                <a:solidFill>
                  <a:srgbClr val="000000"/>
                </a:solidFill>
                <a:latin typeface="+mj-lt"/>
              </a:rPr>
              <a:t>Lernende adäquat: </a:t>
            </a:r>
          </a:p>
          <a:p>
            <a:pPr marL="216000" lvl="0" indent="-216000">
              <a:spcBef>
                <a:spcPts val="400"/>
              </a:spcBef>
              <a:buClr>
                <a:srgbClr val="317986"/>
              </a:buClr>
              <a:buSzPct val="85000"/>
              <a:buFont typeface="Wingdings" panose="05000000000000000000" pitchFamily="2" charset="2"/>
              <a:buChar char="§"/>
              <a:defRPr/>
            </a:pPr>
            <a:r>
              <a:rPr lang="de-DE" sz="1600" dirty="0">
                <a:solidFill>
                  <a:srgbClr val="000000"/>
                </a:solidFill>
                <a:latin typeface="+mj-lt"/>
              </a:rPr>
              <a:t>Prinzip der Sparsamkeit der Darstellungsmittel</a:t>
            </a:r>
          </a:p>
          <a:p>
            <a:pPr marL="216000" lvl="0" indent="-216000">
              <a:spcBef>
                <a:spcPts val="400"/>
              </a:spcBef>
              <a:buClr>
                <a:srgbClr val="317986"/>
              </a:buClr>
              <a:buSzPct val="85000"/>
              <a:buFont typeface="Wingdings" panose="05000000000000000000" pitchFamily="2" charset="2"/>
              <a:buChar char="§"/>
              <a:defRPr/>
            </a:pPr>
            <a:r>
              <a:rPr lang="de-DE" sz="1600" dirty="0">
                <a:solidFill>
                  <a:srgbClr val="000000"/>
                </a:solidFill>
                <a:latin typeface="+mj-lt"/>
              </a:rPr>
              <a:t>Bedeutsamkeit durchgängig nutzbarer Darstellungsmittel</a:t>
            </a:r>
            <a:br>
              <a:rPr lang="de-DE" sz="1600" b="1" dirty="0">
                <a:latin typeface="+mj-lt"/>
                <a:cs typeface="Calibri"/>
              </a:rPr>
            </a:br>
            <a:endParaRPr lang="de-DE" sz="1600" b="1" dirty="0">
              <a:latin typeface="+mj-lt"/>
              <a:cs typeface="Calibri"/>
            </a:endParaRPr>
          </a:p>
          <a:p>
            <a:pPr marL="216000" indent="-216000">
              <a:spcBef>
                <a:spcPts val="400"/>
              </a:spcBef>
              <a:buClr>
                <a:schemeClr val="tx2"/>
              </a:buClr>
              <a:buFont typeface="Wingdings" panose="05000000000000000000" pitchFamily="2" charset="2"/>
              <a:buChar char="à"/>
            </a:pPr>
            <a:r>
              <a:rPr lang="de-DE" sz="1600" b="1" dirty="0">
                <a:latin typeface="+mj-lt"/>
                <a:cs typeface="Calibri"/>
              </a:rPr>
              <a:t>Wie kann der Aufbau</a:t>
            </a:r>
            <a:br>
              <a:rPr lang="de-DE" sz="1600" b="1" dirty="0">
                <a:latin typeface="+mj-lt"/>
                <a:cs typeface="Calibri"/>
              </a:rPr>
            </a:br>
            <a:r>
              <a:rPr lang="de-DE" sz="1600" b="1" dirty="0">
                <a:latin typeface="+mj-lt"/>
                <a:cs typeface="Calibri"/>
              </a:rPr>
              <a:t>des Prozentverständnisses</a:t>
            </a:r>
            <a:br>
              <a:rPr lang="de-DE" sz="1600" b="1" dirty="0">
                <a:latin typeface="+mj-lt"/>
                <a:cs typeface="Calibri"/>
              </a:rPr>
            </a:br>
            <a:r>
              <a:rPr lang="de-DE" sz="1600" b="1" dirty="0">
                <a:latin typeface="+mj-lt"/>
                <a:cs typeface="Calibri"/>
              </a:rPr>
              <a:t>anhand des Prozentstreifens realisiert werden?</a:t>
            </a:r>
          </a:p>
        </p:txBody>
      </p:sp>
      <p:pic>
        <p:nvPicPr>
          <p:cNvPr id="25" name="Grafik 24">
            <a:extLst>
              <a:ext uri="{FF2B5EF4-FFF2-40B4-BE49-F238E27FC236}">
                <a16:creationId xmlns:a16="http://schemas.microsoft.com/office/drawing/2014/main" id="{E6C5B15D-2C2B-402E-B724-E57EB3DBFBE6}"/>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26" name="Grafik 25">
            <a:extLst>
              <a:ext uri="{FF2B5EF4-FFF2-40B4-BE49-F238E27FC236}">
                <a16:creationId xmlns:a16="http://schemas.microsoft.com/office/drawing/2014/main" id="{346CB135-6189-4018-8BB1-ADBBCF72BADD}"/>
              </a:ext>
            </a:extLst>
          </p:cNvPr>
          <p:cNvPicPr>
            <a:picLocks noChangeAspect="1"/>
          </p:cNvPicPr>
          <p:nvPr/>
        </p:nvPicPr>
        <p:blipFill>
          <a:blip r:embed="rId4"/>
          <a:stretch>
            <a:fillRect/>
          </a:stretch>
        </p:blipFill>
        <p:spPr>
          <a:xfrm>
            <a:off x="8551455" y="260692"/>
            <a:ext cx="395503" cy="395999"/>
          </a:xfrm>
          <a:prstGeom prst="rect">
            <a:avLst/>
          </a:prstGeom>
          <a:solidFill>
            <a:schemeClr val="bg1"/>
          </a:solidFill>
          <a:ln>
            <a:noFill/>
          </a:ln>
          <a:effectLst/>
        </p:spPr>
      </p:pic>
      <p:sp>
        <p:nvSpPr>
          <p:cNvPr id="27" name="Textfeld 26">
            <a:extLst>
              <a:ext uri="{FF2B5EF4-FFF2-40B4-BE49-F238E27FC236}">
                <a16:creationId xmlns:a16="http://schemas.microsoft.com/office/drawing/2014/main" id="{4572A03B-CF62-4D1A-AC95-95ADD81A9AAB}"/>
              </a:ext>
            </a:extLst>
          </p:cNvPr>
          <p:cNvSpPr txBox="1"/>
          <p:nvPr/>
        </p:nvSpPr>
        <p:spPr>
          <a:xfrm>
            <a:off x="251999" y="1280906"/>
            <a:ext cx="1455591" cy="276999"/>
          </a:xfrm>
          <a:prstGeom prst="rect">
            <a:avLst/>
          </a:prstGeom>
          <a:noFill/>
        </p:spPr>
        <p:txBody>
          <a:bodyPr wrap="none" lIns="0" tIns="0" rIns="0" bIns="0"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1" i="0" u="none" strike="noStrike" kern="1200" cap="none" spc="0" normalizeH="0" baseline="0" noProof="0" dirty="0">
                <a:ln>
                  <a:noFill/>
                </a:ln>
                <a:solidFill>
                  <a:srgbClr val="000000"/>
                </a:solidFill>
                <a:effectLst/>
                <a:uLnTx/>
                <a:uFillTx/>
                <a:latin typeface="Calibri"/>
                <a:ea typeface="ＭＳ Ｐゴシック" charset="-128"/>
                <a:cs typeface="Calibri"/>
              </a:rPr>
              <a:t>Prozentstreifen</a:t>
            </a:r>
          </a:p>
        </p:txBody>
      </p:sp>
      <p:grpSp>
        <p:nvGrpSpPr>
          <p:cNvPr id="22" name="Gruppieren 21">
            <a:extLst>
              <a:ext uri="{FF2B5EF4-FFF2-40B4-BE49-F238E27FC236}">
                <a16:creationId xmlns:a16="http://schemas.microsoft.com/office/drawing/2014/main" id="{9FB44A31-C34A-4850-90C5-BBE28E522249}"/>
              </a:ext>
            </a:extLst>
          </p:cNvPr>
          <p:cNvGrpSpPr/>
          <p:nvPr/>
        </p:nvGrpSpPr>
        <p:grpSpPr>
          <a:xfrm>
            <a:off x="241838" y="1646908"/>
            <a:ext cx="4387609" cy="1095136"/>
            <a:chOff x="4838763" y="4635006"/>
            <a:chExt cx="4387609" cy="1176313"/>
          </a:xfrm>
        </p:grpSpPr>
        <p:sp>
          <p:nvSpPr>
            <p:cNvPr id="41" name="Textfeld 40">
              <a:extLst>
                <a:ext uri="{FF2B5EF4-FFF2-40B4-BE49-F238E27FC236}">
                  <a16:creationId xmlns:a16="http://schemas.microsoft.com/office/drawing/2014/main" id="{56CFB293-8898-4FB4-B145-585F8030586A}"/>
                </a:ext>
              </a:extLst>
            </p:cNvPr>
            <p:cNvSpPr txBox="1"/>
            <p:nvPr/>
          </p:nvSpPr>
          <p:spPr>
            <a:xfrm>
              <a:off x="4860032" y="5013176"/>
              <a:ext cx="4099800" cy="355054"/>
            </a:xfrm>
            <a:prstGeom prst="rect">
              <a:avLst/>
            </a:prstGeom>
            <a:noFill/>
            <a:ln>
              <a:solidFill>
                <a:schemeClr val="tx1">
                  <a:lumMod val="50000"/>
                  <a:lumOff val="50000"/>
                </a:schemeClr>
              </a:solidFill>
            </a:ln>
          </p:spPr>
          <p:txBody>
            <a:bodyPr wrap="square" rtlCol="0">
              <a:no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Calibri"/>
                <a:ea typeface="ＭＳ Ｐゴシック" charset="-128"/>
                <a:cs typeface="Calibri"/>
              </a:endParaRPr>
            </a:p>
          </p:txBody>
        </p:sp>
        <p:sp>
          <p:nvSpPr>
            <p:cNvPr id="42" name="Textfeld 41">
              <a:extLst>
                <a:ext uri="{FF2B5EF4-FFF2-40B4-BE49-F238E27FC236}">
                  <a16:creationId xmlns:a16="http://schemas.microsoft.com/office/drawing/2014/main" id="{F26E2F90-A58B-402B-B481-F6448BBCC696}"/>
                </a:ext>
              </a:extLst>
            </p:cNvPr>
            <p:cNvSpPr txBox="1"/>
            <p:nvPr/>
          </p:nvSpPr>
          <p:spPr>
            <a:xfrm>
              <a:off x="4860032" y="5013176"/>
              <a:ext cx="1728192" cy="355054"/>
            </a:xfrm>
            <a:prstGeom prst="rect">
              <a:avLst/>
            </a:prstGeom>
            <a:solidFill>
              <a:schemeClr val="bg1">
                <a:lumMod val="85000"/>
              </a:schemeClr>
            </a:solidFill>
            <a:ln>
              <a:solidFill>
                <a:schemeClr val="tx1">
                  <a:lumMod val="50000"/>
                  <a:lumOff val="50000"/>
                </a:schemeClr>
              </a:solidFill>
            </a:ln>
          </p:spPr>
          <p:txBody>
            <a:bodyPr wrap="square" rtlCol="0">
              <a:no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dirty="0">
                <a:ln>
                  <a:noFill/>
                </a:ln>
                <a:solidFill>
                  <a:srgbClr val="000000"/>
                </a:solidFill>
                <a:effectLst/>
                <a:uLnTx/>
                <a:uFillTx/>
                <a:latin typeface="Calibri"/>
                <a:ea typeface="ＭＳ Ｐゴシック" charset="-128"/>
                <a:cs typeface="Calibri"/>
              </a:endParaRPr>
            </a:p>
          </p:txBody>
        </p:sp>
        <p:sp>
          <p:nvSpPr>
            <p:cNvPr id="43" name="Textfeld 42">
              <a:extLst>
                <a:ext uri="{FF2B5EF4-FFF2-40B4-BE49-F238E27FC236}">
                  <a16:creationId xmlns:a16="http://schemas.microsoft.com/office/drawing/2014/main" id="{BC30DC3E-FD84-44DC-9B5F-99D5EA00C81D}"/>
                </a:ext>
              </a:extLst>
            </p:cNvPr>
            <p:cNvSpPr txBox="1"/>
            <p:nvPr/>
          </p:nvSpPr>
          <p:spPr>
            <a:xfrm>
              <a:off x="8397299" y="4654395"/>
              <a:ext cx="829073" cy="39670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Comic Sans MS" charset="0"/>
                  <a:cs typeface="Comic Sans MS" charset="0"/>
                </a:rPr>
                <a:t>100 %</a:t>
              </a:r>
            </a:p>
          </p:txBody>
        </p:sp>
        <p:sp>
          <p:nvSpPr>
            <p:cNvPr id="44" name="Textfeld 43">
              <a:extLst>
                <a:ext uri="{FF2B5EF4-FFF2-40B4-BE49-F238E27FC236}">
                  <a16:creationId xmlns:a16="http://schemas.microsoft.com/office/drawing/2014/main" id="{BDE30474-0BA5-4C0C-9F3A-A37B2A7C0654}"/>
                </a:ext>
              </a:extLst>
            </p:cNvPr>
            <p:cNvSpPr txBox="1"/>
            <p:nvPr/>
          </p:nvSpPr>
          <p:spPr>
            <a:xfrm>
              <a:off x="6246254" y="4635006"/>
              <a:ext cx="724878" cy="39670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40 %</a:t>
              </a:r>
            </a:p>
          </p:txBody>
        </p:sp>
        <p:cxnSp>
          <p:nvCxnSpPr>
            <p:cNvPr id="45" name="Gerade Verbindung 15">
              <a:extLst>
                <a:ext uri="{FF2B5EF4-FFF2-40B4-BE49-F238E27FC236}">
                  <a16:creationId xmlns:a16="http://schemas.microsoft.com/office/drawing/2014/main" id="{66D26409-25E8-4AB0-AF60-7049AB91286B}"/>
                </a:ext>
              </a:extLst>
            </p:cNvPr>
            <p:cNvCxnSpPr/>
            <p:nvPr/>
          </p:nvCxnSpPr>
          <p:spPr bwMode="auto">
            <a:xfrm>
              <a:off x="5220072" y="4953549"/>
              <a:ext cx="0" cy="468000"/>
            </a:xfrm>
            <a:prstGeom prst="line">
              <a:avLst/>
            </a:prstGeom>
            <a:solidFill>
              <a:schemeClr val="accent1"/>
            </a:solidFill>
            <a:ln w="28575" cap="flat" cmpd="sng" algn="ctr">
              <a:solidFill>
                <a:srgbClr val="317986"/>
              </a:solidFill>
              <a:prstDash val="solid"/>
              <a:round/>
              <a:headEnd type="none" w="med" len="med"/>
              <a:tailEnd type="none" w="med" len="med"/>
            </a:ln>
            <a:effectLst/>
          </p:spPr>
        </p:cxnSp>
        <p:cxnSp>
          <p:nvCxnSpPr>
            <p:cNvPr id="46" name="Gerade Verbindung 16">
              <a:extLst>
                <a:ext uri="{FF2B5EF4-FFF2-40B4-BE49-F238E27FC236}">
                  <a16:creationId xmlns:a16="http://schemas.microsoft.com/office/drawing/2014/main" id="{34E1D9F0-C1D5-4D6F-B1C7-182DF04784D7}"/>
                </a:ext>
              </a:extLst>
            </p:cNvPr>
            <p:cNvCxnSpPr/>
            <p:nvPr/>
          </p:nvCxnSpPr>
          <p:spPr bwMode="auto">
            <a:xfrm>
              <a:off x="5724128" y="4941168"/>
              <a:ext cx="0" cy="468000"/>
            </a:xfrm>
            <a:prstGeom prst="line">
              <a:avLst/>
            </a:prstGeom>
            <a:solidFill>
              <a:schemeClr val="accent1"/>
            </a:solidFill>
            <a:ln w="28575" cap="flat" cmpd="sng" algn="ctr">
              <a:solidFill>
                <a:srgbClr val="317986"/>
              </a:solidFill>
              <a:prstDash val="solid"/>
              <a:round/>
              <a:headEnd type="none" w="med" len="med"/>
              <a:tailEnd type="none" w="med" len="med"/>
            </a:ln>
            <a:effectLst/>
          </p:spPr>
        </p:cxnSp>
        <p:cxnSp>
          <p:nvCxnSpPr>
            <p:cNvPr id="47" name="Gerade Verbindung 17">
              <a:extLst>
                <a:ext uri="{FF2B5EF4-FFF2-40B4-BE49-F238E27FC236}">
                  <a16:creationId xmlns:a16="http://schemas.microsoft.com/office/drawing/2014/main" id="{011C6D5C-D2E1-4A72-9261-55B7B3691E21}"/>
                </a:ext>
              </a:extLst>
            </p:cNvPr>
            <p:cNvCxnSpPr/>
            <p:nvPr/>
          </p:nvCxnSpPr>
          <p:spPr bwMode="auto">
            <a:xfrm>
              <a:off x="6156176" y="4952457"/>
              <a:ext cx="0" cy="468000"/>
            </a:xfrm>
            <a:prstGeom prst="line">
              <a:avLst/>
            </a:prstGeom>
            <a:solidFill>
              <a:schemeClr val="accent1"/>
            </a:solidFill>
            <a:ln w="28575" cap="flat" cmpd="sng" algn="ctr">
              <a:solidFill>
                <a:srgbClr val="317986"/>
              </a:solidFill>
              <a:prstDash val="solid"/>
              <a:round/>
              <a:headEnd type="none" w="med" len="med"/>
              <a:tailEnd type="none" w="med" len="med"/>
            </a:ln>
            <a:effectLst/>
          </p:spPr>
        </p:cxnSp>
        <p:sp>
          <p:nvSpPr>
            <p:cNvPr id="48" name="Textfeld 47">
              <a:extLst>
                <a:ext uri="{FF2B5EF4-FFF2-40B4-BE49-F238E27FC236}">
                  <a16:creationId xmlns:a16="http://schemas.microsoft.com/office/drawing/2014/main" id="{51FC8401-8D4B-4731-A464-BB4C53C4465A}"/>
                </a:ext>
              </a:extLst>
            </p:cNvPr>
            <p:cNvSpPr txBox="1"/>
            <p:nvPr/>
          </p:nvSpPr>
          <p:spPr>
            <a:xfrm>
              <a:off x="4890522" y="4654395"/>
              <a:ext cx="688009" cy="39670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10 %</a:t>
              </a:r>
            </a:p>
          </p:txBody>
        </p:sp>
        <p:sp>
          <p:nvSpPr>
            <p:cNvPr id="49" name="Textfeld 48">
              <a:extLst>
                <a:ext uri="{FF2B5EF4-FFF2-40B4-BE49-F238E27FC236}">
                  <a16:creationId xmlns:a16="http://schemas.microsoft.com/office/drawing/2014/main" id="{533FE7FF-D1FD-4202-A27E-70B279904062}"/>
                </a:ext>
              </a:extLst>
            </p:cNvPr>
            <p:cNvSpPr txBox="1"/>
            <p:nvPr/>
          </p:nvSpPr>
          <p:spPr>
            <a:xfrm>
              <a:off x="4838763" y="5412420"/>
              <a:ext cx="817853" cy="39670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800" dirty="0">
                  <a:solidFill>
                    <a:srgbClr val="317986"/>
                  </a:solidFill>
                  <a:latin typeface="Comic Sans MS" panose="030F0702030302020204" pitchFamily="66" charset="0"/>
                  <a:ea typeface="Komika Text" charset="0"/>
                  <a:cs typeface="Komika Text" charset="0"/>
                </a:rPr>
                <a:t>200</a:t>
              </a: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 €</a:t>
              </a:r>
            </a:p>
          </p:txBody>
        </p:sp>
        <p:sp>
          <p:nvSpPr>
            <p:cNvPr id="50" name="Textfeld 49">
              <a:extLst>
                <a:ext uri="{FF2B5EF4-FFF2-40B4-BE49-F238E27FC236}">
                  <a16:creationId xmlns:a16="http://schemas.microsoft.com/office/drawing/2014/main" id="{B2EF8C2C-71B9-4F58-AF40-1D0DC38CAC4E}"/>
                </a:ext>
              </a:extLst>
            </p:cNvPr>
            <p:cNvSpPr txBox="1"/>
            <p:nvPr/>
          </p:nvSpPr>
          <p:spPr>
            <a:xfrm>
              <a:off x="6241345" y="5414610"/>
              <a:ext cx="817853" cy="39670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800" dirty="0">
                  <a:solidFill>
                    <a:srgbClr val="317986"/>
                  </a:solidFill>
                  <a:latin typeface="Comic Sans MS" panose="030F0702030302020204" pitchFamily="66" charset="0"/>
                  <a:ea typeface="Komika Text" charset="0"/>
                  <a:cs typeface="Komika Text" charset="0"/>
                </a:rPr>
                <a:t>800</a:t>
              </a: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 €</a:t>
              </a:r>
            </a:p>
          </p:txBody>
        </p:sp>
        <p:sp>
          <p:nvSpPr>
            <p:cNvPr id="51" name="Textfeld 50">
              <a:extLst>
                <a:ext uri="{FF2B5EF4-FFF2-40B4-BE49-F238E27FC236}">
                  <a16:creationId xmlns:a16="http://schemas.microsoft.com/office/drawing/2014/main" id="{74E4F432-BFC5-47D7-BA56-18BC85D56C28}"/>
                </a:ext>
              </a:extLst>
            </p:cNvPr>
            <p:cNvSpPr txBox="1"/>
            <p:nvPr/>
          </p:nvSpPr>
          <p:spPr>
            <a:xfrm>
              <a:off x="8155375" y="5374094"/>
              <a:ext cx="958917" cy="396709"/>
            </a:xfrm>
            <a:prstGeom prst="rect">
              <a:avLst/>
            </a:prstGeom>
            <a:noFill/>
          </p:spPr>
          <p:txBody>
            <a:bodyPr wrap="non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800" dirty="0">
                  <a:solidFill>
                    <a:srgbClr val="317986"/>
                  </a:solidFill>
                  <a:latin typeface="Comic Sans MS" panose="030F0702030302020204" pitchFamily="66" charset="0"/>
                  <a:ea typeface="Komika Text" charset="0"/>
                  <a:cs typeface="Komika Text" charset="0"/>
                </a:rPr>
                <a:t>2000</a:t>
              </a:r>
              <a:r>
                <a:rPr kumimoji="0" lang="de-DE" sz="1800" b="0" i="0" u="none" strike="noStrike" kern="1200" cap="none" spc="0" normalizeH="0" baseline="0" noProof="0" dirty="0">
                  <a:ln>
                    <a:noFill/>
                  </a:ln>
                  <a:solidFill>
                    <a:srgbClr val="317986"/>
                  </a:solidFill>
                  <a:effectLst/>
                  <a:uLnTx/>
                  <a:uFillTx/>
                  <a:latin typeface="Comic Sans MS" panose="030F0702030302020204" pitchFamily="66" charset="0"/>
                  <a:ea typeface="Komika Text" charset="0"/>
                  <a:cs typeface="Komika Text" charset="0"/>
                </a:rPr>
                <a:t> €</a:t>
              </a:r>
            </a:p>
          </p:txBody>
        </p:sp>
      </p:grpSp>
    </p:spTree>
    <p:extLst>
      <p:ext uri="{BB962C8B-B14F-4D97-AF65-F5344CB8AC3E}">
        <p14:creationId xmlns:p14="http://schemas.microsoft.com/office/powerpoint/2010/main" val="1149080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9A75494-78A5-446A-A63A-0D8EB3533314}"/>
              </a:ext>
            </a:extLst>
          </p:cNvPr>
          <p:cNvSpPr>
            <a:spLocks noGrp="1"/>
          </p:cNvSpPr>
          <p:nvPr>
            <p:ph idx="1"/>
          </p:nvPr>
        </p:nvSpPr>
        <p:spPr/>
        <p:txBody>
          <a:bodyPr anchor="b"/>
          <a:lstStyle/>
          <a:p>
            <a:pPr marL="0" indent="0">
              <a:buNone/>
            </a:pPr>
            <a:r>
              <a:rPr lang="de-DE" sz="1600" b="1" dirty="0"/>
              <a:t>Vorgehen und Besprechungshinweise</a:t>
            </a:r>
          </a:p>
          <a:p>
            <a:r>
              <a:rPr lang="de-DE" sz="1600" dirty="0"/>
              <a:t>Folie 33: Die Aufgabe (Aktivität 4) sollte mit Stift und Papier bearbeitet werden, sodass die Ergebnisse – insbesondere der gesammelten Begrifflichkeiten – einen Diskussionsanlass darstellen können. Bei einer Online-Durchführung der Fortbildung bietet es sich an, die handschriftlichen Zeichnungen etwa in einem </a:t>
            </a:r>
            <a:r>
              <a:rPr lang="de-DE" sz="1600" dirty="0" err="1"/>
              <a:t>Padlet</a:t>
            </a:r>
            <a:r>
              <a:rPr lang="de-DE" sz="1600" dirty="0"/>
              <a:t> hochzuladen. Diskutiert werden sollte vor allem darüber, welche Art von Begrifflichkeiten (bedeutungsbezogen, alltagsbezogen, technisch) die Lehrkräfte dem Prozentstreifen zugeordnet haben. </a:t>
            </a:r>
            <a:br>
              <a:rPr lang="de-DE" sz="1600" dirty="0"/>
            </a:br>
            <a:endParaRPr lang="de-DE" sz="1600" dirty="0"/>
          </a:p>
        </p:txBody>
      </p:sp>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6" name="Rechteck 5">
            <a:extLst>
              <a:ext uri="{FF2B5EF4-FFF2-40B4-BE49-F238E27FC236}">
                <a16:creationId xmlns:a16="http://schemas.microsoft.com/office/drawing/2014/main" id="{89C47C11-4322-4443-9722-008D8D578F12}"/>
              </a:ext>
            </a:extLst>
          </p:cNvPr>
          <p:cNvSpPr/>
          <p:nvPr/>
        </p:nvSpPr>
        <p:spPr bwMode="auto">
          <a:xfrm flipV="1">
            <a:off x="-501228" y="2114550"/>
            <a:ext cx="9940715" cy="396000"/>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7" name="Tabelle 6">
            <a:extLst>
              <a:ext uri="{FF2B5EF4-FFF2-40B4-BE49-F238E27FC236}">
                <a16:creationId xmlns:a16="http://schemas.microsoft.com/office/drawing/2014/main" id="{198A4FA6-9D60-4AB9-9E3E-207F41631C3E}"/>
              </a:ext>
            </a:extLst>
          </p:cNvPr>
          <p:cNvGraphicFramePr>
            <a:graphicFrameLocks noGrp="1"/>
          </p:cNvGraphicFramePr>
          <p:nvPr>
            <p:extLst>
              <p:ext uri="{D42A27DB-BD31-4B8C-83A1-F6EECF244321}">
                <p14:modId xmlns:p14="http://schemas.microsoft.com/office/powerpoint/2010/main" val="3379402904"/>
              </p:ext>
            </p:extLst>
          </p:nvPr>
        </p:nvGraphicFramePr>
        <p:xfrm>
          <a:off x="252000" y="851666"/>
          <a:ext cx="8640000" cy="226368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Wie sind Darstellungen und Rechenwege zu Prozenten zu beurteilen?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w="12700" cmpd="sng">
                      <a:noFill/>
                      <a:prstDash val="solid"/>
                    </a:lnL>
                    <a:lnR w="12700" cmpd="sng">
                      <a:noFill/>
                      <a:prstDash val="solid"/>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Verschiedene Darstellungen und Rechenwege für Prozente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ct val="100000"/>
                        </a:lnSpc>
                        <a:spcAft>
                          <a:spcPts val="0"/>
                        </a:spcAft>
                        <a:buFont typeface="Arial" panose="020B0604020202020204" pitchFamily="34" charset="0"/>
                        <a:buNone/>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3 – </a:t>
                      </a:r>
                      <a:r>
                        <a:rPr lang="de-DE" sz="1200" dirty="0" err="1">
                          <a:solidFill>
                            <a:srgbClr val="327A86"/>
                          </a:solidFill>
                          <a:effectLst/>
                          <a:latin typeface="Calibri" panose="020F0502020204030204" pitchFamily="34" charset="0"/>
                          <a:ea typeface="MS PGothic" panose="020B0600070205080204" pitchFamily="34" charset="-128"/>
                          <a:cs typeface="Calibri" panose="020F0502020204030204" pitchFamily="34" charset="0"/>
                        </a:rPr>
                        <a:t>Verstehensförderliche</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Darstellungen für Prozente auswählen: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Erarbeitung der Funktionen diverser Darstellungen und Fokussierung auf Prozentstreifen als </a:t>
                      </a:r>
                      <a:r>
                        <a:rPr lang="de-DE" sz="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verstehensorientierte</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Darstellung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 Folien (davon 2 </a:t>
                      </a:r>
                      <a:r>
                        <a:rPr lang="de-DE" sz="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ausgebl</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als Aufl.), AM1_Darst_beurt.docx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4 – Prozentstreifen selbst ausprobieren:</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Prozentstreifen zur Aufgabenbearbeitung und Sprachmittel am Prozentstreifen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1 Folie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7561713"/>
                  </a:ext>
                </a:extLst>
              </a:tr>
              <a:tr h="0">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5 – Selbstversuch zum Problem der Kommunikation über Verständnis:</a:t>
                      </a:r>
                      <a:b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b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Erklärung von Bedeutungen am Prozentstreifen ohne formale Sprache in Partnerarbeit</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 Folien + 1 ausgeblendete Folie als Auflösung)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8020544"/>
                  </a:ext>
                </a:extLst>
              </a:tr>
              <a:tr h="0">
                <a:tc>
                  <a:txBody>
                    <a:bodyPr/>
                    <a:lstStyle/>
                    <a:p>
                      <a:pPr>
                        <a:lnSpc>
                          <a:spcPct val="100000"/>
                        </a:lnSpc>
                        <a:spcAft>
                          <a:spcPts val="0"/>
                        </a:spcAft>
                      </a:pP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69410790"/>
                  </a:ext>
                </a:extLst>
              </a:tr>
            </a:tbl>
          </a:graphicData>
        </a:graphic>
      </p:graphicFrame>
    </p:spTree>
    <p:extLst>
      <p:ext uri="{BB962C8B-B14F-4D97-AF65-F5344CB8AC3E}">
        <p14:creationId xmlns:p14="http://schemas.microsoft.com/office/powerpoint/2010/main" val="1834586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Prozentstreifen als Darstellungsmittel kennenlernen</a:t>
            </a:r>
          </a:p>
        </p:txBody>
      </p:sp>
      <p:sp>
        <p:nvSpPr>
          <p:cNvPr id="8" name="Textplatzhalter 4">
            <a:extLst>
              <a:ext uri="{FF2B5EF4-FFF2-40B4-BE49-F238E27FC236}">
                <a16:creationId xmlns:a16="http://schemas.microsoft.com/office/drawing/2014/main" id="{413A76C3-C6E1-DC4B-B714-101DE1682649}"/>
              </a:ext>
            </a:extLst>
          </p:cNvPr>
          <p:cNvSpPr>
            <a:spLocks noGrp="1"/>
          </p:cNvSpPr>
          <p:nvPr>
            <p:ph type="body" sz="quarter" idx="10"/>
          </p:nvPr>
        </p:nvSpPr>
        <p:spPr>
          <a:xfrm>
            <a:off x="108000" y="6622950"/>
            <a:ext cx="8928000" cy="216000"/>
          </a:xfrm>
        </p:spPr>
        <p:txBody>
          <a:bodyPr/>
          <a:lstStyle/>
          <a:p>
            <a:r>
              <a:rPr lang="de-DE" dirty="0"/>
              <a:t>(Pöhler &amp; Prediger, 2017a)</a:t>
            </a:r>
          </a:p>
        </p:txBody>
      </p:sp>
      <p:sp>
        <p:nvSpPr>
          <p:cNvPr id="9" name="Inhaltsplatzhalter 3">
            <a:extLst>
              <a:ext uri="{FF2B5EF4-FFF2-40B4-BE49-F238E27FC236}">
                <a16:creationId xmlns:a16="http://schemas.microsoft.com/office/drawing/2014/main" id="{EEBD10A5-C796-4D8B-AAFD-CA8A04C78EF8}"/>
              </a:ext>
            </a:extLst>
          </p:cNvPr>
          <p:cNvSpPr txBox="1">
            <a:spLocks/>
          </p:cNvSpPr>
          <p:nvPr/>
        </p:nvSpPr>
        <p:spPr>
          <a:xfrm>
            <a:off x="1018573" y="3972111"/>
            <a:ext cx="7873427" cy="1661886"/>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342900" lvl="0" indent="-342900" eaLnBrk="0" hangingPunct="0">
              <a:spcBef>
                <a:spcPts val="400"/>
              </a:spcBef>
              <a:spcAft>
                <a:spcPct val="0"/>
              </a:spcAft>
              <a:buClrTx/>
              <a:buSzTx/>
              <a:buNone/>
              <a:defRPr/>
            </a:pPr>
            <a:r>
              <a:rPr lang="de-DE" b="1" dirty="0">
                <a:solidFill>
                  <a:srgbClr val="000000"/>
                </a:solidFill>
              </a:rPr>
              <a:t>Arbeitsauftrag: Erst Einzel</a:t>
            </a:r>
            <a:r>
              <a:rPr lang="de-DE" b="1" dirty="0">
                <a:solidFill>
                  <a:srgbClr val="000000"/>
                </a:solidFill>
                <a:ea typeface="ＭＳ Ｐゴシック" charset="-128"/>
              </a:rPr>
              <a:t>arbeit, dann Austausch in Kleingruppen</a:t>
            </a:r>
          </a:p>
          <a:p>
            <a:pPr marL="216000" lvl="0">
              <a:defRPr/>
            </a:pPr>
            <a:r>
              <a:rPr lang="de-DE" kern="0" dirty="0">
                <a:solidFill>
                  <a:srgbClr val="000000"/>
                </a:solidFill>
              </a:rPr>
              <a:t>Stellen Sie die Aufgabe am Prozentstreifen dar und beschriften Sie diesen. Verwenden Sie dazu möglichst viele verschiedene Begrifflichkeiten.</a:t>
            </a:r>
          </a:p>
          <a:p>
            <a:pPr marL="216000" lvl="0">
              <a:defRPr/>
            </a:pPr>
            <a:r>
              <a:rPr lang="de-DE" kern="0" dirty="0">
                <a:solidFill>
                  <a:srgbClr val="000000"/>
                </a:solidFill>
              </a:rPr>
              <a:t>Vergleichen Sie Ihre Ergebnisse und insbesondere die am Prozentstreifen notierten Begrifflichkeiten miteinander. </a:t>
            </a:r>
          </a:p>
        </p:txBody>
      </p:sp>
      <p:grpSp>
        <p:nvGrpSpPr>
          <p:cNvPr id="2" name="Gruppieren 1">
            <a:extLst>
              <a:ext uri="{FF2B5EF4-FFF2-40B4-BE49-F238E27FC236}">
                <a16:creationId xmlns:a16="http://schemas.microsoft.com/office/drawing/2014/main" id="{654BA76D-C22F-4D70-9FFC-94CDD79A6D73}"/>
              </a:ext>
            </a:extLst>
          </p:cNvPr>
          <p:cNvGrpSpPr/>
          <p:nvPr/>
        </p:nvGrpSpPr>
        <p:grpSpPr>
          <a:xfrm>
            <a:off x="252000" y="1127389"/>
            <a:ext cx="5829300" cy="2102413"/>
            <a:chOff x="252000" y="1127389"/>
            <a:chExt cx="5829300" cy="2102413"/>
          </a:xfrm>
        </p:grpSpPr>
        <p:pic>
          <p:nvPicPr>
            <p:cNvPr id="11" name="Grafik 10">
              <a:extLst>
                <a:ext uri="{FF2B5EF4-FFF2-40B4-BE49-F238E27FC236}">
                  <a16:creationId xmlns:a16="http://schemas.microsoft.com/office/drawing/2014/main" id="{29DB0B63-9AC7-C649-8D87-DDD23870BB65}"/>
                </a:ext>
              </a:extLst>
            </p:cNvPr>
            <p:cNvPicPr>
              <a:picLocks noChangeAspect="1"/>
            </p:cNvPicPr>
            <p:nvPr/>
          </p:nvPicPr>
          <p:blipFill>
            <a:blip r:embed="rId5"/>
            <a:stretch>
              <a:fillRect/>
            </a:stretch>
          </p:blipFill>
          <p:spPr>
            <a:xfrm>
              <a:off x="252000" y="1224003"/>
              <a:ext cx="5829300" cy="1152525"/>
            </a:xfrm>
            <a:prstGeom prst="rect">
              <a:avLst/>
            </a:prstGeom>
          </p:spPr>
        </p:pic>
        <p:pic>
          <p:nvPicPr>
            <p:cNvPr id="12" name="Inhaltsplatzhalter 7">
              <a:extLst>
                <a:ext uri="{FF2B5EF4-FFF2-40B4-BE49-F238E27FC236}">
                  <a16:creationId xmlns:a16="http://schemas.microsoft.com/office/drawing/2014/main" id="{A43944C2-F000-B945-8CBE-140408FCD0DD}"/>
                </a:ext>
              </a:extLst>
            </p:cNvPr>
            <p:cNvPicPr>
              <a:picLocks noChangeAspect="1"/>
            </p:cNvPicPr>
            <p:nvPr/>
          </p:nvPicPr>
          <p:blipFill rotWithShape="1">
            <a:blip r:embed="rId6"/>
            <a:srcRect r="8415" b="20065"/>
            <a:stretch/>
          </p:blipFill>
          <p:spPr>
            <a:xfrm>
              <a:off x="1186430" y="2400984"/>
              <a:ext cx="3960440" cy="662399"/>
            </a:xfrm>
            <a:prstGeom prst="rect">
              <a:avLst/>
            </a:prstGeom>
          </p:spPr>
        </p:pic>
        <p:sp>
          <p:nvSpPr>
            <p:cNvPr id="13" name="Rechteck 12">
              <a:extLst>
                <a:ext uri="{FF2B5EF4-FFF2-40B4-BE49-F238E27FC236}">
                  <a16:creationId xmlns:a16="http://schemas.microsoft.com/office/drawing/2014/main" id="{CAC4A564-E40D-8C44-BECA-D4D31EA29247}"/>
                </a:ext>
              </a:extLst>
            </p:cNvPr>
            <p:cNvSpPr/>
            <p:nvPr/>
          </p:nvSpPr>
          <p:spPr bwMode="auto">
            <a:xfrm>
              <a:off x="252000" y="1127389"/>
              <a:ext cx="5829300" cy="210241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srgbClr val="000000"/>
                </a:solidFill>
                <a:effectLst/>
                <a:uLnTx/>
                <a:uFillTx/>
                <a:latin typeface="Calibri" panose="020F0502020204030204" pitchFamily="34" charset="0"/>
                <a:ea typeface="ＭＳ Ｐゴシック" charset="-128"/>
              </a:endParaRPr>
            </a:p>
          </p:txBody>
        </p:sp>
      </p:grpSp>
    </p:spTree>
    <p:extLst>
      <p:ext uri="{BB962C8B-B14F-4D97-AF65-F5344CB8AC3E}">
        <p14:creationId xmlns:p14="http://schemas.microsoft.com/office/powerpoint/2010/main" val="741147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2EE3ABC-889B-4955-9C76-94FD9D4F947A}"/>
              </a:ext>
            </a:extLst>
          </p:cNvPr>
          <p:cNvSpPr>
            <a:spLocks noGrp="1"/>
          </p:cNvSpPr>
          <p:nvPr>
            <p:ph idx="1"/>
          </p:nvPr>
        </p:nvSpPr>
        <p:spPr/>
        <p:txBody>
          <a:bodyPr anchor="b"/>
          <a:lstStyle/>
          <a:p>
            <a:pPr marL="0" indent="0">
              <a:buNone/>
            </a:pPr>
            <a:r>
              <a:rPr lang="de-DE" sz="1600" b="1" dirty="0"/>
              <a:t>Vorgehen und Besprechungshinweise</a:t>
            </a:r>
          </a:p>
          <a:p>
            <a:r>
              <a:rPr lang="de-DE" sz="1600" dirty="0"/>
              <a:t>Folie 35-37: Bei der Aktivität 5 fällt es den Lehrkräften häufig schwer, einen Erwartungshorizont für die Erklärung der Bedeutung der drei gegebenen Sätze zu schreiben, ohne die Fachbegriffe zu verwenden. Dies liegt insbesondere daran, dass hier bewusst komplexere Strukturen zu Prozenten fokussiert werden. Mit der Aktivität soll (auch anhand der Folien 38 und 39 deutlich werden, dass das Reden und Denken über Bedeutungen durch Visualisierungen (hier mit dem Prozentstreifen) unterstützt werden kann. Visualisierungen sind demnach ein wichtiger Teil der Denksprache. </a:t>
            </a:r>
            <a:br>
              <a:rPr lang="de-DE" sz="1600" dirty="0"/>
            </a:br>
            <a:endParaRPr lang="de-DE" sz="1600" dirty="0"/>
          </a:p>
        </p:txBody>
      </p:sp>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6" name="Rechteck 5">
            <a:extLst>
              <a:ext uri="{FF2B5EF4-FFF2-40B4-BE49-F238E27FC236}">
                <a16:creationId xmlns:a16="http://schemas.microsoft.com/office/drawing/2014/main" id="{EE281C9E-FA3B-4B49-ACB9-24F62BDD561B}"/>
              </a:ext>
            </a:extLst>
          </p:cNvPr>
          <p:cNvSpPr/>
          <p:nvPr/>
        </p:nvSpPr>
        <p:spPr bwMode="auto">
          <a:xfrm>
            <a:off x="-501228" y="2510550"/>
            <a:ext cx="9940715" cy="396000"/>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7" name="Tabelle 6">
            <a:extLst>
              <a:ext uri="{FF2B5EF4-FFF2-40B4-BE49-F238E27FC236}">
                <a16:creationId xmlns:a16="http://schemas.microsoft.com/office/drawing/2014/main" id="{32809290-9BBC-421A-ADAD-E23DA19E01B2}"/>
              </a:ext>
            </a:extLst>
          </p:cNvPr>
          <p:cNvGraphicFramePr>
            <a:graphicFrameLocks noGrp="1"/>
          </p:cNvGraphicFramePr>
          <p:nvPr>
            <p:extLst>
              <p:ext uri="{D42A27DB-BD31-4B8C-83A1-F6EECF244321}">
                <p14:modId xmlns:p14="http://schemas.microsoft.com/office/powerpoint/2010/main" val="3977015612"/>
              </p:ext>
            </p:extLst>
          </p:nvPr>
        </p:nvGraphicFramePr>
        <p:xfrm>
          <a:off x="252000" y="851666"/>
          <a:ext cx="8640000" cy="226368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Wie sind Darstellungen und Rechenwege zu Prozenten zu beurteilen?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w="12700" cmpd="sng">
                      <a:noFill/>
                      <a:prstDash val="solid"/>
                    </a:lnL>
                    <a:lnR w="12700" cmpd="sng">
                      <a:noFill/>
                      <a:prstDash val="solid"/>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Verschiedene Darstellungen und Rechenwege für Prozente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ct val="100000"/>
                        </a:lnSpc>
                        <a:spcAft>
                          <a:spcPts val="0"/>
                        </a:spcAft>
                        <a:buFont typeface="Arial" panose="020B0604020202020204" pitchFamily="34" charset="0"/>
                        <a:buNone/>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3 – </a:t>
                      </a:r>
                      <a:r>
                        <a:rPr lang="de-DE" sz="1200" dirty="0" err="1">
                          <a:solidFill>
                            <a:srgbClr val="327A86"/>
                          </a:solidFill>
                          <a:effectLst/>
                          <a:latin typeface="Calibri" panose="020F0502020204030204" pitchFamily="34" charset="0"/>
                          <a:ea typeface="MS PGothic" panose="020B0600070205080204" pitchFamily="34" charset="-128"/>
                          <a:cs typeface="Calibri" panose="020F0502020204030204" pitchFamily="34" charset="0"/>
                        </a:rPr>
                        <a:t>Verstehensförderliche</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Darstellungen für Prozente auswählen: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Erarbeitung der Funktionen diverser Darstellungen und Fokussierung auf Prozentstreifen als </a:t>
                      </a:r>
                      <a:r>
                        <a:rPr lang="de-DE" sz="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verstehensorientierte</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Darstellung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 Folien (davon 2 </a:t>
                      </a:r>
                      <a:r>
                        <a:rPr lang="de-DE" sz="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ausgebl</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als Aufl.), AM1_Darst_beurt.docx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4 – Prozentstreifen selbst ausprobieren:</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Prozentstreifen zur Aufgabenbearbeitung und Sprachmittel am Prozentstreifen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1 Folie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7561713"/>
                  </a:ext>
                </a:extLst>
              </a:tr>
              <a:tr h="0">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5 – Selbstversuch zum Problem der Kommunikation über Verständnis:</a:t>
                      </a:r>
                      <a:b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b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Erklärung von Bedeutungen am Prozentstreifen ohne formale Sprache in Partnerarbeit</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 Folien + 1 ausgeblendete Folie als Auflösung)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8020544"/>
                  </a:ext>
                </a:extLst>
              </a:tr>
              <a:tr h="0">
                <a:tc>
                  <a:txBody>
                    <a:bodyPr/>
                    <a:lstStyle/>
                    <a:p>
                      <a:pPr>
                        <a:lnSpc>
                          <a:spcPct val="100000"/>
                        </a:lnSpc>
                        <a:spcAft>
                          <a:spcPts val="0"/>
                        </a:spcAft>
                      </a:pP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69410790"/>
                  </a:ext>
                </a:extLst>
              </a:tr>
            </a:tbl>
          </a:graphicData>
        </a:graphic>
      </p:graphicFrame>
    </p:spTree>
    <p:extLst>
      <p:ext uri="{BB962C8B-B14F-4D97-AF65-F5344CB8AC3E}">
        <p14:creationId xmlns:p14="http://schemas.microsoft.com/office/powerpoint/2010/main" val="35799165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dirty="0"/>
              <a:t>Selbstversuch</a:t>
            </a:r>
          </a:p>
        </p:txBody>
      </p:sp>
      <p:sp>
        <p:nvSpPr>
          <p:cNvPr id="18" name="Inhaltsplatzhalter 3">
            <a:extLst>
              <a:ext uri="{FF2B5EF4-FFF2-40B4-BE49-F238E27FC236}">
                <a16:creationId xmlns:a16="http://schemas.microsoft.com/office/drawing/2014/main" id="{0BE7949E-1328-4971-A1A3-DCD284A7DC74}"/>
              </a:ext>
            </a:extLst>
          </p:cNvPr>
          <p:cNvSpPr txBox="1">
            <a:spLocks/>
          </p:cNvSpPr>
          <p:nvPr/>
        </p:nvSpPr>
        <p:spPr>
          <a:xfrm>
            <a:off x="4085863" y="5104435"/>
            <a:ext cx="4806135" cy="1229526"/>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a:lnSpc>
                <a:spcPct val="110000"/>
              </a:lnSpc>
              <a:spcBef>
                <a:spcPts val="600"/>
              </a:spcBef>
              <a:spcAft>
                <a:spcPts val="0"/>
              </a:spcAft>
              <a:buNone/>
            </a:pPr>
            <a:r>
              <a:rPr lang="de-DE" sz="1600" b="1" dirty="0"/>
              <a:t>Kurze Denkpause allein und dann Austausch im Plenum: </a:t>
            </a:r>
            <a:br>
              <a:rPr lang="de-DE" sz="1600" b="1" dirty="0"/>
            </a:br>
            <a:r>
              <a:rPr lang="de-DE" sz="1600" dirty="0"/>
              <a:t>Wie sollen Ihre Lernenden die unterschiedlichen Bedeutungen der drei Sätze erklären?</a:t>
            </a:r>
            <a:br>
              <a:rPr lang="de-DE" sz="1600" dirty="0"/>
            </a:br>
            <a:r>
              <a:rPr lang="de-DE" sz="1600" dirty="0"/>
              <a:t>Vermeiden Sie dabei die formalbezogenen Vokabeln „Prozentwert &amp; Grundwert“.</a:t>
            </a:r>
          </a:p>
        </p:txBody>
      </p:sp>
      <p:sp>
        <p:nvSpPr>
          <p:cNvPr id="28" name="Inhaltsplatzhalter 2">
            <a:extLst>
              <a:ext uri="{FF2B5EF4-FFF2-40B4-BE49-F238E27FC236}">
                <a16:creationId xmlns:a16="http://schemas.microsoft.com/office/drawing/2014/main" id="{B0325B8B-FE92-4959-9A76-83AA9A73BB61}"/>
              </a:ext>
            </a:extLst>
          </p:cNvPr>
          <p:cNvSpPr txBox="1">
            <a:spLocks/>
          </p:cNvSpPr>
          <p:nvPr/>
        </p:nvSpPr>
        <p:spPr>
          <a:xfrm>
            <a:off x="252000" y="899999"/>
            <a:ext cx="3169922" cy="396000"/>
          </a:xfrm>
          <a:prstGeom prst="rect">
            <a:avLst/>
          </a:prstGeom>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a:spcBef>
                <a:spcPts val="0"/>
              </a:spcBef>
              <a:spcAft>
                <a:spcPts val="400"/>
              </a:spcAft>
              <a:buFont typeface="Wingdings" panose="05000000000000000000" pitchFamily="2" charset="2"/>
              <a:buNone/>
            </a:pPr>
            <a:r>
              <a:rPr lang="de-DE" sz="1600" kern="0" dirty="0">
                <a:latin typeface="+mn-lt"/>
              </a:rPr>
              <a:t>Wie viel Prozent sind 90 € von 120 €?</a:t>
            </a:r>
          </a:p>
        </p:txBody>
      </p:sp>
      <p:sp>
        <p:nvSpPr>
          <p:cNvPr id="29" name="Inhaltsplatzhalter 2">
            <a:extLst>
              <a:ext uri="{FF2B5EF4-FFF2-40B4-BE49-F238E27FC236}">
                <a16:creationId xmlns:a16="http://schemas.microsoft.com/office/drawing/2014/main" id="{DD0905C0-58F4-4B02-B955-8ED926A5056D}"/>
              </a:ext>
            </a:extLst>
          </p:cNvPr>
          <p:cNvSpPr txBox="1">
            <a:spLocks/>
          </p:cNvSpPr>
          <p:nvPr/>
        </p:nvSpPr>
        <p:spPr>
          <a:xfrm>
            <a:off x="252000" y="2524399"/>
            <a:ext cx="3169922" cy="396000"/>
          </a:xfrm>
          <a:prstGeom prst="rect">
            <a:avLst/>
          </a:prstGeom>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a:spcBef>
                <a:spcPts val="0"/>
              </a:spcBef>
              <a:spcAft>
                <a:spcPts val="400"/>
              </a:spcAft>
              <a:buFont typeface="Wingdings" panose="05000000000000000000" pitchFamily="2" charset="2"/>
              <a:buNone/>
            </a:pPr>
            <a:r>
              <a:rPr lang="de-DE" sz="1600" kern="0" dirty="0">
                <a:latin typeface="+mn-lt"/>
              </a:rPr>
              <a:t>Wie viel Prozent sind 120 € von 90 €?</a:t>
            </a:r>
          </a:p>
        </p:txBody>
      </p:sp>
      <p:sp>
        <p:nvSpPr>
          <p:cNvPr id="30" name="Inhaltsplatzhalter 2">
            <a:extLst>
              <a:ext uri="{FF2B5EF4-FFF2-40B4-BE49-F238E27FC236}">
                <a16:creationId xmlns:a16="http://schemas.microsoft.com/office/drawing/2014/main" id="{6156911F-7A2F-497F-BF3D-AC0643446260}"/>
              </a:ext>
            </a:extLst>
          </p:cNvPr>
          <p:cNvSpPr txBox="1">
            <a:spLocks/>
          </p:cNvSpPr>
          <p:nvPr/>
        </p:nvSpPr>
        <p:spPr>
          <a:xfrm>
            <a:off x="252000" y="4156129"/>
            <a:ext cx="3602370" cy="396000"/>
          </a:xfrm>
          <a:prstGeom prst="rect">
            <a:avLst/>
          </a:prstGeom>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215900" marR="0" lvl="0" indent="-215900" algn="l" defTabSz="914400" rtl="0" eaLnBrk="1" fontAlgn="base" latinLnBrk="0" hangingPunct="1">
              <a:lnSpc>
                <a:spcPct val="100000"/>
              </a:lnSpc>
              <a:spcBef>
                <a:spcPts val="0"/>
              </a:spcBef>
              <a:spcAft>
                <a:spcPts val="400"/>
              </a:spcAft>
              <a:buClr>
                <a:srgbClr val="327A86"/>
              </a:buClr>
              <a:buSzPct val="85000"/>
              <a:buFont typeface="Wingdings" panose="05000000000000000000" pitchFamily="2" charset="2"/>
              <a:buNone/>
              <a:tabLst/>
              <a:defRPr/>
            </a:pPr>
            <a:r>
              <a:rPr kumimoji="0" lang="de-DE" sz="1600" b="0" i="0" u="none" strike="noStrike" kern="0" cap="none" spc="0" normalizeH="0" baseline="0" noProof="0" dirty="0">
                <a:ln>
                  <a:noFill/>
                </a:ln>
                <a:solidFill>
                  <a:prstClr val="black"/>
                </a:solidFill>
                <a:effectLst/>
                <a:uLnTx/>
                <a:uFillTx/>
                <a:latin typeface="Calibri"/>
                <a:ea typeface="+mn-ea"/>
                <a:cs typeface="Calibri"/>
              </a:rPr>
              <a:t>Um wie viel Prozent liegt 120 € über 90 €?</a:t>
            </a:r>
          </a:p>
        </p:txBody>
      </p:sp>
    </p:spTree>
    <p:extLst>
      <p:ext uri="{BB962C8B-B14F-4D97-AF65-F5344CB8AC3E}">
        <p14:creationId xmlns:p14="http://schemas.microsoft.com/office/powerpoint/2010/main" val="18908237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a:extLst>
                  <a:ext uri="{FF2B5EF4-FFF2-40B4-BE49-F238E27FC236}">
                    <a16:creationId xmlns:a16="http://schemas.microsoft.com/office/drawing/2014/main" id="{BC6E5DC4-955F-45C1-89E3-2DF42CCA92E1}"/>
                  </a:ext>
                </a:extLst>
              </p:cNvPr>
              <p:cNvSpPr>
                <a:spLocks noGrp="1"/>
              </p:cNvSpPr>
              <p:nvPr>
                <p:ph idx="1"/>
              </p:nvPr>
            </p:nvSpPr>
            <p:spPr>
              <a:xfrm>
                <a:off x="252000" y="899999"/>
                <a:ext cx="8640000" cy="5580000"/>
              </a:xfrm>
            </p:spPr>
            <p:txBody>
              <a:bodyPr/>
              <a:lstStyle/>
              <a:p>
                <a:pPr>
                  <a:spcBef>
                    <a:spcPts val="0"/>
                  </a:spcBef>
                  <a:spcAft>
                    <a:spcPts val="400"/>
                  </a:spcAft>
                  <a:buNone/>
                </a:pPr>
                <a:r>
                  <a:rPr lang="de-DE" sz="1600" dirty="0">
                    <a:latin typeface="+mn-lt"/>
                  </a:rPr>
                  <a:t>Wie viel Prozent sind 90 € von 120 €?</a:t>
                </a:r>
              </a:p>
              <a:p>
                <a:pPr marL="216000" indent="-216000">
                  <a:spcBef>
                    <a:spcPts val="400"/>
                  </a:spcBef>
                  <a:buFont typeface="Wingdings" charset="2"/>
                  <a:buChar char="§"/>
                </a:pPr>
                <a:r>
                  <a:rPr lang="de-DE" sz="1600" dirty="0">
                    <a:latin typeface="+mn-lt"/>
                  </a:rPr>
                  <a:t>Ganzes: 120 €</a:t>
                </a:r>
              </a:p>
              <a:p>
                <a:pPr marL="216000" indent="-216000">
                  <a:spcBef>
                    <a:spcPts val="400"/>
                  </a:spcBef>
                  <a:buFont typeface="Wingdings" charset="2"/>
                  <a:buChar char="§"/>
                </a:pPr>
                <a:r>
                  <a:rPr lang="de-DE" sz="1600" dirty="0">
                    <a:latin typeface="+mn-lt"/>
                  </a:rPr>
                  <a:t>Teil: 90 €</a:t>
                </a:r>
              </a:p>
              <a:p>
                <a:pPr marL="216000" indent="-216000">
                  <a:spcBef>
                    <a:spcPts val="0"/>
                  </a:spcBef>
                  <a:spcAft>
                    <a:spcPts val="0"/>
                  </a:spcAft>
                  <a:buFont typeface="Wingdings" charset="2"/>
                  <a:buChar char="§"/>
                </a:pPr>
                <a:r>
                  <a:rPr lang="de-DE" sz="1600" dirty="0">
                    <a:latin typeface="+mn-lt"/>
                  </a:rPr>
                  <a:t>Anteil: </a:t>
                </a:r>
                <a14:m>
                  <m:oMath xmlns:m="http://schemas.openxmlformats.org/officeDocument/2006/math">
                    <m:f>
                      <m:fPr>
                        <m:ctrlPr>
                          <a:rPr lang="de-DE" sz="1600" i="1" dirty="0">
                            <a:solidFill>
                              <a:prstClr val="black"/>
                            </a:solidFill>
                            <a:latin typeface="Cambria Math" panose="02040503050406030204" pitchFamily="18" charset="0"/>
                          </a:rPr>
                        </m:ctrlPr>
                      </m:fPr>
                      <m:num>
                        <m:r>
                          <a:rPr lang="de-DE" sz="1600" i="1" dirty="0">
                            <a:solidFill>
                              <a:prstClr val="black"/>
                            </a:solidFill>
                            <a:latin typeface="Cambria Math" panose="02040503050406030204" pitchFamily="18" charset="0"/>
                          </a:rPr>
                          <m:t>90</m:t>
                        </m:r>
                      </m:num>
                      <m:den>
                        <m:r>
                          <a:rPr lang="de-DE" sz="1600" i="1" dirty="0">
                            <a:solidFill>
                              <a:prstClr val="black"/>
                            </a:solidFill>
                            <a:latin typeface="Cambria Math" panose="02040503050406030204" pitchFamily="18" charset="0"/>
                          </a:rPr>
                          <m:t>120</m:t>
                        </m:r>
                      </m:den>
                    </m:f>
                  </m:oMath>
                </a14:m>
                <a:r>
                  <a:rPr lang="de-DE" sz="1600" dirty="0">
                    <a:latin typeface="+mn-lt"/>
                  </a:rPr>
                  <a:t> = 75 %</a:t>
                </a:r>
              </a:p>
              <a:p>
                <a:pPr marL="216000" indent="-216000">
                  <a:spcBef>
                    <a:spcPts val="0"/>
                  </a:spcBef>
                  <a:spcAft>
                    <a:spcPts val="0"/>
                  </a:spcAft>
                  <a:buFont typeface="Wingdings" charset="2"/>
                  <a:buChar char="§"/>
                </a:pPr>
                <a:endParaRPr lang="de-DE" sz="1600" dirty="0">
                  <a:latin typeface="+mn-lt"/>
                </a:endParaRPr>
              </a:p>
              <a:p>
                <a:pPr>
                  <a:spcBef>
                    <a:spcPts val="0"/>
                  </a:spcBef>
                  <a:spcAft>
                    <a:spcPts val="400"/>
                  </a:spcAft>
                  <a:buNone/>
                </a:pPr>
                <a:r>
                  <a:rPr lang="de-DE" sz="1600" dirty="0"/>
                  <a:t>Wie viel Prozent sind 120 € von 90 €?</a:t>
                </a:r>
              </a:p>
              <a:p>
                <a:pPr marL="216000" indent="-216000">
                  <a:spcBef>
                    <a:spcPts val="400"/>
                  </a:spcBef>
                  <a:buFont typeface="Wingdings" charset="2"/>
                  <a:buChar char="§"/>
                </a:pPr>
                <a:r>
                  <a:rPr lang="de-DE" sz="1600" dirty="0"/>
                  <a:t>Ganzes: 90 €</a:t>
                </a:r>
              </a:p>
              <a:p>
                <a:pPr marL="216000" indent="-216000">
                  <a:spcBef>
                    <a:spcPts val="400"/>
                  </a:spcBef>
                  <a:buFont typeface="Wingdings" charset="2"/>
                  <a:buChar char="§"/>
                </a:pPr>
                <a:r>
                  <a:rPr lang="de-DE" sz="1600" dirty="0"/>
                  <a:t>erhöhter Teil: 120 €</a:t>
                </a:r>
              </a:p>
              <a:p>
                <a:pPr marL="216000" indent="-216000">
                  <a:spcBef>
                    <a:spcPts val="0"/>
                  </a:spcBef>
                  <a:spcAft>
                    <a:spcPts val="0"/>
                  </a:spcAft>
                  <a:buFont typeface="Wingdings" charset="2"/>
                  <a:buChar char="§"/>
                </a:pPr>
                <a:r>
                  <a:rPr lang="de-DE" sz="1600" dirty="0"/>
                  <a:t>Anteil: </a:t>
                </a:r>
                <a14:m>
                  <m:oMath xmlns:m="http://schemas.openxmlformats.org/officeDocument/2006/math">
                    <m:f>
                      <m:fPr>
                        <m:ctrlPr>
                          <a:rPr lang="de-DE" sz="1600" i="1" dirty="0">
                            <a:latin typeface="Cambria Math" panose="02040503050406030204" pitchFamily="18" charset="0"/>
                          </a:rPr>
                        </m:ctrlPr>
                      </m:fPr>
                      <m:num>
                        <m:r>
                          <a:rPr lang="de-DE" sz="1600" i="1" dirty="0">
                            <a:latin typeface="Cambria Math" panose="02040503050406030204" pitchFamily="18" charset="0"/>
                          </a:rPr>
                          <m:t>120</m:t>
                        </m:r>
                      </m:num>
                      <m:den>
                        <m:r>
                          <a:rPr lang="de-DE" sz="1600" i="1" dirty="0">
                            <a:latin typeface="Cambria Math" panose="02040503050406030204" pitchFamily="18" charset="0"/>
                          </a:rPr>
                          <m:t>90</m:t>
                        </m:r>
                      </m:den>
                    </m:f>
                  </m:oMath>
                </a14:m>
                <a:r>
                  <a:rPr lang="de-DE" sz="1600" dirty="0"/>
                  <a:t> = 133 %</a:t>
                </a:r>
              </a:p>
              <a:p>
                <a:pPr marL="216000" indent="-216000">
                  <a:spcBef>
                    <a:spcPts val="0"/>
                  </a:spcBef>
                  <a:spcAft>
                    <a:spcPts val="0"/>
                  </a:spcAft>
                  <a:buFont typeface="Wingdings" charset="2"/>
                  <a:buChar char="§"/>
                </a:pPr>
                <a:endParaRPr lang="de-DE" sz="1600" dirty="0"/>
              </a:p>
              <a:p>
                <a:pPr>
                  <a:spcBef>
                    <a:spcPts val="0"/>
                  </a:spcBef>
                  <a:spcAft>
                    <a:spcPts val="400"/>
                  </a:spcAft>
                  <a:buNone/>
                </a:pPr>
                <a:r>
                  <a:rPr lang="de-DE" sz="1600" dirty="0"/>
                  <a:t>Um wie viel Prozent liegt 120 € über 90 €?</a:t>
                </a:r>
              </a:p>
              <a:p>
                <a:pPr marL="216000" indent="-216000">
                  <a:spcBef>
                    <a:spcPts val="400"/>
                  </a:spcBef>
                  <a:buFont typeface="Wingdings" charset="2"/>
                  <a:buChar char="§"/>
                </a:pPr>
                <a:r>
                  <a:rPr lang="de-DE" sz="1600" dirty="0"/>
                  <a:t>Ganzes: 90 €</a:t>
                </a:r>
              </a:p>
              <a:p>
                <a:pPr marL="216000" indent="-216000">
                  <a:spcBef>
                    <a:spcPts val="400"/>
                  </a:spcBef>
                  <a:buFont typeface="Wingdings" charset="2"/>
                  <a:buChar char="§"/>
                </a:pPr>
                <a:r>
                  <a:rPr lang="de-DE" sz="1600" dirty="0"/>
                  <a:t>erhöhter Teil: 120 €</a:t>
                </a:r>
              </a:p>
              <a:p>
                <a:pPr marL="216000" indent="-216000">
                  <a:spcBef>
                    <a:spcPts val="400"/>
                  </a:spcBef>
                  <a:buFont typeface="Wingdings" charset="2"/>
                  <a:buChar char="§"/>
                </a:pPr>
                <a:r>
                  <a:rPr lang="de-DE" sz="1600" dirty="0"/>
                  <a:t>Zuwachs: 30 €</a:t>
                </a:r>
              </a:p>
              <a:p>
                <a:pPr marL="216000" indent="-216000">
                  <a:spcBef>
                    <a:spcPts val="400"/>
                  </a:spcBef>
                  <a:buFont typeface="Wingdings" charset="2"/>
                  <a:buChar char="§"/>
                </a:pPr>
                <a:r>
                  <a:rPr lang="de-DE" sz="1600" dirty="0"/>
                  <a:t>Anteil: </a:t>
                </a:r>
                <a14:m>
                  <m:oMath xmlns:m="http://schemas.openxmlformats.org/officeDocument/2006/math">
                    <m:f>
                      <m:fPr>
                        <m:ctrlPr>
                          <a:rPr lang="de-DE" sz="1600" i="1" dirty="0">
                            <a:latin typeface="Cambria Math" panose="02040503050406030204" pitchFamily="18" charset="0"/>
                          </a:rPr>
                        </m:ctrlPr>
                      </m:fPr>
                      <m:num>
                        <m:r>
                          <a:rPr lang="de-DE" sz="1600" i="1" dirty="0">
                            <a:latin typeface="Cambria Math" panose="02040503050406030204" pitchFamily="18" charset="0"/>
                          </a:rPr>
                          <m:t>120−90</m:t>
                        </m:r>
                      </m:num>
                      <m:den>
                        <m:r>
                          <a:rPr lang="de-DE" sz="1600" i="1" dirty="0">
                            <a:latin typeface="Cambria Math" panose="02040503050406030204" pitchFamily="18" charset="0"/>
                          </a:rPr>
                          <m:t>90</m:t>
                        </m:r>
                      </m:den>
                    </m:f>
                  </m:oMath>
                </a14:m>
                <a:r>
                  <a:rPr lang="de-DE" sz="1600" dirty="0"/>
                  <a:t> = 33%</a:t>
                </a:r>
              </a:p>
            </p:txBody>
          </p:sp>
        </mc:Choice>
        <mc:Fallback xmlns="">
          <p:sp>
            <p:nvSpPr>
              <p:cNvPr id="3" name="Inhaltsplatzhalter 2">
                <a:extLst>
                  <a:ext uri="{FF2B5EF4-FFF2-40B4-BE49-F238E27FC236}">
                    <a16:creationId xmlns:a16="http://schemas.microsoft.com/office/drawing/2014/main" id="{BC6E5DC4-955F-45C1-89E3-2DF42CCA92E1}"/>
                  </a:ext>
                </a:extLst>
              </p:cNvPr>
              <p:cNvSpPr>
                <a:spLocks noGrp="1" noRot="1" noChangeAspect="1" noMove="1" noResize="1" noEditPoints="1" noAdjustHandles="1" noChangeArrowheads="1" noChangeShapeType="1" noTextEdit="1"/>
              </p:cNvSpPr>
              <p:nvPr>
                <p:ph idx="1"/>
              </p:nvPr>
            </p:nvSpPr>
            <p:spPr>
              <a:xfrm>
                <a:off x="252000" y="899999"/>
                <a:ext cx="8640000" cy="5580000"/>
              </a:xfrm>
              <a:blipFill>
                <a:blip r:embed="rId3"/>
                <a:stretch>
                  <a:fillRect l="-1410" t="-1202"/>
                </a:stretch>
              </a:blipFill>
            </p:spPr>
            <p:txBody>
              <a:bodyPr/>
              <a:lstStyle/>
              <a:p>
                <a:r>
                  <a:rPr lang="de-DE">
                    <a:noFill/>
                  </a:rPr>
                  <a:t> </a:t>
                </a:r>
              </a:p>
            </p:txBody>
          </p:sp>
        </mc:Fallback>
      </mc:AlternateContent>
      <p:sp>
        <p:nvSpPr>
          <p:cNvPr id="2" name="Titel 1"/>
          <p:cNvSpPr>
            <a:spLocks noGrp="1"/>
          </p:cNvSpPr>
          <p:nvPr>
            <p:ph type="title"/>
          </p:nvPr>
        </p:nvSpPr>
        <p:spPr/>
        <p:txBody>
          <a:bodyPr>
            <a:noAutofit/>
          </a:bodyPr>
          <a:lstStyle/>
          <a:p>
            <a:r>
              <a:rPr lang="de-DE" dirty="0"/>
              <a:t>Selbstversuch</a:t>
            </a:r>
          </a:p>
        </p:txBody>
      </p:sp>
      <p:graphicFrame>
        <p:nvGraphicFramePr>
          <p:cNvPr id="11" name="Tabelle 10">
            <a:extLst>
              <a:ext uri="{FF2B5EF4-FFF2-40B4-BE49-F238E27FC236}">
                <a16:creationId xmlns:a16="http://schemas.microsoft.com/office/drawing/2014/main" id="{0CE36E45-1EE8-431A-8394-41429587D7D4}"/>
              </a:ext>
            </a:extLst>
          </p:cNvPr>
          <p:cNvGraphicFramePr>
            <a:graphicFrameLocks noGrp="1"/>
          </p:cNvGraphicFramePr>
          <p:nvPr>
            <p:extLst>
              <p:ext uri="{D42A27DB-BD31-4B8C-83A1-F6EECF244321}">
                <p14:modId xmlns:p14="http://schemas.microsoft.com/office/powerpoint/2010/main" val="1979677044"/>
              </p:ext>
            </p:extLst>
          </p:nvPr>
        </p:nvGraphicFramePr>
        <p:xfrm>
          <a:off x="4643120" y="849651"/>
          <a:ext cx="3672880" cy="356544"/>
        </p:xfrm>
        <a:graphic>
          <a:graphicData uri="http://schemas.openxmlformats.org/drawingml/2006/table">
            <a:tbl>
              <a:tblPr>
                <a:tableStyleId>{5C22544A-7EE6-4342-B048-85BDC9FD1C3A}</a:tableStyleId>
              </a:tblPr>
              <a:tblGrid>
                <a:gridCol w="918220">
                  <a:extLst>
                    <a:ext uri="{9D8B030D-6E8A-4147-A177-3AD203B41FA5}">
                      <a16:colId xmlns:a16="http://schemas.microsoft.com/office/drawing/2014/main" val="740169179"/>
                    </a:ext>
                  </a:extLst>
                </a:gridCol>
                <a:gridCol w="918220">
                  <a:extLst>
                    <a:ext uri="{9D8B030D-6E8A-4147-A177-3AD203B41FA5}">
                      <a16:colId xmlns:a16="http://schemas.microsoft.com/office/drawing/2014/main" val="1728101537"/>
                    </a:ext>
                  </a:extLst>
                </a:gridCol>
                <a:gridCol w="918220">
                  <a:extLst>
                    <a:ext uri="{9D8B030D-6E8A-4147-A177-3AD203B41FA5}">
                      <a16:colId xmlns:a16="http://schemas.microsoft.com/office/drawing/2014/main" val="3492802798"/>
                    </a:ext>
                  </a:extLst>
                </a:gridCol>
                <a:gridCol w="918220">
                  <a:extLst>
                    <a:ext uri="{9D8B030D-6E8A-4147-A177-3AD203B41FA5}">
                      <a16:colId xmlns:a16="http://schemas.microsoft.com/office/drawing/2014/main" val="1194790127"/>
                    </a:ext>
                  </a:extLst>
                </a:gridCol>
              </a:tblGrid>
              <a:tr h="356544">
                <a:tc>
                  <a:txBody>
                    <a:bodyPr/>
                    <a:lstStyle/>
                    <a:p>
                      <a:endParaRPr lang="de-DE" sz="1100" dirty="0"/>
                    </a:p>
                  </a:txBody>
                  <a:tcPr marL="55093" marR="55093" marT="27547" marB="27547">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1100" dirty="0"/>
                    </a:p>
                  </a:txBody>
                  <a:tcPr marL="55093" marR="55093" marT="27547" marB="2754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1100" dirty="0"/>
                    </a:p>
                  </a:txBody>
                  <a:tcPr marL="55093" marR="55093" marT="27547" marB="2754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1100" dirty="0"/>
                    </a:p>
                  </a:txBody>
                  <a:tcPr marL="55093" marR="55093" marT="27547" marB="27547">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2527246"/>
                  </a:ext>
                </a:extLst>
              </a:tr>
            </a:tbl>
          </a:graphicData>
        </a:graphic>
      </p:graphicFrame>
      <p:grpSp>
        <p:nvGrpSpPr>
          <p:cNvPr id="4" name="Gruppieren 3">
            <a:extLst>
              <a:ext uri="{FF2B5EF4-FFF2-40B4-BE49-F238E27FC236}">
                <a16:creationId xmlns:a16="http://schemas.microsoft.com/office/drawing/2014/main" id="{169E4FBF-2A36-4BD1-B49E-90ADACEC0A89}"/>
              </a:ext>
            </a:extLst>
          </p:cNvPr>
          <p:cNvGrpSpPr/>
          <p:nvPr/>
        </p:nvGrpSpPr>
        <p:grpSpPr>
          <a:xfrm>
            <a:off x="4370109" y="546541"/>
            <a:ext cx="4242427" cy="998275"/>
            <a:chOff x="4370109" y="546541"/>
            <a:chExt cx="4242427" cy="998275"/>
          </a:xfrm>
        </p:grpSpPr>
        <p:cxnSp>
          <p:nvCxnSpPr>
            <p:cNvPr id="23" name="Gerader Verbinder 22">
              <a:extLst>
                <a:ext uri="{FF2B5EF4-FFF2-40B4-BE49-F238E27FC236}">
                  <a16:creationId xmlns:a16="http://schemas.microsoft.com/office/drawing/2014/main" id="{669E80E5-3EB3-42A6-8939-9A673D2B72A6}"/>
                </a:ext>
              </a:extLst>
            </p:cNvPr>
            <p:cNvCxnSpPr>
              <a:cxnSpLocks/>
            </p:cNvCxnSpPr>
            <p:nvPr/>
          </p:nvCxnSpPr>
          <p:spPr bwMode="auto">
            <a:xfrm>
              <a:off x="5548414" y="791117"/>
              <a:ext cx="0" cy="468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26" name="Textfeld 25">
              <a:extLst>
                <a:ext uri="{FF2B5EF4-FFF2-40B4-BE49-F238E27FC236}">
                  <a16:creationId xmlns:a16="http://schemas.microsoft.com/office/drawing/2014/main" id="{FC9AFFDF-DD78-411C-8CE9-937787981450}"/>
                </a:ext>
              </a:extLst>
            </p:cNvPr>
            <p:cNvSpPr txBox="1"/>
            <p:nvPr/>
          </p:nvSpPr>
          <p:spPr>
            <a:xfrm>
              <a:off x="4370109" y="546541"/>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0 %</a:t>
              </a:r>
            </a:p>
          </p:txBody>
        </p:sp>
        <p:sp>
          <p:nvSpPr>
            <p:cNvPr id="27" name="Textfeld 26">
              <a:extLst>
                <a:ext uri="{FF2B5EF4-FFF2-40B4-BE49-F238E27FC236}">
                  <a16:creationId xmlns:a16="http://schemas.microsoft.com/office/drawing/2014/main" id="{410F35B6-3D3E-4AFD-A510-C173752F93BA}"/>
                </a:ext>
              </a:extLst>
            </p:cNvPr>
            <p:cNvSpPr txBox="1"/>
            <p:nvPr/>
          </p:nvSpPr>
          <p:spPr>
            <a:xfrm>
              <a:off x="8019457" y="546541"/>
              <a:ext cx="593079"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100 %</a:t>
              </a:r>
            </a:p>
          </p:txBody>
        </p:sp>
        <p:cxnSp>
          <p:nvCxnSpPr>
            <p:cNvPr id="32" name="Gerader Verbinder 31">
              <a:extLst>
                <a:ext uri="{FF2B5EF4-FFF2-40B4-BE49-F238E27FC236}">
                  <a16:creationId xmlns:a16="http://schemas.microsoft.com/office/drawing/2014/main" id="{AE25832C-70AD-433E-97A7-E2026D199FCC}"/>
                </a:ext>
              </a:extLst>
            </p:cNvPr>
            <p:cNvCxnSpPr>
              <a:cxnSpLocks/>
            </p:cNvCxnSpPr>
            <p:nvPr/>
          </p:nvCxnSpPr>
          <p:spPr bwMode="auto">
            <a:xfrm>
              <a:off x="6479560" y="791116"/>
              <a:ext cx="0" cy="468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33" name="Gerader Verbinder 32">
              <a:extLst>
                <a:ext uri="{FF2B5EF4-FFF2-40B4-BE49-F238E27FC236}">
                  <a16:creationId xmlns:a16="http://schemas.microsoft.com/office/drawing/2014/main" id="{3E191A31-0AF0-4786-8075-081D55DC112A}"/>
                </a:ext>
              </a:extLst>
            </p:cNvPr>
            <p:cNvCxnSpPr>
              <a:cxnSpLocks/>
            </p:cNvCxnSpPr>
            <p:nvPr/>
          </p:nvCxnSpPr>
          <p:spPr bwMode="auto">
            <a:xfrm>
              <a:off x="7407694" y="791115"/>
              <a:ext cx="0" cy="468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34" name="Textfeld 33">
              <a:extLst>
                <a:ext uri="{FF2B5EF4-FFF2-40B4-BE49-F238E27FC236}">
                  <a16:creationId xmlns:a16="http://schemas.microsoft.com/office/drawing/2014/main" id="{51265F1E-F4C6-4ED2-A746-38FB945E24D2}"/>
                </a:ext>
              </a:extLst>
            </p:cNvPr>
            <p:cNvSpPr txBox="1"/>
            <p:nvPr/>
          </p:nvSpPr>
          <p:spPr>
            <a:xfrm>
              <a:off x="5278414" y="546541"/>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25 %</a:t>
              </a:r>
            </a:p>
          </p:txBody>
        </p:sp>
        <p:sp>
          <p:nvSpPr>
            <p:cNvPr id="36" name="Textfeld 35">
              <a:extLst>
                <a:ext uri="{FF2B5EF4-FFF2-40B4-BE49-F238E27FC236}">
                  <a16:creationId xmlns:a16="http://schemas.microsoft.com/office/drawing/2014/main" id="{9EBF73C8-1D7D-4ED8-A581-4EA7B8E720DC}"/>
                </a:ext>
              </a:extLst>
            </p:cNvPr>
            <p:cNvSpPr txBox="1"/>
            <p:nvPr/>
          </p:nvSpPr>
          <p:spPr>
            <a:xfrm>
              <a:off x="7137694" y="546541"/>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rgbClr val="C00000"/>
                  </a:solidFill>
                  <a:latin typeface="+mj-lt"/>
                  <a:cs typeface="Calibri"/>
                </a:rPr>
                <a:t>75 %</a:t>
              </a:r>
            </a:p>
          </p:txBody>
        </p:sp>
        <p:sp>
          <p:nvSpPr>
            <p:cNvPr id="37" name="Textfeld 36">
              <a:extLst>
                <a:ext uri="{FF2B5EF4-FFF2-40B4-BE49-F238E27FC236}">
                  <a16:creationId xmlns:a16="http://schemas.microsoft.com/office/drawing/2014/main" id="{9C943259-5B74-4AEF-98B1-903ED5ED00C1}"/>
                </a:ext>
              </a:extLst>
            </p:cNvPr>
            <p:cNvSpPr txBox="1"/>
            <p:nvPr/>
          </p:nvSpPr>
          <p:spPr>
            <a:xfrm>
              <a:off x="4370109" y="1298595"/>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0 €</a:t>
              </a:r>
            </a:p>
          </p:txBody>
        </p:sp>
        <p:sp>
          <p:nvSpPr>
            <p:cNvPr id="38" name="Textfeld 37">
              <a:extLst>
                <a:ext uri="{FF2B5EF4-FFF2-40B4-BE49-F238E27FC236}">
                  <a16:creationId xmlns:a16="http://schemas.microsoft.com/office/drawing/2014/main" id="{2B445C2C-5C4D-46E2-8586-B0D1E6FB0C8B}"/>
                </a:ext>
              </a:extLst>
            </p:cNvPr>
            <p:cNvSpPr txBox="1"/>
            <p:nvPr/>
          </p:nvSpPr>
          <p:spPr>
            <a:xfrm>
              <a:off x="8019457" y="1298595"/>
              <a:ext cx="593079"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120 €</a:t>
              </a:r>
            </a:p>
          </p:txBody>
        </p:sp>
        <p:sp>
          <p:nvSpPr>
            <p:cNvPr id="39" name="Textfeld 38">
              <a:extLst>
                <a:ext uri="{FF2B5EF4-FFF2-40B4-BE49-F238E27FC236}">
                  <a16:creationId xmlns:a16="http://schemas.microsoft.com/office/drawing/2014/main" id="{520D18EC-F971-43E7-83C8-49C45463229F}"/>
                </a:ext>
              </a:extLst>
            </p:cNvPr>
            <p:cNvSpPr txBox="1"/>
            <p:nvPr/>
          </p:nvSpPr>
          <p:spPr>
            <a:xfrm>
              <a:off x="5278414" y="1298595"/>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30 €</a:t>
              </a:r>
            </a:p>
          </p:txBody>
        </p:sp>
        <p:sp>
          <p:nvSpPr>
            <p:cNvPr id="41" name="Textfeld 40">
              <a:extLst>
                <a:ext uri="{FF2B5EF4-FFF2-40B4-BE49-F238E27FC236}">
                  <a16:creationId xmlns:a16="http://schemas.microsoft.com/office/drawing/2014/main" id="{E9B27CC8-FECA-4BE7-879B-46304D9BC0CC}"/>
                </a:ext>
              </a:extLst>
            </p:cNvPr>
            <p:cNvSpPr txBox="1"/>
            <p:nvPr/>
          </p:nvSpPr>
          <p:spPr>
            <a:xfrm>
              <a:off x="7137694" y="1298595"/>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90 €</a:t>
              </a:r>
            </a:p>
          </p:txBody>
        </p:sp>
      </p:grpSp>
      <p:graphicFrame>
        <p:nvGraphicFramePr>
          <p:cNvPr id="42" name="Tabelle 41">
            <a:extLst>
              <a:ext uri="{FF2B5EF4-FFF2-40B4-BE49-F238E27FC236}">
                <a16:creationId xmlns:a16="http://schemas.microsoft.com/office/drawing/2014/main" id="{AA713ED1-EE80-4B50-8616-80CB703264E7}"/>
              </a:ext>
            </a:extLst>
          </p:cNvPr>
          <p:cNvGraphicFramePr>
            <a:graphicFrameLocks noGrp="1"/>
          </p:cNvGraphicFramePr>
          <p:nvPr>
            <p:extLst>
              <p:ext uri="{D42A27DB-BD31-4B8C-83A1-F6EECF244321}">
                <p14:modId xmlns:p14="http://schemas.microsoft.com/office/powerpoint/2010/main" val="1517753821"/>
              </p:ext>
            </p:extLst>
          </p:nvPr>
        </p:nvGraphicFramePr>
        <p:xfrm>
          <a:off x="4643120" y="4074706"/>
          <a:ext cx="3672880" cy="356544"/>
        </p:xfrm>
        <a:graphic>
          <a:graphicData uri="http://schemas.openxmlformats.org/drawingml/2006/table">
            <a:tbl>
              <a:tblPr>
                <a:tableStyleId>{5C22544A-7EE6-4342-B048-85BDC9FD1C3A}</a:tableStyleId>
              </a:tblPr>
              <a:tblGrid>
                <a:gridCol w="918220">
                  <a:extLst>
                    <a:ext uri="{9D8B030D-6E8A-4147-A177-3AD203B41FA5}">
                      <a16:colId xmlns:a16="http://schemas.microsoft.com/office/drawing/2014/main" val="740169179"/>
                    </a:ext>
                  </a:extLst>
                </a:gridCol>
                <a:gridCol w="918220">
                  <a:extLst>
                    <a:ext uri="{9D8B030D-6E8A-4147-A177-3AD203B41FA5}">
                      <a16:colId xmlns:a16="http://schemas.microsoft.com/office/drawing/2014/main" val="1728101537"/>
                    </a:ext>
                  </a:extLst>
                </a:gridCol>
                <a:gridCol w="918220">
                  <a:extLst>
                    <a:ext uri="{9D8B030D-6E8A-4147-A177-3AD203B41FA5}">
                      <a16:colId xmlns:a16="http://schemas.microsoft.com/office/drawing/2014/main" val="3492802798"/>
                    </a:ext>
                  </a:extLst>
                </a:gridCol>
                <a:gridCol w="918220">
                  <a:extLst>
                    <a:ext uri="{9D8B030D-6E8A-4147-A177-3AD203B41FA5}">
                      <a16:colId xmlns:a16="http://schemas.microsoft.com/office/drawing/2014/main" val="1194790127"/>
                    </a:ext>
                  </a:extLst>
                </a:gridCol>
              </a:tblGrid>
              <a:tr h="356544">
                <a:tc>
                  <a:txBody>
                    <a:bodyPr/>
                    <a:lstStyle/>
                    <a:p>
                      <a:endParaRPr lang="de-DE" sz="1600" dirty="0">
                        <a:latin typeface="+mj-lt"/>
                      </a:endParaRPr>
                    </a:p>
                  </a:txBody>
                  <a:tcPr marL="55093" marR="55093" marT="27547" marB="27547">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1600" dirty="0">
                        <a:latin typeface="+mj-lt"/>
                      </a:endParaRPr>
                    </a:p>
                  </a:txBody>
                  <a:tcPr marL="55093" marR="55093" marT="27547" marB="2754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1600" dirty="0">
                        <a:latin typeface="+mj-lt"/>
                      </a:endParaRPr>
                    </a:p>
                  </a:txBody>
                  <a:tcPr marL="55093" marR="55093" marT="27547" marB="2754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de-DE" sz="1600" dirty="0">
                          <a:solidFill>
                            <a:srgbClr val="C00000"/>
                          </a:solidFill>
                          <a:latin typeface="+mj-lt"/>
                          <a:cs typeface="Calibri"/>
                        </a:rPr>
                        <a:t>+ 33 %</a:t>
                      </a:r>
                    </a:p>
                  </a:txBody>
                  <a:tcPr marL="55093" marR="55093" marT="27547" marB="27547" anchor="ctr">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2527246"/>
                  </a:ext>
                </a:extLst>
              </a:tr>
            </a:tbl>
          </a:graphicData>
        </a:graphic>
      </p:graphicFrame>
      <p:grpSp>
        <p:nvGrpSpPr>
          <p:cNvPr id="5" name="Gruppieren 4">
            <a:extLst>
              <a:ext uri="{FF2B5EF4-FFF2-40B4-BE49-F238E27FC236}">
                <a16:creationId xmlns:a16="http://schemas.microsoft.com/office/drawing/2014/main" id="{DC23ECC2-5613-4EB5-A429-8F1BE17BF1A4}"/>
              </a:ext>
            </a:extLst>
          </p:cNvPr>
          <p:cNvGrpSpPr/>
          <p:nvPr/>
        </p:nvGrpSpPr>
        <p:grpSpPr>
          <a:xfrm>
            <a:off x="4370109" y="3770112"/>
            <a:ext cx="4286211" cy="1012236"/>
            <a:chOff x="4370109" y="3770112"/>
            <a:chExt cx="4286211" cy="1012236"/>
          </a:xfrm>
        </p:grpSpPr>
        <p:grpSp>
          <p:nvGrpSpPr>
            <p:cNvPr id="7" name="Gruppieren 6">
              <a:extLst>
                <a:ext uri="{FF2B5EF4-FFF2-40B4-BE49-F238E27FC236}">
                  <a16:creationId xmlns:a16="http://schemas.microsoft.com/office/drawing/2014/main" id="{F39BF9A4-63F8-46F5-9A85-EF1E5BA0782D}"/>
                </a:ext>
              </a:extLst>
            </p:cNvPr>
            <p:cNvGrpSpPr/>
            <p:nvPr/>
          </p:nvGrpSpPr>
          <p:grpSpPr>
            <a:xfrm>
              <a:off x="4370109" y="3770112"/>
              <a:ext cx="4286211" cy="1012236"/>
              <a:chOff x="4370109" y="3768536"/>
              <a:chExt cx="4242427" cy="887371"/>
            </a:xfrm>
          </p:grpSpPr>
          <p:sp>
            <p:nvSpPr>
              <p:cNvPr id="44" name="Textfeld 43">
                <a:extLst>
                  <a:ext uri="{FF2B5EF4-FFF2-40B4-BE49-F238E27FC236}">
                    <a16:creationId xmlns:a16="http://schemas.microsoft.com/office/drawing/2014/main" id="{B445F589-0F0E-48C2-B2C1-8B928EABFE34}"/>
                  </a:ext>
                </a:extLst>
              </p:cNvPr>
              <p:cNvSpPr txBox="1"/>
              <p:nvPr/>
            </p:nvSpPr>
            <p:spPr>
              <a:xfrm>
                <a:off x="4370109" y="3768536"/>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0 %</a:t>
                </a:r>
              </a:p>
            </p:txBody>
          </p:sp>
          <p:sp>
            <p:nvSpPr>
              <p:cNvPr id="45" name="Textfeld 44">
                <a:extLst>
                  <a:ext uri="{FF2B5EF4-FFF2-40B4-BE49-F238E27FC236}">
                    <a16:creationId xmlns:a16="http://schemas.microsoft.com/office/drawing/2014/main" id="{2326987C-655D-4A82-B0B9-B73411B36153}"/>
                  </a:ext>
                </a:extLst>
              </p:cNvPr>
              <p:cNvSpPr txBox="1"/>
              <p:nvPr/>
            </p:nvSpPr>
            <p:spPr>
              <a:xfrm>
                <a:off x="8019457" y="3768536"/>
                <a:ext cx="593079" cy="246221"/>
              </a:xfrm>
              <a:prstGeom prst="rect">
                <a:avLst/>
              </a:prstGeom>
              <a:noFill/>
            </p:spPr>
            <p:txBody>
              <a:bodyPr wrap="square" lIns="0" tIns="0" rIns="0" bIns="0" rtlCol="0">
                <a:spAutoFit/>
              </a:bodyPr>
              <a:lstStyle/>
              <a:p>
                <a:pPr marL="342900" indent="-342900" algn="ctr">
                  <a:spcBef>
                    <a:spcPts val="400"/>
                  </a:spcBef>
                </a:pPr>
                <a:r>
                  <a:rPr lang="de-DE" sz="1600" dirty="0">
                    <a:solidFill>
                      <a:srgbClr val="C00000"/>
                    </a:solidFill>
                    <a:latin typeface="+mj-lt"/>
                    <a:cs typeface="Calibri"/>
                  </a:rPr>
                  <a:t>133 %</a:t>
                </a:r>
              </a:p>
            </p:txBody>
          </p:sp>
          <p:sp>
            <p:nvSpPr>
              <p:cNvPr id="49" name="Textfeld 48">
                <a:extLst>
                  <a:ext uri="{FF2B5EF4-FFF2-40B4-BE49-F238E27FC236}">
                    <a16:creationId xmlns:a16="http://schemas.microsoft.com/office/drawing/2014/main" id="{A3C4B063-7703-4326-ABBD-39D5E9B3DDFB}"/>
                  </a:ext>
                </a:extLst>
              </p:cNvPr>
              <p:cNvSpPr txBox="1"/>
              <p:nvPr/>
            </p:nvSpPr>
            <p:spPr>
              <a:xfrm>
                <a:off x="7136900" y="3768536"/>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100 %</a:t>
                </a:r>
              </a:p>
            </p:txBody>
          </p:sp>
          <p:sp>
            <p:nvSpPr>
              <p:cNvPr id="50" name="Textfeld 49">
                <a:extLst>
                  <a:ext uri="{FF2B5EF4-FFF2-40B4-BE49-F238E27FC236}">
                    <a16:creationId xmlns:a16="http://schemas.microsoft.com/office/drawing/2014/main" id="{B7FB8703-B92C-4A7A-80D4-462CEFC825BB}"/>
                  </a:ext>
                </a:extLst>
              </p:cNvPr>
              <p:cNvSpPr txBox="1"/>
              <p:nvPr/>
            </p:nvSpPr>
            <p:spPr>
              <a:xfrm>
                <a:off x="4370109" y="4409686"/>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0 €</a:t>
                </a:r>
              </a:p>
            </p:txBody>
          </p:sp>
          <p:sp>
            <p:nvSpPr>
              <p:cNvPr id="51" name="Textfeld 50">
                <a:extLst>
                  <a:ext uri="{FF2B5EF4-FFF2-40B4-BE49-F238E27FC236}">
                    <a16:creationId xmlns:a16="http://schemas.microsoft.com/office/drawing/2014/main" id="{40586F9E-8544-42F0-B2B2-7A7D6736FE7B}"/>
                  </a:ext>
                </a:extLst>
              </p:cNvPr>
              <p:cNvSpPr txBox="1"/>
              <p:nvPr/>
            </p:nvSpPr>
            <p:spPr>
              <a:xfrm>
                <a:off x="8019457" y="4409686"/>
                <a:ext cx="593079" cy="215848"/>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120 €</a:t>
                </a:r>
              </a:p>
            </p:txBody>
          </p:sp>
          <p:sp>
            <p:nvSpPr>
              <p:cNvPr id="53" name="Textfeld 52">
                <a:extLst>
                  <a:ext uri="{FF2B5EF4-FFF2-40B4-BE49-F238E27FC236}">
                    <a16:creationId xmlns:a16="http://schemas.microsoft.com/office/drawing/2014/main" id="{902CE4BB-79C0-4030-9644-72C51587491C}"/>
                  </a:ext>
                </a:extLst>
              </p:cNvPr>
              <p:cNvSpPr txBox="1"/>
              <p:nvPr/>
            </p:nvSpPr>
            <p:spPr>
              <a:xfrm>
                <a:off x="7136900" y="4409686"/>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90 €</a:t>
                </a:r>
              </a:p>
            </p:txBody>
          </p:sp>
        </p:grpSp>
        <p:cxnSp>
          <p:nvCxnSpPr>
            <p:cNvPr id="46" name="Gerader Verbinder 45">
              <a:extLst>
                <a:ext uri="{FF2B5EF4-FFF2-40B4-BE49-F238E27FC236}">
                  <a16:creationId xmlns:a16="http://schemas.microsoft.com/office/drawing/2014/main" id="{857E79AD-9D83-4601-80AE-B428F377A354}"/>
                </a:ext>
              </a:extLst>
            </p:cNvPr>
            <p:cNvCxnSpPr>
              <a:cxnSpLocks/>
            </p:cNvCxnSpPr>
            <p:nvPr/>
          </p:nvCxnSpPr>
          <p:spPr bwMode="auto">
            <a:xfrm>
              <a:off x="7397534" y="4025366"/>
              <a:ext cx="0" cy="468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grpSp>
      <p:sp>
        <p:nvSpPr>
          <p:cNvPr id="47" name="Inhaltsplatzhalter 3">
            <a:extLst>
              <a:ext uri="{FF2B5EF4-FFF2-40B4-BE49-F238E27FC236}">
                <a16:creationId xmlns:a16="http://schemas.microsoft.com/office/drawing/2014/main" id="{87327F82-FA1E-4423-8B39-3A14635FC5D8}"/>
              </a:ext>
            </a:extLst>
          </p:cNvPr>
          <p:cNvSpPr txBox="1">
            <a:spLocks/>
          </p:cNvSpPr>
          <p:nvPr/>
        </p:nvSpPr>
        <p:spPr>
          <a:xfrm>
            <a:off x="4085863" y="5104435"/>
            <a:ext cx="4806135" cy="1229526"/>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pPr>
              <a:lnSpc>
                <a:spcPct val="110000"/>
              </a:lnSpc>
              <a:spcBef>
                <a:spcPts val="600"/>
              </a:spcBef>
              <a:spcAft>
                <a:spcPts val="0"/>
              </a:spcAft>
              <a:buNone/>
            </a:pPr>
            <a:r>
              <a:rPr lang="de-DE" sz="1600" b="1" dirty="0"/>
              <a:t>Kurze Denkpause allein und dann Austausch im Plenum: </a:t>
            </a:r>
            <a:br>
              <a:rPr lang="de-DE" sz="1600" b="1" dirty="0"/>
            </a:br>
            <a:r>
              <a:rPr lang="de-DE" sz="1600" dirty="0"/>
              <a:t>Wie sollen Ihre Lernenden die unterschiedlichen Bedeutungen der drei Sätze erklären?</a:t>
            </a:r>
            <a:br>
              <a:rPr lang="de-DE" sz="1600" dirty="0"/>
            </a:br>
            <a:r>
              <a:rPr lang="de-DE" sz="1600" dirty="0"/>
              <a:t>Vermeiden Sie dabei die formalbezogenen Vokabeln „Prozentwert &amp; Grundwert“.</a:t>
            </a:r>
          </a:p>
        </p:txBody>
      </p:sp>
      <p:graphicFrame>
        <p:nvGraphicFramePr>
          <p:cNvPr id="81" name="Tabelle 80">
            <a:extLst>
              <a:ext uri="{FF2B5EF4-FFF2-40B4-BE49-F238E27FC236}">
                <a16:creationId xmlns:a16="http://schemas.microsoft.com/office/drawing/2014/main" id="{3991F130-0F0E-4077-B331-F1592BFB32E8}"/>
              </a:ext>
            </a:extLst>
          </p:cNvPr>
          <p:cNvGraphicFramePr>
            <a:graphicFrameLocks noGrp="1"/>
          </p:cNvGraphicFramePr>
          <p:nvPr>
            <p:extLst>
              <p:ext uri="{D42A27DB-BD31-4B8C-83A1-F6EECF244321}">
                <p14:modId xmlns:p14="http://schemas.microsoft.com/office/powerpoint/2010/main" val="3590842590"/>
              </p:ext>
            </p:extLst>
          </p:nvPr>
        </p:nvGraphicFramePr>
        <p:xfrm>
          <a:off x="4643120" y="2518364"/>
          <a:ext cx="3672880" cy="356544"/>
        </p:xfrm>
        <a:graphic>
          <a:graphicData uri="http://schemas.openxmlformats.org/drawingml/2006/table">
            <a:tbl>
              <a:tblPr>
                <a:tableStyleId>{5C22544A-7EE6-4342-B048-85BDC9FD1C3A}</a:tableStyleId>
              </a:tblPr>
              <a:tblGrid>
                <a:gridCol w="918220">
                  <a:extLst>
                    <a:ext uri="{9D8B030D-6E8A-4147-A177-3AD203B41FA5}">
                      <a16:colId xmlns:a16="http://schemas.microsoft.com/office/drawing/2014/main" val="740169179"/>
                    </a:ext>
                  </a:extLst>
                </a:gridCol>
                <a:gridCol w="918220">
                  <a:extLst>
                    <a:ext uri="{9D8B030D-6E8A-4147-A177-3AD203B41FA5}">
                      <a16:colId xmlns:a16="http://schemas.microsoft.com/office/drawing/2014/main" val="1728101537"/>
                    </a:ext>
                  </a:extLst>
                </a:gridCol>
                <a:gridCol w="918220">
                  <a:extLst>
                    <a:ext uri="{9D8B030D-6E8A-4147-A177-3AD203B41FA5}">
                      <a16:colId xmlns:a16="http://schemas.microsoft.com/office/drawing/2014/main" val="3492802798"/>
                    </a:ext>
                  </a:extLst>
                </a:gridCol>
                <a:gridCol w="918220">
                  <a:extLst>
                    <a:ext uri="{9D8B030D-6E8A-4147-A177-3AD203B41FA5}">
                      <a16:colId xmlns:a16="http://schemas.microsoft.com/office/drawing/2014/main" val="1194790127"/>
                    </a:ext>
                  </a:extLst>
                </a:gridCol>
              </a:tblGrid>
              <a:tr h="356544">
                <a:tc>
                  <a:txBody>
                    <a:bodyPr/>
                    <a:lstStyle/>
                    <a:p>
                      <a:endParaRPr lang="de-DE" sz="1100" dirty="0"/>
                    </a:p>
                  </a:txBody>
                  <a:tcPr marL="55093" marR="55093" marT="27547" marB="27547">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1100" dirty="0"/>
                    </a:p>
                  </a:txBody>
                  <a:tcPr marL="55093" marR="55093" marT="27547" marB="2754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1100" dirty="0"/>
                    </a:p>
                  </a:txBody>
                  <a:tcPr marL="55093" marR="55093" marT="27547" marB="2754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1100" dirty="0"/>
                    </a:p>
                  </a:txBody>
                  <a:tcPr marL="55093" marR="55093" marT="27547" marB="27547">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2527246"/>
                  </a:ext>
                </a:extLst>
              </a:tr>
            </a:tbl>
          </a:graphicData>
        </a:graphic>
      </p:graphicFrame>
      <p:grpSp>
        <p:nvGrpSpPr>
          <p:cNvPr id="82" name="Gruppieren 81">
            <a:extLst>
              <a:ext uri="{FF2B5EF4-FFF2-40B4-BE49-F238E27FC236}">
                <a16:creationId xmlns:a16="http://schemas.microsoft.com/office/drawing/2014/main" id="{55644BF8-8617-4475-B61C-2B98051F82C9}"/>
              </a:ext>
            </a:extLst>
          </p:cNvPr>
          <p:cNvGrpSpPr/>
          <p:nvPr/>
        </p:nvGrpSpPr>
        <p:grpSpPr>
          <a:xfrm>
            <a:off x="4370109" y="2215254"/>
            <a:ext cx="4242427" cy="998275"/>
            <a:chOff x="4370109" y="546541"/>
            <a:chExt cx="4242427" cy="998275"/>
          </a:xfrm>
        </p:grpSpPr>
        <p:cxnSp>
          <p:nvCxnSpPr>
            <p:cNvPr id="83" name="Gerader Verbinder 82">
              <a:extLst>
                <a:ext uri="{FF2B5EF4-FFF2-40B4-BE49-F238E27FC236}">
                  <a16:creationId xmlns:a16="http://schemas.microsoft.com/office/drawing/2014/main" id="{4D0B6913-8E94-42EA-9997-EBFDCBE1018F}"/>
                </a:ext>
              </a:extLst>
            </p:cNvPr>
            <p:cNvCxnSpPr>
              <a:cxnSpLocks/>
            </p:cNvCxnSpPr>
            <p:nvPr/>
          </p:nvCxnSpPr>
          <p:spPr bwMode="auto">
            <a:xfrm>
              <a:off x="5548414" y="791117"/>
              <a:ext cx="0" cy="468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84" name="Textfeld 83">
              <a:extLst>
                <a:ext uri="{FF2B5EF4-FFF2-40B4-BE49-F238E27FC236}">
                  <a16:creationId xmlns:a16="http://schemas.microsoft.com/office/drawing/2014/main" id="{DDB62880-CC31-47A5-B319-AE11DBADEBFA}"/>
                </a:ext>
              </a:extLst>
            </p:cNvPr>
            <p:cNvSpPr txBox="1"/>
            <p:nvPr/>
          </p:nvSpPr>
          <p:spPr>
            <a:xfrm>
              <a:off x="4370109" y="546541"/>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0 %</a:t>
              </a:r>
            </a:p>
          </p:txBody>
        </p:sp>
        <p:sp>
          <p:nvSpPr>
            <p:cNvPr id="85" name="Textfeld 84">
              <a:extLst>
                <a:ext uri="{FF2B5EF4-FFF2-40B4-BE49-F238E27FC236}">
                  <a16:creationId xmlns:a16="http://schemas.microsoft.com/office/drawing/2014/main" id="{7E4BE12D-0258-4E49-8262-4B6E815FD4E2}"/>
                </a:ext>
              </a:extLst>
            </p:cNvPr>
            <p:cNvSpPr txBox="1"/>
            <p:nvPr/>
          </p:nvSpPr>
          <p:spPr>
            <a:xfrm>
              <a:off x="8019457" y="546541"/>
              <a:ext cx="593079" cy="246221"/>
            </a:xfrm>
            <a:prstGeom prst="rect">
              <a:avLst/>
            </a:prstGeom>
            <a:noFill/>
          </p:spPr>
          <p:txBody>
            <a:bodyPr wrap="square" lIns="0" tIns="0" rIns="0" bIns="0" rtlCol="0">
              <a:spAutoFit/>
            </a:bodyPr>
            <a:lstStyle/>
            <a:p>
              <a:pPr marL="342900" indent="-342900" algn="ctr">
                <a:spcBef>
                  <a:spcPts val="400"/>
                </a:spcBef>
              </a:pPr>
              <a:r>
                <a:rPr lang="de-DE" sz="1600" dirty="0">
                  <a:solidFill>
                    <a:srgbClr val="C00000"/>
                  </a:solidFill>
                  <a:latin typeface="+mj-lt"/>
                  <a:cs typeface="Calibri"/>
                </a:rPr>
                <a:t>133 %</a:t>
              </a:r>
            </a:p>
          </p:txBody>
        </p:sp>
        <p:cxnSp>
          <p:nvCxnSpPr>
            <p:cNvPr id="86" name="Gerader Verbinder 85">
              <a:extLst>
                <a:ext uri="{FF2B5EF4-FFF2-40B4-BE49-F238E27FC236}">
                  <a16:creationId xmlns:a16="http://schemas.microsoft.com/office/drawing/2014/main" id="{5CE75A3B-5AE9-4888-BB8D-ED70F40932B4}"/>
                </a:ext>
              </a:extLst>
            </p:cNvPr>
            <p:cNvCxnSpPr>
              <a:cxnSpLocks/>
            </p:cNvCxnSpPr>
            <p:nvPr/>
          </p:nvCxnSpPr>
          <p:spPr bwMode="auto">
            <a:xfrm>
              <a:off x="6479560" y="791116"/>
              <a:ext cx="0" cy="468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cxnSp>
          <p:nvCxnSpPr>
            <p:cNvPr id="87" name="Gerader Verbinder 86">
              <a:extLst>
                <a:ext uri="{FF2B5EF4-FFF2-40B4-BE49-F238E27FC236}">
                  <a16:creationId xmlns:a16="http://schemas.microsoft.com/office/drawing/2014/main" id="{948512C5-BB0D-4C5E-8905-02A24B65702D}"/>
                </a:ext>
              </a:extLst>
            </p:cNvPr>
            <p:cNvCxnSpPr>
              <a:cxnSpLocks/>
            </p:cNvCxnSpPr>
            <p:nvPr/>
          </p:nvCxnSpPr>
          <p:spPr bwMode="auto">
            <a:xfrm>
              <a:off x="7407694" y="791115"/>
              <a:ext cx="0" cy="468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89" name="Textfeld 88">
              <a:extLst>
                <a:ext uri="{FF2B5EF4-FFF2-40B4-BE49-F238E27FC236}">
                  <a16:creationId xmlns:a16="http://schemas.microsoft.com/office/drawing/2014/main" id="{982F119D-6E2B-488C-B081-BF9AB4F9FC29}"/>
                </a:ext>
              </a:extLst>
            </p:cNvPr>
            <p:cNvSpPr txBox="1"/>
            <p:nvPr/>
          </p:nvSpPr>
          <p:spPr>
            <a:xfrm>
              <a:off x="7137694" y="546541"/>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rgbClr val="317986"/>
                  </a:solidFill>
                  <a:latin typeface="+mj-lt"/>
                  <a:cs typeface="Calibri"/>
                </a:rPr>
                <a:t>100</a:t>
              </a:r>
              <a:r>
                <a:rPr lang="de-DE" sz="1600" dirty="0">
                  <a:solidFill>
                    <a:srgbClr val="317986"/>
                  </a:solidFill>
                  <a:cs typeface="Calibri"/>
                </a:rPr>
                <a:t> </a:t>
              </a:r>
              <a:r>
                <a:rPr lang="de-DE" sz="1600" dirty="0">
                  <a:solidFill>
                    <a:srgbClr val="317986"/>
                  </a:solidFill>
                  <a:latin typeface="+mj-lt"/>
                  <a:cs typeface="Calibri"/>
                </a:rPr>
                <a:t>%</a:t>
              </a:r>
            </a:p>
          </p:txBody>
        </p:sp>
        <p:sp>
          <p:nvSpPr>
            <p:cNvPr id="90" name="Textfeld 89">
              <a:extLst>
                <a:ext uri="{FF2B5EF4-FFF2-40B4-BE49-F238E27FC236}">
                  <a16:creationId xmlns:a16="http://schemas.microsoft.com/office/drawing/2014/main" id="{5C4B8AC7-C5D7-4F2A-A13A-011D7C9D405E}"/>
                </a:ext>
              </a:extLst>
            </p:cNvPr>
            <p:cNvSpPr txBox="1"/>
            <p:nvPr/>
          </p:nvSpPr>
          <p:spPr>
            <a:xfrm>
              <a:off x="4370109" y="1298595"/>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0 €</a:t>
              </a:r>
            </a:p>
          </p:txBody>
        </p:sp>
        <p:sp>
          <p:nvSpPr>
            <p:cNvPr id="91" name="Textfeld 90">
              <a:extLst>
                <a:ext uri="{FF2B5EF4-FFF2-40B4-BE49-F238E27FC236}">
                  <a16:creationId xmlns:a16="http://schemas.microsoft.com/office/drawing/2014/main" id="{84742628-D436-4D3B-B7E1-BB2A5BDD18D8}"/>
                </a:ext>
              </a:extLst>
            </p:cNvPr>
            <p:cNvSpPr txBox="1"/>
            <p:nvPr/>
          </p:nvSpPr>
          <p:spPr>
            <a:xfrm>
              <a:off x="8019457" y="1298595"/>
              <a:ext cx="593079"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120 €</a:t>
              </a:r>
            </a:p>
          </p:txBody>
        </p:sp>
        <p:sp>
          <p:nvSpPr>
            <p:cNvPr id="93" name="Textfeld 92">
              <a:extLst>
                <a:ext uri="{FF2B5EF4-FFF2-40B4-BE49-F238E27FC236}">
                  <a16:creationId xmlns:a16="http://schemas.microsoft.com/office/drawing/2014/main" id="{65AEA835-B0BB-48A4-9C1D-FD2E15A381A5}"/>
                </a:ext>
              </a:extLst>
            </p:cNvPr>
            <p:cNvSpPr txBox="1"/>
            <p:nvPr/>
          </p:nvSpPr>
          <p:spPr>
            <a:xfrm>
              <a:off x="7137694" y="1298595"/>
              <a:ext cx="540000" cy="246221"/>
            </a:xfrm>
            <a:prstGeom prst="rect">
              <a:avLst/>
            </a:prstGeom>
            <a:noFill/>
          </p:spPr>
          <p:txBody>
            <a:bodyPr wrap="square" lIns="0" tIns="0" rIns="0" bIns="0" rtlCol="0">
              <a:spAutoFit/>
            </a:bodyPr>
            <a:lstStyle/>
            <a:p>
              <a:pPr marL="342900" indent="-342900" algn="ctr">
                <a:spcBef>
                  <a:spcPts val="400"/>
                </a:spcBef>
              </a:pPr>
              <a:r>
                <a:rPr lang="de-DE" sz="1600" dirty="0">
                  <a:solidFill>
                    <a:schemeClr val="tx2"/>
                  </a:solidFill>
                  <a:latin typeface="+mj-lt"/>
                  <a:cs typeface="Calibri"/>
                </a:rPr>
                <a:t>90 €</a:t>
              </a:r>
            </a:p>
          </p:txBody>
        </p:sp>
      </p:grpSp>
    </p:spTree>
    <p:extLst>
      <p:ext uri="{BB962C8B-B14F-4D97-AF65-F5344CB8AC3E}">
        <p14:creationId xmlns:p14="http://schemas.microsoft.com/office/powerpoint/2010/main" val="2323353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3" end="1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4" end="1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61CC66F-8D17-495B-AAA8-04B3A3C749F3}"/>
              </a:ext>
            </a:extLst>
          </p:cNvPr>
          <p:cNvSpPr>
            <a:spLocks noGrp="1"/>
          </p:cNvSpPr>
          <p:nvPr>
            <p:ph idx="1"/>
          </p:nvPr>
        </p:nvSpPr>
        <p:spPr>
          <a:xfrm>
            <a:off x="252000" y="899999"/>
            <a:ext cx="5596725" cy="5580000"/>
          </a:xfrm>
        </p:spPr>
        <p:txBody>
          <a:bodyPr/>
          <a:lstStyle/>
          <a:p>
            <a:pPr marL="216000" indent="-216000">
              <a:buNone/>
            </a:pPr>
            <a:r>
              <a:rPr lang="de-DE" sz="1600" b="1" dirty="0"/>
              <a:t>Erfahrungen im Selbstversuch</a:t>
            </a:r>
          </a:p>
          <a:p>
            <a:pPr marL="216000" indent="-216000">
              <a:buFont typeface="Wingdings" charset="2"/>
              <a:buChar char="§"/>
            </a:pPr>
            <a:r>
              <a:rPr lang="de-DE" sz="1600" dirty="0"/>
              <a:t>Mit den technischen Fachbegriffen ‚Grundwert‘ &amp; ‚Prozentwert‘ </a:t>
            </a:r>
            <a:br>
              <a:rPr lang="de-DE" sz="1600" dirty="0"/>
            </a:br>
            <a:r>
              <a:rPr lang="de-DE" sz="1600" dirty="0"/>
              <a:t>ist der Unterschied schnell präzise formuliert.</a:t>
            </a:r>
          </a:p>
          <a:p>
            <a:pPr marL="216000" indent="-216000">
              <a:buFont typeface="Wingdings" charset="2"/>
              <a:buChar char="§"/>
            </a:pPr>
            <a:r>
              <a:rPr lang="de-DE" sz="1600" dirty="0"/>
              <a:t>Doch diese Vokabeln müssen im Prozess erst gelernt werden: </a:t>
            </a:r>
            <a:br>
              <a:rPr lang="de-DE" sz="1600" dirty="0"/>
            </a:br>
            <a:r>
              <a:rPr lang="de-DE" sz="1600" dirty="0"/>
              <a:t>wie formuliert man dann Bedeutung? (muss genau festgelegt werden!)</a:t>
            </a:r>
          </a:p>
          <a:p>
            <a:pPr marL="216000" indent="-216000">
              <a:buFont typeface="Wingdings" charset="2"/>
              <a:buChar char="§"/>
            </a:pPr>
            <a:r>
              <a:rPr lang="de-DE" sz="1600" dirty="0"/>
              <a:t>Teufelskreis: technische Fachbegriffe werden gerne schon </a:t>
            </a:r>
            <a:br>
              <a:rPr lang="de-DE" sz="1600" dirty="0"/>
            </a:br>
            <a:r>
              <a:rPr lang="de-DE" sz="1600" dirty="0"/>
              <a:t>für ihre eigene Erklärung genutzt.</a:t>
            </a:r>
          </a:p>
          <a:p>
            <a:pPr marL="432000" indent="-216000">
              <a:buFont typeface="Wingdings" charset="2"/>
              <a:buChar char="§"/>
            </a:pPr>
            <a:r>
              <a:rPr lang="de-DE" sz="1600" dirty="0">
                <a:sym typeface="Wingdings"/>
              </a:rPr>
              <a:t>Vorher ist eine </a:t>
            </a:r>
            <a:r>
              <a:rPr lang="de-DE" sz="1600" b="1" dirty="0">
                <a:sym typeface="Wingdings"/>
              </a:rPr>
              <a:t>bedeutungsbezogene Erklärung </a:t>
            </a:r>
            <a:r>
              <a:rPr lang="de-DE" sz="1600" dirty="0">
                <a:sym typeface="Wingdings"/>
              </a:rPr>
              <a:t>notwendig.</a:t>
            </a:r>
          </a:p>
          <a:p>
            <a:pPr marL="432000" indent="-216000">
              <a:buFont typeface="Wingdings" charset="2"/>
              <a:buChar char="§"/>
            </a:pPr>
            <a:r>
              <a:rPr lang="de-DE" sz="1600" dirty="0">
                <a:sym typeface="Wingdings"/>
              </a:rPr>
              <a:t>kognitive Funktion von Sprache ist gerade bzgl. des bedeutungsbezogenen Denkwortschatzes unabdingbar</a:t>
            </a:r>
          </a:p>
          <a:p>
            <a:pPr marL="216000" indent="-216000">
              <a:buFont typeface="Wingdings" charset="2"/>
              <a:buChar char="§"/>
            </a:pPr>
            <a:r>
              <a:rPr lang="de-DE" sz="1600" dirty="0"/>
              <a:t>Auch graphische Darstellungen sind für den Erklärungsprozess </a:t>
            </a:r>
            <a:br>
              <a:rPr lang="de-DE" sz="1600" dirty="0"/>
            </a:br>
            <a:r>
              <a:rPr lang="de-DE" sz="1600" dirty="0"/>
              <a:t>unabdingbar, denn sie erlauben deiktische Erklärungen</a:t>
            </a:r>
            <a:br>
              <a:rPr lang="de-DE" sz="1600" dirty="0"/>
            </a:br>
            <a:r>
              <a:rPr lang="de-DE" sz="1600" dirty="0"/>
              <a:t>(hier, da, das da, ...) und gehören deshalb zum bedeutungsbezogenen Denkwortschatz.</a:t>
            </a:r>
          </a:p>
          <a:p>
            <a:pPr marL="216000" indent="-216000">
              <a:buFont typeface="Wingdings" charset="2"/>
              <a:buChar char="§"/>
            </a:pPr>
            <a:r>
              <a:rPr lang="de-DE" sz="1600" dirty="0"/>
              <a:t>Dann können Sprachmittel und mathematische Konzepte zusammen erworben werden.</a:t>
            </a:r>
          </a:p>
        </p:txBody>
      </p:sp>
      <p:sp>
        <p:nvSpPr>
          <p:cNvPr id="2" name="Titel 1"/>
          <p:cNvSpPr>
            <a:spLocks noGrp="1"/>
          </p:cNvSpPr>
          <p:nvPr>
            <p:ph type="title"/>
          </p:nvPr>
        </p:nvSpPr>
        <p:spPr/>
        <p:txBody>
          <a:bodyPr>
            <a:normAutofit/>
          </a:bodyPr>
          <a:lstStyle/>
          <a:p>
            <a:r>
              <a:rPr lang="de-DE" dirty="0"/>
              <a:t>Selbstversuch</a:t>
            </a:r>
          </a:p>
        </p:txBody>
      </p:sp>
      <p:pic>
        <p:nvPicPr>
          <p:cNvPr id="8" name="Grafik 7">
            <a:extLst>
              <a:ext uri="{FF2B5EF4-FFF2-40B4-BE49-F238E27FC236}">
                <a16:creationId xmlns:a16="http://schemas.microsoft.com/office/drawing/2014/main" id="{E335664B-E4C4-475D-9445-4329C8FAA260}"/>
              </a:ext>
            </a:extLst>
          </p:cNvPr>
          <p:cNvPicPr>
            <a:picLocks noChangeAspect="1"/>
          </p:cNvPicPr>
          <p:nvPr/>
        </p:nvPicPr>
        <p:blipFill rotWithShape="1">
          <a:blip r:embed="rId3"/>
          <a:srcRect l="53182" t="36212" r="3292" b="35758"/>
          <a:stretch/>
        </p:blipFill>
        <p:spPr>
          <a:xfrm>
            <a:off x="5848725" y="3429000"/>
            <a:ext cx="2021587" cy="976400"/>
          </a:xfrm>
          <a:prstGeom prst="rect">
            <a:avLst/>
          </a:prstGeom>
        </p:spPr>
      </p:pic>
      <p:pic>
        <p:nvPicPr>
          <p:cNvPr id="13" name="Grafik 12">
            <a:extLst>
              <a:ext uri="{FF2B5EF4-FFF2-40B4-BE49-F238E27FC236}">
                <a16:creationId xmlns:a16="http://schemas.microsoft.com/office/drawing/2014/main" id="{7C5ADA5A-90AB-4C35-8A00-69183DD37B30}"/>
              </a:ext>
            </a:extLst>
          </p:cNvPr>
          <p:cNvPicPr>
            <a:picLocks noChangeAspect="1"/>
          </p:cNvPicPr>
          <p:nvPr/>
        </p:nvPicPr>
        <p:blipFill>
          <a:blip r:embed="rId4"/>
          <a:stretch>
            <a:fillRect/>
          </a:stretch>
        </p:blipFill>
        <p:spPr>
          <a:xfrm>
            <a:off x="8300646" y="2413314"/>
            <a:ext cx="591354" cy="3984171"/>
          </a:xfrm>
          <a:prstGeom prst="rect">
            <a:avLst/>
          </a:prstGeom>
        </p:spPr>
      </p:pic>
      <p:pic>
        <p:nvPicPr>
          <p:cNvPr id="17" name="Grafik 16">
            <a:extLst>
              <a:ext uri="{FF2B5EF4-FFF2-40B4-BE49-F238E27FC236}">
                <a16:creationId xmlns:a16="http://schemas.microsoft.com/office/drawing/2014/main" id="{2A93099F-D3E9-461D-9B2D-539D92A8F353}"/>
              </a:ext>
            </a:extLst>
          </p:cNvPr>
          <p:cNvPicPr>
            <a:picLocks noChangeAspect="1"/>
          </p:cNvPicPr>
          <p:nvPr/>
        </p:nvPicPr>
        <p:blipFill rotWithShape="1">
          <a:blip r:embed="rId5"/>
          <a:srcRect l="47541" t="6910" r="4871" b="76917"/>
          <a:stretch/>
        </p:blipFill>
        <p:spPr>
          <a:xfrm>
            <a:off x="5942125" y="776630"/>
            <a:ext cx="2417495" cy="616194"/>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18" name="Grafik 17">
            <a:extLst>
              <a:ext uri="{FF2B5EF4-FFF2-40B4-BE49-F238E27FC236}">
                <a16:creationId xmlns:a16="http://schemas.microsoft.com/office/drawing/2014/main" id="{C7EB3DF6-C837-4EB6-8AB5-9D746D872342}"/>
              </a:ext>
            </a:extLst>
          </p:cNvPr>
          <p:cNvPicPr>
            <a:picLocks noChangeAspect="1"/>
          </p:cNvPicPr>
          <p:nvPr/>
        </p:nvPicPr>
        <p:blipFill rotWithShape="1">
          <a:blip r:embed="rId5"/>
          <a:srcRect l="47541" t="30500" r="4871" b="53327"/>
          <a:stretch/>
        </p:blipFill>
        <p:spPr>
          <a:xfrm>
            <a:off x="6208315" y="1115536"/>
            <a:ext cx="2417495" cy="616194"/>
          </a:xfrm>
          <a:prstGeom prst="rect">
            <a:avLst/>
          </a:prstGeom>
          <a:ln>
            <a:solidFill>
              <a:schemeClr val="bg1">
                <a:lumMod val="95000"/>
              </a:schemeClr>
            </a:solidFill>
          </a:ln>
          <a:effectLst>
            <a:outerShdw blurRad="50800" dist="38100" dir="2700000" algn="tl" rotWithShape="0">
              <a:prstClr val="black">
                <a:alpha val="40000"/>
              </a:prstClr>
            </a:outerShdw>
          </a:effectLst>
        </p:spPr>
      </p:pic>
      <p:pic>
        <p:nvPicPr>
          <p:cNvPr id="19" name="Grafik 18">
            <a:extLst>
              <a:ext uri="{FF2B5EF4-FFF2-40B4-BE49-F238E27FC236}">
                <a16:creationId xmlns:a16="http://schemas.microsoft.com/office/drawing/2014/main" id="{CAEE0836-FE85-4A1B-8C5C-AF08F080E0B6}"/>
              </a:ext>
            </a:extLst>
          </p:cNvPr>
          <p:cNvPicPr>
            <a:picLocks noChangeAspect="1"/>
          </p:cNvPicPr>
          <p:nvPr/>
        </p:nvPicPr>
        <p:blipFill rotWithShape="1">
          <a:blip r:embed="rId5"/>
          <a:srcRect l="47541" t="54367" r="4871" b="29460"/>
          <a:stretch/>
        </p:blipFill>
        <p:spPr>
          <a:xfrm>
            <a:off x="6474504" y="1454442"/>
            <a:ext cx="2417495" cy="616194"/>
          </a:xfrm>
          <a:prstGeom prst="rect">
            <a:avLst/>
          </a:prstGeom>
          <a:ln>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830704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68AF44FF-77A0-42C5-9ABE-49E97F3FA3BC}"/>
              </a:ext>
            </a:extLst>
          </p:cNvPr>
          <p:cNvSpPr>
            <a:spLocks noGrp="1"/>
          </p:cNvSpPr>
          <p:nvPr>
            <p:ph idx="1"/>
          </p:nvPr>
        </p:nvSpPr>
        <p:spPr/>
        <p:txBody>
          <a:bodyPr anchor="b"/>
          <a:lstStyle/>
          <a:p>
            <a:pPr marL="0" indent="0">
              <a:buNone/>
            </a:pPr>
            <a:r>
              <a:rPr lang="de-DE" sz="1600" b="1" dirty="0"/>
              <a:t>Ziel</a:t>
            </a:r>
          </a:p>
          <a:p>
            <a:r>
              <a:rPr lang="de-DE" sz="1600" dirty="0"/>
              <a:t>Folie 41: Kennenlernen der Sequenzierung von Förderaufgaben zur Prozentrechnung anhand eines konzeptuellen Lernpfads (fachliches Lernen) und eines sprachlichen Lernpfads (sprachliches Lernen), die durch den Prozentstreifen zu verknüpfen sind sowie zugrunde liegender Design-Prinzipien für eine Förderung zum Prozentverständnis.</a:t>
            </a:r>
          </a:p>
          <a:p>
            <a:r>
              <a:rPr lang="de-DE" sz="1600" dirty="0"/>
              <a:t>Folie 43: Sequenzierung von Aufgaben einer Unterrichtsreihe zum Thema Prozente und Reflexion über eigens verwendete Sequenzierungskriterien</a:t>
            </a:r>
            <a:br>
              <a:rPr lang="de-DE" sz="1600" dirty="0"/>
            </a:br>
            <a:endParaRPr lang="de-DE" sz="1600" dirty="0"/>
          </a:p>
        </p:txBody>
      </p:sp>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8" name="Rechteck 7">
            <a:extLst>
              <a:ext uri="{FF2B5EF4-FFF2-40B4-BE49-F238E27FC236}">
                <a16:creationId xmlns:a16="http://schemas.microsoft.com/office/drawing/2014/main" id="{C9DEC308-E037-48B5-B9BA-322CA15B5867}"/>
              </a:ext>
            </a:extLst>
          </p:cNvPr>
          <p:cNvSpPr/>
          <p:nvPr/>
        </p:nvSpPr>
        <p:spPr bwMode="auto">
          <a:xfrm>
            <a:off x="-524088" y="1295401"/>
            <a:ext cx="9940715" cy="990600"/>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7" name="Tabelle 6">
            <a:extLst>
              <a:ext uri="{FF2B5EF4-FFF2-40B4-BE49-F238E27FC236}">
                <a16:creationId xmlns:a16="http://schemas.microsoft.com/office/drawing/2014/main" id="{0F262004-F48A-452A-B12C-82E94C4F9FEB}"/>
              </a:ext>
            </a:extLst>
          </p:cNvPr>
          <p:cNvGraphicFramePr>
            <a:graphicFrameLocks noGrp="1"/>
          </p:cNvGraphicFramePr>
          <p:nvPr>
            <p:extLst>
              <p:ext uri="{D42A27DB-BD31-4B8C-83A1-F6EECF244321}">
                <p14:modId xmlns:p14="http://schemas.microsoft.com/office/powerpoint/2010/main" val="1826073701"/>
              </p:ext>
            </p:extLst>
          </p:nvPr>
        </p:nvGraphicFramePr>
        <p:xfrm>
          <a:off x="252000" y="851666"/>
          <a:ext cx="8640000" cy="217434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0">
                <a:tc>
                  <a:txBody>
                    <a:bodyPr/>
                    <a:lstStyle/>
                    <a:p>
                      <a:pPr>
                        <a:lnSpc>
                          <a:spcPts val="13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effectLst/>
                          <a:latin typeface="Calibri" panose="020F0502020204030204" pitchFamily="34" charset="0"/>
                          <a:ea typeface="Times New Roman" panose="02020603050405020304" pitchFamily="18" charset="0"/>
                          <a:cs typeface="Calibri" panose="020F0502020204030204" pitchFamily="34" charset="0"/>
                        </a:rPr>
                        <a:t>Wie ist Prozentverständnis fach- und sprachintegriert zu fördern?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8400682"/>
                  </a:ext>
                </a:extLst>
              </a:tr>
              <a:tr h="0">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spc="-20" baseline="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Sequenzierung einer Förderung zu Prozenten anhand eines dualen Lernpfads (fachliches und sprachliches Lernen) und Darstellung zugrunde liegender Design-Prinzipien </a:t>
                      </a:r>
                      <a:endParaRPr lang="de-DE" sz="1200" spc="-2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ts val="13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0" indent="0">
                        <a:lnSpc>
                          <a:spcPts val="13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950753"/>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spc="-10" baseline="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6 – Eigene Sequenzierung von Aufgaben zu Prozenten: </a:t>
                      </a:r>
                      <a:r>
                        <a:rPr lang="de-DE" sz="1200" spc="-10" baseline="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Sequenzierung vorgegebener Aufgaben in Gruppenarbeit und Ableitung von Kriterien aus eigener Sequenzierung </a:t>
                      </a:r>
                      <a:endParaRPr lang="de-DE" sz="1200" spc="-1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ts val="13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 Folien (davon 1 Folie als Aufl.)</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de-DE" sz="1200" spc="-20" baseline="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AM2_Aufg_sequenzieren.docx</a:t>
                      </a:r>
                      <a:endParaRPr lang="de-DE" sz="1200" spc="-2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81066140"/>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Sprache und Denken in der Prozente-Reihe gemeinsam entwickeln mit Prozentstreifen als Mittler in verschiedenen Funktionen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ts val="13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18 Folien, Film zu Prozente-Reihe: https://dzlm.de/1000/filme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96441836"/>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Lernziele der MSK-Förderung zu Prozenten im Überblick</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5128744"/>
                  </a:ext>
                </a:extLst>
              </a:tr>
            </a:tbl>
          </a:graphicData>
        </a:graphic>
      </p:graphicFrame>
    </p:spTree>
    <p:extLst>
      <p:ext uri="{BB962C8B-B14F-4D97-AF65-F5344CB8AC3E}">
        <p14:creationId xmlns:p14="http://schemas.microsoft.com/office/powerpoint/2010/main" val="36276086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5605B87-EB6B-444A-9BE1-661D576D67D3}"/>
              </a:ext>
            </a:extLst>
          </p:cNvPr>
          <p:cNvSpPr>
            <a:spLocks noGrp="1"/>
          </p:cNvSpPr>
          <p:nvPr>
            <p:ph idx="1"/>
          </p:nvPr>
        </p:nvSpPr>
        <p:spPr/>
        <p:txBody>
          <a:bodyPr anchor="b"/>
          <a:lstStyle/>
          <a:p>
            <a:pPr marL="0" indent="0">
              <a:buNone/>
            </a:pPr>
            <a:r>
              <a:rPr lang="de-DE" sz="1600" b="1" dirty="0"/>
              <a:t>Vorgehen und Besprechungshinweise</a:t>
            </a:r>
          </a:p>
          <a:p>
            <a:r>
              <a:rPr lang="de-DE" sz="1600" dirty="0"/>
              <a:t>Folie 43-44: Die Aktivität 6 sollte (insbesondere in Präsenz) anhand des Arbeitsblattes (AM2_Aufg_sequenzieren) in Gruppenarbeit stattfinden, da durch diese eine Reflexion über Unterrichtsplanung allgemein bzw. von fach- und sprachintegriertem Unterricht anhand von Lernpfaden initiiert werden kann. Bei der Reflexion sollten anhand der Aufgabennummern die verschiedenen Sequenzierungen gegenübergestellt und vor dem Hintergrund verschiedener Sortierungskriterien diskutiert werden. Falls die Fortbildung online stattfindet, können individuelle Sequenzierungen über </a:t>
            </a:r>
            <a:r>
              <a:rPr lang="de-DE" sz="1600" dirty="0" err="1"/>
              <a:t>Mentimeter</a:t>
            </a:r>
            <a:r>
              <a:rPr lang="de-DE" sz="1600" dirty="0"/>
              <a:t> gesammelt werden. </a:t>
            </a:r>
            <a:br>
              <a:rPr lang="de-DE" sz="1600" dirty="0"/>
            </a:br>
            <a:endParaRPr lang="de-DE" sz="1600" dirty="0"/>
          </a:p>
        </p:txBody>
      </p:sp>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7" name="Rechteck 6">
            <a:extLst>
              <a:ext uri="{FF2B5EF4-FFF2-40B4-BE49-F238E27FC236}">
                <a16:creationId xmlns:a16="http://schemas.microsoft.com/office/drawing/2014/main" id="{536BFB02-73E8-40D7-9352-9F64CAA779EB}"/>
              </a:ext>
            </a:extLst>
          </p:cNvPr>
          <p:cNvSpPr/>
          <p:nvPr/>
        </p:nvSpPr>
        <p:spPr bwMode="auto">
          <a:xfrm>
            <a:off x="-524088" y="1295401"/>
            <a:ext cx="9940715" cy="990600"/>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8" name="Tabelle 7">
            <a:extLst>
              <a:ext uri="{FF2B5EF4-FFF2-40B4-BE49-F238E27FC236}">
                <a16:creationId xmlns:a16="http://schemas.microsoft.com/office/drawing/2014/main" id="{C3FCB3B8-29AB-421A-9F59-BC49BE03283B}"/>
              </a:ext>
            </a:extLst>
          </p:cNvPr>
          <p:cNvGraphicFramePr>
            <a:graphicFrameLocks noGrp="1"/>
          </p:cNvGraphicFramePr>
          <p:nvPr>
            <p:extLst>
              <p:ext uri="{D42A27DB-BD31-4B8C-83A1-F6EECF244321}">
                <p14:modId xmlns:p14="http://schemas.microsoft.com/office/powerpoint/2010/main" val="3653231660"/>
              </p:ext>
            </p:extLst>
          </p:nvPr>
        </p:nvGraphicFramePr>
        <p:xfrm>
          <a:off x="252000" y="851666"/>
          <a:ext cx="8640000" cy="217434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0">
                <a:tc>
                  <a:txBody>
                    <a:bodyPr/>
                    <a:lstStyle/>
                    <a:p>
                      <a:pPr>
                        <a:lnSpc>
                          <a:spcPts val="13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effectLst/>
                          <a:latin typeface="Calibri" panose="020F0502020204030204" pitchFamily="34" charset="0"/>
                          <a:ea typeface="Times New Roman" panose="02020603050405020304" pitchFamily="18" charset="0"/>
                          <a:cs typeface="Calibri" panose="020F0502020204030204" pitchFamily="34" charset="0"/>
                        </a:rPr>
                        <a:t>Wie ist Prozentverständnis fach- und sprachintegriert zu fördern?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8400682"/>
                  </a:ext>
                </a:extLst>
              </a:tr>
              <a:tr h="0">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spc="-20" baseline="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Sequenzierung einer Förderung zu Prozenten anhand eines dualen Lernpfads (fachliches und sprachliches Lernen) und Darstellung zugrunde liegender Design-Prinzipien </a:t>
                      </a:r>
                      <a:endParaRPr lang="de-DE" sz="1200" spc="-2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ts val="13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0" indent="0">
                        <a:lnSpc>
                          <a:spcPts val="13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950753"/>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spc="-10" baseline="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6 – Eigene Sequenzierung von Aufgaben zu Prozenten: </a:t>
                      </a:r>
                      <a:r>
                        <a:rPr lang="de-DE" sz="1200" spc="-10" baseline="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Sequenzierung vorgegebener Aufgaben in Gruppenarbeit und Ableitung von Kriterien aus eigener Sequenzierung </a:t>
                      </a:r>
                      <a:endParaRPr lang="de-DE" sz="1200" spc="-1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ts val="13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 Folien (davon 1 Folie als Aufl.)</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de-DE" sz="1200" spc="-20" baseline="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AM2_Aufg_sequenzieren.docx</a:t>
                      </a:r>
                      <a:endParaRPr lang="de-DE" sz="1200" spc="-2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81066140"/>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Sprache und Denken in der Prozente-Reihe gemeinsam entwickeln mit Prozentstreifen als Mittler in verschiedenen Funktionen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ts val="13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18 Folien, Film zu Prozente-Reihe: https://dzlm.de/1000/filme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96441836"/>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Lernziele der MSK-Förderung zu Prozenten im Überblick</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5128744"/>
                  </a:ext>
                </a:extLst>
              </a:tr>
            </a:tbl>
          </a:graphicData>
        </a:graphic>
      </p:graphicFrame>
    </p:spTree>
    <p:extLst>
      <p:ext uri="{BB962C8B-B14F-4D97-AF65-F5344CB8AC3E}">
        <p14:creationId xmlns:p14="http://schemas.microsoft.com/office/powerpoint/2010/main" val="3048172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a:extLst>
              <a:ext uri="{FF2B5EF4-FFF2-40B4-BE49-F238E27FC236}">
                <a16:creationId xmlns:a16="http://schemas.microsoft.com/office/drawing/2014/main" id="{3C651E9E-2EE3-4BF3-9DD1-CFA8EC36B81B}"/>
              </a:ext>
            </a:extLst>
          </p:cNvPr>
          <p:cNvSpPr>
            <a:spLocks noGrp="1"/>
          </p:cNvSpPr>
          <p:nvPr>
            <p:ph idx="1"/>
          </p:nvPr>
        </p:nvSpPr>
        <p:spPr/>
        <p:txBody>
          <a:bodyPr/>
          <a:lstStyle/>
          <a:p>
            <a:pPr>
              <a:buNone/>
            </a:pPr>
            <a:r>
              <a:rPr lang="de-DE" dirty="0"/>
              <a:t>Diese Folie gehört mit zum Material und darf nicht entfernt werden.</a:t>
            </a:r>
          </a:p>
          <a:p>
            <a:pPr marL="216000" indent="-216000"/>
            <a:r>
              <a:rPr lang="de-DE" dirty="0"/>
              <a:t>Bildnachweise und Zitatquellen finden sich auf den jeweiligen Folien bzw. Zusatzmaterialien.</a:t>
            </a:r>
          </a:p>
          <a:p>
            <a:pPr marL="216000" indent="-216000"/>
            <a:r>
              <a:rPr lang="de-DE" dirty="0"/>
              <a:t>Mit dem Download der Materialien wird kein Eigentum an den Videos/Fotos erworben, sondern nur die Nutzungsmöglichkeit wie folgt: Die Nutzung ist im Rahmen der Aus- und Fortbildung von Lehrkräften zulässig, die Videos und Fotos sollen nur auf Plattformen mit Registrierung verbreitet werden, nicht frei im Internet wie z. B. öffentlich zugänglichen Videoplattformen wie YouTube. Streaming auf Plattformen mit Registrierungsschranken sind erlaubt.</a:t>
            </a:r>
          </a:p>
          <a:p>
            <a:pPr marL="216000" indent="-216000"/>
            <a:r>
              <a:rPr lang="de-DE" dirty="0"/>
              <a:t>Eine andere Nutzung der Videos als in Lehrkräfteaus- und -fortbildung ist nicht erlaubt.</a:t>
            </a:r>
          </a:p>
        </p:txBody>
      </p:sp>
      <p:sp>
        <p:nvSpPr>
          <p:cNvPr id="5" name="Titel 4">
            <a:extLst>
              <a:ext uri="{FF2B5EF4-FFF2-40B4-BE49-F238E27FC236}">
                <a16:creationId xmlns:a16="http://schemas.microsoft.com/office/drawing/2014/main" id="{83CA3021-DD12-498D-B5F0-BBA091376EB8}"/>
              </a:ext>
            </a:extLst>
          </p:cNvPr>
          <p:cNvSpPr>
            <a:spLocks noGrp="1"/>
          </p:cNvSpPr>
          <p:nvPr>
            <p:ph type="title"/>
          </p:nvPr>
        </p:nvSpPr>
        <p:spPr/>
        <p:txBody>
          <a:bodyPr/>
          <a:lstStyle/>
          <a:p>
            <a:r>
              <a:rPr lang="de-DE" dirty="0"/>
              <a:t>Hinweis zur Nutzung der urheberrechtlich geschützten Bilder und Videos</a:t>
            </a:r>
          </a:p>
        </p:txBody>
      </p:sp>
    </p:spTree>
    <p:extLst>
      <p:ext uri="{BB962C8B-B14F-4D97-AF65-F5344CB8AC3E}">
        <p14:creationId xmlns:p14="http://schemas.microsoft.com/office/powerpoint/2010/main" val="27655393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CF308B62-8F58-4F8F-BE57-A1868872E99E}"/>
              </a:ext>
            </a:extLst>
          </p:cNvPr>
          <p:cNvSpPr/>
          <p:nvPr/>
        </p:nvSpPr>
        <p:spPr bwMode="auto">
          <a:xfrm rot="16200000">
            <a:off x="-1631982" y="2658435"/>
            <a:ext cx="3927516" cy="66354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14" name="Rechteck 13">
            <a:extLst>
              <a:ext uri="{FF2B5EF4-FFF2-40B4-BE49-F238E27FC236}">
                <a16:creationId xmlns:a16="http://schemas.microsoft.com/office/drawing/2014/main" id="{564D4563-5DCF-4682-8025-29FC3E1556A5}"/>
              </a:ext>
            </a:extLst>
          </p:cNvPr>
          <p:cNvSpPr/>
          <p:nvPr/>
        </p:nvSpPr>
        <p:spPr bwMode="auto">
          <a:xfrm>
            <a:off x="-452176" y="1679567"/>
            <a:ext cx="9596167" cy="2193152"/>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sp>
        <p:nvSpPr>
          <p:cNvPr id="15" name="Textplatzhalter 6">
            <a:extLst>
              <a:ext uri="{FF2B5EF4-FFF2-40B4-BE49-F238E27FC236}">
                <a16:creationId xmlns:a16="http://schemas.microsoft.com/office/drawing/2014/main" id="{88522F8A-8FDC-43B9-A167-DDD35FC6D2A2}"/>
              </a:ext>
            </a:extLst>
          </p:cNvPr>
          <p:cNvSpPr>
            <a:spLocks noGrp="1"/>
          </p:cNvSpPr>
          <p:nvPr>
            <p:ph type="body" sz="quarter" idx="10"/>
          </p:nvPr>
        </p:nvSpPr>
        <p:spPr>
          <a:xfrm>
            <a:off x="252000" y="1116000"/>
            <a:ext cx="8640000" cy="5415819"/>
          </a:xfrm>
        </p:spPr>
        <p:txBody>
          <a:bodyPr/>
          <a:lstStyle/>
          <a:p>
            <a:pPr defTabSz="720000"/>
            <a:r>
              <a:rPr lang="de-DE" dirty="0">
                <a:solidFill>
                  <a:schemeClr val="bg1">
                    <a:lumMod val="65000"/>
                  </a:schemeClr>
                </a:solidFill>
                <a:latin typeface="Calibri" panose="020F0502020204030204" pitchFamily="34" charset="0"/>
                <a:cs typeface="Calibri" panose="020F0502020204030204" pitchFamily="34" charset="0"/>
              </a:rPr>
              <a:t>Einstieg mit Aktivität zum Eindenken</a:t>
            </a:r>
          </a:p>
          <a:p>
            <a:pPr defTabSz="720000">
              <a:lnSpc>
                <a:spcPct val="150000"/>
              </a:lnSpc>
            </a:pPr>
            <a:r>
              <a:rPr lang="de-DE" dirty="0">
                <a:latin typeface="Calibri" panose="020F0502020204030204" pitchFamily="34" charset="0"/>
                <a:cs typeface="Calibri" panose="020F0502020204030204" pitchFamily="34" charset="0"/>
              </a:rPr>
              <a:t>Prozentverständnis</a:t>
            </a:r>
            <a:br>
              <a:rPr lang="de-DE" dirty="0">
                <a:latin typeface="Calibri" panose="020F0502020204030204" pitchFamily="34" charset="0"/>
                <a:cs typeface="Calibri" panose="020F0502020204030204" pitchFamily="34" charset="0"/>
              </a:rPr>
            </a:br>
            <a:r>
              <a:rPr lang="de-DE" dirty="0">
                <a:latin typeface="Calibri" panose="020F0502020204030204" pitchFamily="34" charset="0"/>
                <a:cs typeface="Calibri" panose="020F0502020204030204" pitchFamily="34" charset="0"/>
              </a:rPr>
              <a:t>	</a:t>
            </a:r>
            <a:r>
              <a:rPr lang="de-DE" b="0" dirty="0">
                <a:latin typeface="Calibri" panose="020F0502020204030204" pitchFamily="34" charset="0"/>
                <a:cs typeface="Calibri" panose="020F0502020204030204" pitchFamily="34" charset="0"/>
              </a:rPr>
              <a:t>	</a:t>
            </a:r>
            <a:r>
              <a:rPr lang="de-DE" b="0" dirty="0">
                <a:solidFill>
                  <a:schemeClr val="bg1">
                    <a:lumMod val="65000"/>
                  </a:schemeClr>
                </a:solidFill>
                <a:latin typeface="Calibri" panose="020F0502020204030204" pitchFamily="34" charset="0"/>
                <a:cs typeface="Calibri" panose="020F0502020204030204" pitchFamily="34" charset="0"/>
              </a:rPr>
              <a:t>Worauf kommt es an?</a:t>
            </a:r>
            <a:br>
              <a:rPr lang="de-DE" b="0" dirty="0">
                <a:solidFill>
                  <a:schemeClr val="bg1">
                    <a:lumMod val="65000"/>
                  </a:schemeClr>
                </a:solidFill>
                <a:latin typeface="Calibri" panose="020F0502020204030204" pitchFamily="34" charset="0"/>
                <a:cs typeface="Calibri" panose="020F0502020204030204" pitchFamily="34" charset="0"/>
              </a:rPr>
            </a:br>
            <a:r>
              <a:rPr lang="de-DE" b="0" dirty="0">
                <a:solidFill>
                  <a:schemeClr val="bg1">
                    <a:lumMod val="65000"/>
                  </a:schemeClr>
                </a:solidFill>
                <a:latin typeface="Calibri" panose="020F0502020204030204" pitchFamily="34" charset="0"/>
                <a:cs typeface="Calibri" panose="020F0502020204030204" pitchFamily="34" charset="0"/>
              </a:rPr>
              <a:t>		Wie diagnostizieren wir es?</a:t>
            </a:r>
            <a:br>
              <a:rPr lang="de-DE" b="0" dirty="0">
                <a:solidFill>
                  <a:schemeClr val="bg1">
                    <a:lumMod val="65000"/>
                  </a:schemeClr>
                </a:solidFill>
                <a:latin typeface="Calibri" panose="020F0502020204030204" pitchFamily="34" charset="0"/>
                <a:cs typeface="Calibri" panose="020F0502020204030204" pitchFamily="34" charset="0"/>
              </a:rPr>
            </a:br>
            <a:r>
              <a:rPr lang="de-DE" b="0" dirty="0">
                <a:solidFill>
                  <a:schemeClr val="bg1">
                    <a:lumMod val="65000"/>
                  </a:schemeClr>
                </a:solidFill>
                <a:latin typeface="Calibri" panose="020F0502020204030204" pitchFamily="34" charset="0"/>
                <a:cs typeface="Calibri" panose="020F0502020204030204" pitchFamily="34" charset="0"/>
              </a:rPr>
              <a:t>		</a:t>
            </a:r>
            <a:r>
              <a:rPr lang="de-DE" dirty="0">
                <a:latin typeface="Calibri" panose="020F0502020204030204" pitchFamily="34" charset="0"/>
                <a:cs typeface="Calibri" panose="020F0502020204030204" pitchFamily="34" charset="0"/>
              </a:rPr>
              <a:t>Wie fördern wir es?</a:t>
            </a:r>
          </a:p>
          <a:p>
            <a:pPr defTabSz="720000"/>
            <a:r>
              <a:rPr lang="de-DE" dirty="0">
                <a:solidFill>
                  <a:schemeClr val="bg1">
                    <a:lumMod val="65000"/>
                  </a:schemeClr>
                </a:solidFill>
                <a:latin typeface="Calibri" panose="020F0502020204030204" pitchFamily="34" charset="0"/>
                <a:cs typeface="Calibri" panose="020F0502020204030204" pitchFamily="34" charset="0"/>
              </a:rPr>
              <a:t>Das Mathe sicher können-Material zu Prozenten</a:t>
            </a:r>
          </a:p>
          <a:p>
            <a:pPr defTabSz="720000"/>
            <a:r>
              <a:rPr lang="de-DE" dirty="0">
                <a:solidFill>
                  <a:schemeClr val="bg1">
                    <a:lumMod val="65000"/>
                  </a:schemeClr>
                </a:solidFill>
                <a:latin typeface="Calibri" panose="020F0502020204030204" pitchFamily="34" charset="0"/>
                <a:cs typeface="Calibri" panose="020F0502020204030204" pitchFamily="34" charset="0"/>
              </a:rPr>
              <a:t>Zusammenfassung und Ausblick</a:t>
            </a:r>
          </a:p>
          <a:p>
            <a:pPr indent="0">
              <a:buNone/>
            </a:pPr>
            <a:endParaRPr lang="de-DE" dirty="0"/>
          </a:p>
        </p:txBody>
      </p:sp>
      <p:pic>
        <p:nvPicPr>
          <p:cNvPr id="16" name="Grafik 15">
            <a:extLst>
              <a:ext uri="{FF2B5EF4-FFF2-40B4-BE49-F238E27FC236}">
                <a16:creationId xmlns:a16="http://schemas.microsoft.com/office/drawing/2014/main" id="{2B8044CD-79DC-4657-8FB3-EA674F6F0D6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90327" y="3270084"/>
            <a:ext cx="396000" cy="396000"/>
          </a:xfrm>
          <a:prstGeom prst="rect">
            <a:avLst/>
          </a:prstGeom>
          <a:ln>
            <a:noFill/>
          </a:ln>
          <a:effectLst/>
        </p:spPr>
      </p:pic>
      <p:pic>
        <p:nvPicPr>
          <p:cNvPr id="17" name="Grafik 16">
            <a:extLst>
              <a:ext uri="{FF2B5EF4-FFF2-40B4-BE49-F238E27FC236}">
                <a16:creationId xmlns:a16="http://schemas.microsoft.com/office/drawing/2014/main" id="{0FACD237-AC6E-479F-9E01-C3BDADB26BDB}"/>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990327" y="2776143"/>
            <a:ext cx="396000" cy="396000"/>
          </a:xfrm>
          <a:prstGeom prst="rect">
            <a:avLst/>
          </a:prstGeom>
          <a:ln>
            <a:noFill/>
          </a:ln>
          <a:effectLst/>
        </p:spPr>
      </p:pic>
      <p:pic>
        <p:nvPicPr>
          <p:cNvPr id="18" name="Grafik 17">
            <a:extLst>
              <a:ext uri="{FF2B5EF4-FFF2-40B4-BE49-F238E27FC236}">
                <a16:creationId xmlns:a16="http://schemas.microsoft.com/office/drawing/2014/main" id="{EA55B83F-7B0C-46F9-835D-5C32E680D469}"/>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tretch>
            <a:fillRect/>
          </a:stretch>
        </p:blipFill>
        <p:spPr>
          <a:xfrm>
            <a:off x="991509" y="2280430"/>
            <a:ext cx="396000" cy="396000"/>
          </a:xfrm>
          <a:prstGeom prst="rect">
            <a:avLst/>
          </a:prstGeom>
          <a:ln>
            <a:noFill/>
          </a:ln>
          <a:effectLst/>
        </p:spPr>
      </p:pic>
    </p:spTree>
    <p:extLst>
      <p:ext uri="{BB962C8B-B14F-4D97-AF65-F5344CB8AC3E}">
        <p14:creationId xmlns:p14="http://schemas.microsoft.com/office/powerpoint/2010/main" val="39453329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Sequenzierung der Förderaufgaben zur Prozentrechnung</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a:xfrm>
            <a:off x="108000" y="6622950"/>
            <a:ext cx="8928000" cy="216000"/>
          </a:xfrm>
        </p:spPr>
        <p:txBody>
          <a:bodyPr/>
          <a:lstStyle/>
          <a:p>
            <a:r>
              <a:rPr lang="de-DE" dirty="0"/>
              <a:t>(Gibbons 2010)</a:t>
            </a:r>
          </a:p>
        </p:txBody>
      </p:sp>
      <p:sp>
        <p:nvSpPr>
          <p:cNvPr id="9" name="Inhaltsplatzhalter 2">
            <a:extLst>
              <a:ext uri="{FF2B5EF4-FFF2-40B4-BE49-F238E27FC236}">
                <a16:creationId xmlns:a16="http://schemas.microsoft.com/office/drawing/2014/main" id="{FD74C6A7-19D0-2E4F-9208-C838C261E937}"/>
              </a:ext>
            </a:extLst>
          </p:cNvPr>
          <p:cNvSpPr>
            <a:spLocks noGrp="1"/>
          </p:cNvSpPr>
          <p:nvPr>
            <p:ph idx="1"/>
          </p:nvPr>
        </p:nvSpPr>
        <p:spPr>
          <a:xfrm>
            <a:off x="252000" y="811146"/>
            <a:ext cx="8424936" cy="324672"/>
          </a:xfrm>
        </p:spPr>
        <p:txBody>
          <a:bodyPr/>
          <a:lstStyle/>
          <a:p>
            <a:pPr marL="0" indent="0">
              <a:buNone/>
            </a:pPr>
            <a:r>
              <a:rPr lang="de-DE" b="1" dirty="0"/>
              <a:t>Sprache und Denken gemeinsam entwickeln</a:t>
            </a:r>
          </a:p>
        </p:txBody>
      </p:sp>
      <p:sp>
        <p:nvSpPr>
          <p:cNvPr id="10" name="Rechteck 9">
            <a:extLst>
              <a:ext uri="{FF2B5EF4-FFF2-40B4-BE49-F238E27FC236}">
                <a16:creationId xmlns:a16="http://schemas.microsoft.com/office/drawing/2014/main" id="{6DB08EAB-6340-7F43-853B-58AB14E72DA1}"/>
              </a:ext>
            </a:extLst>
          </p:cNvPr>
          <p:cNvSpPr/>
          <p:nvPr/>
        </p:nvSpPr>
        <p:spPr>
          <a:xfrm>
            <a:off x="252001" y="2424980"/>
            <a:ext cx="2826480" cy="830997"/>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prstClr val="black"/>
                </a:solidFill>
                <a:effectLst/>
                <a:uLnTx/>
                <a:uFillTx/>
                <a:latin typeface="Calibri" charset="0"/>
                <a:ea typeface="Calibri" charset="0"/>
                <a:cs typeface="Calibri" charset="0"/>
              </a:rPr>
              <a:t>Konzeptueller </a:t>
            </a:r>
            <a:r>
              <a:rPr kumimoji="0" lang="de-DE" sz="1600" b="1" i="0" u="none" strike="noStrike" kern="1200" cap="none" spc="0" normalizeH="0" baseline="0" noProof="0" dirty="0" err="1">
                <a:ln>
                  <a:noFill/>
                </a:ln>
                <a:solidFill>
                  <a:prstClr val="black"/>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prstClr val="black"/>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charset="0"/>
                <a:ea typeface="Calibri" charset="0"/>
                <a:cs typeface="Calibri" charset="0"/>
              </a:rPr>
              <a:t>Weg zum Prozentverständnis</a:t>
            </a:r>
          </a:p>
          <a:p>
            <a:pPr marL="0" marR="0" lvl="0" indent="0" defTabSz="914400" rtl="0" eaLnBrk="0" fontAlgn="base" latinLnBrk="0" hangingPunct="0">
              <a:lnSpc>
                <a:spcPct val="100000"/>
              </a:lnSpc>
              <a:spcBef>
                <a:spcPct val="0"/>
              </a:spcBef>
              <a:spcAft>
                <a:spcPct val="0"/>
              </a:spcAft>
              <a:buClrTx/>
              <a:buSzTx/>
              <a:buFontTx/>
              <a:buNone/>
              <a:tabLst/>
              <a:defRPr/>
            </a:pPr>
            <a:r>
              <a:rPr lang="de-DE" sz="1600" dirty="0">
                <a:solidFill>
                  <a:prstClr val="black"/>
                </a:solidFill>
                <a:latin typeface="Calibri" charset="0"/>
                <a:ea typeface="Calibri" charset="0"/>
                <a:cs typeface="Calibri" charset="0"/>
              </a:rPr>
              <a:t>(mathematisches </a:t>
            </a:r>
            <a:r>
              <a:rPr kumimoji="0" lang="de-DE" sz="1600" b="0" i="0" u="none" strike="noStrike" kern="1200" cap="none" spc="0" normalizeH="0" baseline="0" noProof="0" dirty="0">
                <a:ln>
                  <a:noFill/>
                </a:ln>
                <a:solidFill>
                  <a:prstClr val="black"/>
                </a:solidFill>
                <a:effectLst/>
                <a:uLnTx/>
                <a:uFillTx/>
                <a:latin typeface="Calibri" charset="0"/>
                <a:ea typeface="Calibri" charset="0"/>
                <a:cs typeface="Calibri" charset="0"/>
              </a:rPr>
              <a:t>Lernen)</a:t>
            </a:r>
          </a:p>
        </p:txBody>
      </p:sp>
      <p:sp>
        <p:nvSpPr>
          <p:cNvPr id="16" name="Rechteck 15">
            <a:extLst>
              <a:ext uri="{FF2B5EF4-FFF2-40B4-BE49-F238E27FC236}">
                <a16:creationId xmlns:a16="http://schemas.microsoft.com/office/drawing/2014/main" id="{EC44943F-C44D-D44B-AA6A-84323BB6EE94}"/>
              </a:ext>
            </a:extLst>
          </p:cNvPr>
          <p:cNvSpPr/>
          <p:nvPr/>
        </p:nvSpPr>
        <p:spPr>
          <a:xfrm>
            <a:off x="6080760" y="2424980"/>
            <a:ext cx="2811240" cy="830997"/>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prstClr val="black"/>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prstClr val="black"/>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prstClr val="black"/>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charset="0"/>
                <a:ea typeface="Calibri" charset="0"/>
                <a:cs typeface="Calibri" charset="0"/>
              </a:rPr>
              <a:t>Weg zum Sprachschatz</a:t>
            </a:r>
          </a:p>
          <a:p>
            <a:pPr marL="0" marR="0" lvl="0" indent="0" defTabSz="914400" rtl="0" eaLnBrk="0" fontAlgn="base" latinLnBrk="0" hangingPunct="0">
              <a:lnSpc>
                <a:spcPct val="100000"/>
              </a:lnSpc>
              <a:spcBef>
                <a:spcPct val="0"/>
              </a:spcBef>
              <a:spcAft>
                <a:spcPct val="0"/>
              </a:spcAft>
              <a:buClrTx/>
              <a:buSzTx/>
              <a:buFontTx/>
              <a:buNone/>
              <a:tabLst/>
              <a:defRPr/>
            </a:pPr>
            <a:r>
              <a:rPr lang="de-DE" sz="1600" dirty="0">
                <a:solidFill>
                  <a:prstClr val="black"/>
                </a:solidFill>
                <a:latin typeface="Calibri" charset="0"/>
                <a:ea typeface="Calibri" charset="0"/>
                <a:cs typeface="Calibri" charset="0"/>
              </a:rPr>
              <a:t>(sprachliches Lernen)</a:t>
            </a:r>
            <a:endParaRPr kumimoji="0" lang="de-DE" sz="1600" b="0" i="0" u="none" strike="noStrike" kern="1200" cap="none" spc="0" normalizeH="0" baseline="0" noProof="0" dirty="0">
              <a:ln>
                <a:noFill/>
              </a:ln>
              <a:solidFill>
                <a:prstClr val="black"/>
              </a:solidFill>
              <a:effectLst/>
              <a:uLnTx/>
              <a:uFillTx/>
              <a:latin typeface="Calibri" charset="0"/>
              <a:ea typeface="Calibri" charset="0"/>
              <a:cs typeface="Calibri" charset="0"/>
            </a:endParaRPr>
          </a:p>
        </p:txBody>
      </p:sp>
      <p:sp>
        <p:nvSpPr>
          <p:cNvPr id="20" name="Textfeld 19">
            <a:extLst>
              <a:ext uri="{FF2B5EF4-FFF2-40B4-BE49-F238E27FC236}">
                <a16:creationId xmlns:a16="http://schemas.microsoft.com/office/drawing/2014/main" id="{A119EEB1-68A6-4542-A027-17BA028020A9}"/>
              </a:ext>
            </a:extLst>
          </p:cNvPr>
          <p:cNvSpPr txBox="1"/>
          <p:nvPr/>
        </p:nvSpPr>
        <p:spPr>
          <a:xfrm>
            <a:off x="252001" y="4688770"/>
            <a:ext cx="2826480" cy="830997"/>
          </a:xfrm>
          <a:prstGeom prst="rect">
            <a:avLst/>
          </a:prstGeom>
          <a:noFill/>
        </p:spPr>
        <p:txBody>
          <a:bodyPr wrap="square" lIns="0" tIns="0" rIns="0" bIns="0"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schemeClr val="tx2"/>
                </a:solidFill>
                <a:effectLst/>
                <a:uLnTx/>
                <a:uFillTx/>
                <a:latin typeface="Calibri" panose="020F0502020204030204" pitchFamily="34" charset="0"/>
                <a:ea typeface="ＭＳ Ｐゴシック" charset="-128"/>
                <a:cs typeface="Calibri" panose="020F0502020204030204" pitchFamily="34" charset="0"/>
              </a:rPr>
              <a:t>Prozentstreifen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schemeClr val="tx2"/>
                </a:solidFill>
                <a:effectLst/>
                <a:uLnTx/>
                <a:uFillTx/>
                <a:latin typeface="Calibri" panose="020F0502020204030204" pitchFamily="34" charset="0"/>
                <a:ea typeface="ＭＳ Ｐゴシック" charset="-128"/>
                <a:cs typeface="Calibri" panose="020F0502020204030204" pitchFamily="34" charset="0"/>
              </a:rPr>
              <a:t>als Mittler in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schemeClr val="tx2"/>
                </a:solidFill>
                <a:effectLst/>
                <a:uLnTx/>
                <a:uFillTx/>
                <a:latin typeface="Calibri" panose="020F0502020204030204" pitchFamily="34" charset="0"/>
                <a:ea typeface="ＭＳ Ｐゴシック" charset="-128"/>
                <a:cs typeface="Calibri" panose="020F0502020204030204" pitchFamily="34" charset="0"/>
              </a:rPr>
              <a:t>wechselnden Rollen</a:t>
            </a:r>
          </a:p>
        </p:txBody>
      </p:sp>
      <p:pic>
        <p:nvPicPr>
          <p:cNvPr id="12" name="Grafik 11">
            <a:extLst>
              <a:ext uri="{FF2B5EF4-FFF2-40B4-BE49-F238E27FC236}">
                <a16:creationId xmlns:a16="http://schemas.microsoft.com/office/drawing/2014/main" id="{240EF8A4-8B5B-486A-963C-672C5CC1CBED}"/>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3" name="Grafik 12">
            <a:extLst>
              <a:ext uri="{FF2B5EF4-FFF2-40B4-BE49-F238E27FC236}">
                <a16:creationId xmlns:a16="http://schemas.microsoft.com/office/drawing/2014/main" id="{3CEDBEFB-72D3-4CB4-B12F-EA2F6478B10A}"/>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35" name="Pfeil nach unten 16">
            <a:extLst>
              <a:ext uri="{FF2B5EF4-FFF2-40B4-BE49-F238E27FC236}">
                <a16:creationId xmlns:a16="http://schemas.microsoft.com/office/drawing/2014/main" id="{15A83CB8-2352-42ED-BD09-C3AB2D31E5D2}"/>
              </a:ext>
            </a:extLst>
          </p:cNvPr>
          <p:cNvSpPr>
            <a:spLocks/>
          </p:cNvSpPr>
          <p:nvPr/>
        </p:nvSpPr>
        <p:spPr>
          <a:xfrm>
            <a:off x="5882642" y="1226964"/>
            <a:ext cx="277526" cy="5302278"/>
          </a:xfrm>
          <a:prstGeom prst="downArrow">
            <a:avLst>
              <a:gd name="adj1" fmla="val 50000"/>
              <a:gd name="adj2" fmla="val 70022"/>
            </a:avLst>
          </a:prstGeom>
          <a:solidFill>
            <a:schemeClr val="tx2"/>
          </a:solidFill>
          <a:effectLst/>
        </p:spPr>
        <p:txBody>
          <a:bodyPr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a:ea typeface="ＭＳ Ｐゴシック" charset="-128"/>
              <a:cs typeface="Calibri"/>
            </a:endParaRPr>
          </a:p>
        </p:txBody>
      </p:sp>
      <p:sp>
        <p:nvSpPr>
          <p:cNvPr id="34" name="Pfeil nach unten 16">
            <a:extLst>
              <a:ext uri="{FF2B5EF4-FFF2-40B4-BE49-F238E27FC236}">
                <a16:creationId xmlns:a16="http://schemas.microsoft.com/office/drawing/2014/main" id="{E117976F-8ADB-4E95-8CE9-852D903EEA52}"/>
              </a:ext>
            </a:extLst>
          </p:cNvPr>
          <p:cNvSpPr>
            <a:spLocks/>
          </p:cNvSpPr>
          <p:nvPr/>
        </p:nvSpPr>
        <p:spPr>
          <a:xfrm>
            <a:off x="2997342" y="1226964"/>
            <a:ext cx="264018" cy="5302278"/>
          </a:xfrm>
          <a:prstGeom prst="downArrow">
            <a:avLst>
              <a:gd name="adj1" fmla="val 50000"/>
              <a:gd name="adj2" fmla="val 70022"/>
            </a:avLst>
          </a:prstGeom>
          <a:solidFill>
            <a:schemeClr val="tx2"/>
          </a:solidFill>
          <a:effectLst/>
        </p:spPr>
        <p:txBody>
          <a:bodyPr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a:ea typeface="ＭＳ Ｐゴシック" charset="-128"/>
              <a:cs typeface="Calibri"/>
            </a:endParaRPr>
          </a:p>
        </p:txBody>
      </p:sp>
      <p:pic>
        <p:nvPicPr>
          <p:cNvPr id="18" name="Grafik 17">
            <a:extLst>
              <a:ext uri="{FF2B5EF4-FFF2-40B4-BE49-F238E27FC236}">
                <a16:creationId xmlns:a16="http://schemas.microsoft.com/office/drawing/2014/main" id="{E9A3A01A-DDD3-4F1D-A206-41238CFFC9FB}"/>
              </a:ext>
            </a:extLst>
          </p:cNvPr>
          <p:cNvPicPr>
            <a:picLocks noChangeAspect="1"/>
          </p:cNvPicPr>
          <p:nvPr/>
        </p:nvPicPr>
        <p:blipFill>
          <a:blip r:embed="rId5"/>
          <a:stretch>
            <a:fillRect/>
          </a:stretch>
        </p:blipFill>
        <p:spPr>
          <a:xfrm>
            <a:off x="4223805" y="1515295"/>
            <a:ext cx="696390" cy="4691837"/>
          </a:xfrm>
          <a:prstGeom prst="rect">
            <a:avLst/>
          </a:prstGeom>
        </p:spPr>
      </p:pic>
    </p:spTree>
    <p:extLst>
      <p:ext uri="{BB962C8B-B14F-4D97-AF65-F5344CB8AC3E}">
        <p14:creationId xmlns:p14="http://schemas.microsoft.com/office/powerpoint/2010/main" val="49421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5" grpId="0" animBg="1"/>
      <p:bldP spid="3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sz="1950" dirty="0"/>
              <a:t>Design-Prinzipien für Förderung /</a:t>
            </a:r>
            <a:br>
              <a:rPr lang="de-DE" sz="1950" dirty="0"/>
            </a:br>
            <a:r>
              <a:rPr lang="de-DE" sz="1950" dirty="0"/>
              <a:t>Unterricht zu Prozenten: Sprachliches Lernen</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p:txBody>
          <a:bodyPr/>
          <a:lstStyle/>
          <a:p>
            <a:r>
              <a:rPr lang="de-DE" dirty="0"/>
              <a:t>(</a:t>
            </a:r>
            <a:r>
              <a:rPr lang="de-DE" dirty="0" err="1"/>
              <a:t>Tredway</a:t>
            </a:r>
            <a:r>
              <a:rPr lang="de-DE" dirty="0"/>
              <a:t> &amp; Hollister 1963, Parker &amp; Leinhardt 1995, </a:t>
            </a:r>
            <a:r>
              <a:rPr lang="de-DE" dirty="0" err="1"/>
              <a:t>Gravemeijer</a:t>
            </a:r>
            <a:r>
              <a:rPr lang="de-DE" dirty="0"/>
              <a:t> 1998, Hafner 2012, </a:t>
            </a:r>
            <a:r>
              <a:rPr lang="de-DE" dirty="0" err="1"/>
              <a:t>Baratta</a:t>
            </a:r>
            <a:r>
              <a:rPr lang="de-DE" dirty="0"/>
              <a:t> et al. 2010)</a:t>
            </a:r>
          </a:p>
        </p:txBody>
      </p:sp>
      <p:graphicFrame>
        <p:nvGraphicFramePr>
          <p:cNvPr id="5" name="Tabelle 4">
            <a:extLst>
              <a:ext uri="{FF2B5EF4-FFF2-40B4-BE49-F238E27FC236}">
                <a16:creationId xmlns:a16="http://schemas.microsoft.com/office/drawing/2014/main" id="{8CEAECEF-6443-2344-BD59-0D27AB88824E}"/>
              </a:ext>
            </a:extLst>
          </p:cNvPr>
          <p:cNvGraphicFramePr>
            <a:graphicFrameLocks noGrp="1"/>
          </p:cNvGraphicFramePr>
          <p:nvPr>
            <p:extLst>
              <p:ext uri="{D42A27DB-BD31-4B8C-83A1-F6EECF244321}">
                <p14:modId xmlns:p14="http://schemas.microsoft.com/office/powerpoint/2010/main" val="3886093849"/>
              </p:ext>
            </p:extLst>
          </p:nvPr>
        </p:nvGraphicFramePr>
        <p:xfrm>
          <a:off x="266218" y="1535330"/>
          <a:ext cx="8625782" cy="3787340"/>
        </p:xfrm>
        <a:graphic>
          <a:graphicData uri="http://schemas.openxmlformats.org/drawingml/2006/table">
            <a:tbl>
              <a:tblPr firstRow="1" firstCol="1" bandRow="1">
                <a:tableStyleId>{2D5ABB26-0587-4C30-8999-92F81FD0307C}</a:tableStyleId>
              </a:tblPr>
              <a:tblGrid>
                <a:gridCol w="1605308">
                  <a:extLst>
                    <a:ext uri="{9D8B030D-6E8A-4147-A177-3AD203B41FA5}">
                      <a16:colId xmlns:a16="http://schemas.microsoft.com/office/drawing/2014/main" val="20000"/>
                    </a:ext>
                  </a:extLst>
                </a:gridCol>
                <a:gridCol w="4548300">
                  <a:extLst>
                    <a:ext uri="{9D8B030D-6E8A-4147-A177-3AD203B41FA5}">
                      <a16:colId xmlns:a16="http://schemas.microsoft.com/office/drawing/2014/main" val="20001"/>
                    </a:ext>
                  </a:extLst>
                </a:gridCol>
                <a:gridCol w="2472174">
                  <a:extLst>
                    <a:ext uri="{9D8B030D-6E8A-4147-A177-3AD203B41FA5}">
                      <a16:colId xmlns:a16="http://schemas.microsoft.com/office/drawing/2014/main" val="849196265"/>
                    </a:ext>
                  </a:extLst>
                </a:gridCol>
              </a:tblGrid>
              <a:tr h="278475">
                <a:tc>
                  <a:txBody>
                    <a:bodyPr/>
                    <a:lstStyle/>
                    <a:p>
                      <a:pPr algn="l">
                        <a:spcBef>
                          <a:spcPts val="500"/>
                        </a:spcBef>
                        <a:spcAft>
                          <a:spcPts val="300"/>
                        </a:spcAft>
                      </a:pPr>
                      <a:endParaRPr lang="de-DE" sz="1800" b="1" kern="800" dirty="0">
                        <a:effectLst/>
                        <a:latin typeface="Calibri" panose="020F0502020204030204" pitchFamily="34" charset="0"/>
                        <a:ea typeface="Times New Roman" panose="02020603050405020304" pitchFamily="18" charset="0"/>
                        <a:cs typeface="Calibri" panose="020F0502020204030204" pitchFamily="34" charset="0"/>
                      </a:endParaRPr>
                    </a:p>
                  </a:txBody>
                  <a:tcPr marL="72000" marR="72000" marT="72000" marB="72000" anchor="ctr">
                    <a:lnL>
                      <a:noFill/>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spcBef>
                          <a:spcPts val="500"/>
                        </a:spcBef>
                        <a:spcAft>
                          <a:spcPts val="0"/>
                        </a:spcAft>
                        <a:buFont typeface="Arial" panose="020B0604020202020204" pitchFamily="34" charset="0"/>
                        <a:buNone/>
                      </a:pPr>
                      <a:r>
                        <a:rPr lang="de-DE" sz="1800" b="1"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Fachliches Lernen</a:t>
                      </a:r>
                    </a:p>
                  </a:txBody>
                  <a:tcPr marL="72000" marR="72000" marT="72000" marB="7200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spcBef>
                          <a:spcPts val="500"/>
                        </a:spcBef>
                        <a:spcAft>
                          <a:spcPts val="0"/>
                        </a:spcAft>
                        <a:buFont typeface="Arial" panose="020B0604020202020204" pitchFamily="34" charset="0"/>
                        <a:buNone/>
                      </a:pPr>
                      <a:r>
                        <a:rPr lang="de-DE" sz="1800" b="1"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Sprachliches Lernen</a:t>
                      </a:r>
                    </a:p>
                  </a:txBody>
                  <a:tcPr marL="72000" marR="72000" marT="72000" marB="72000" anchor="ctr">
                    <a:lnL w="12700" cap="flat" cmpd="sng" algn="ctr">
                      <a:solidFill>
                        <a:schemeClr val="tx1">
                          <a:lumMod val="50000"/>
                          <a:lumOff val="50000"/>
                        </a:schemeClr>
                      </a:solidFill>
                      <a:prstDash val="solid"/>
                      <a:round/>
                      <a:headEnd type="none" w="med" len="med"/>
                      <a:tailEnd type="none" w="med" len="med"/>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29168257"/>
                  </a:ext>
                </a:extLst>
              </a:tr>
              <a:tr h="891120">
                <a:tc>
                  <a:txBody>
                    <a:bodyPr/>
                    <a:lstStyle/>
                    <a:p>
                      <a:pPr algn="l">
                        <a:spcBef>
                          <a:spcPts val="500"/>
                        </a:spcBef>
                        <a:spcAft>
                          <a:spcPts val="300"/>
                        </a:spcAft>
                      </a:pPr>
                      <a:r>
                        <a:rPr lang="de-DE" sz="1800" b="1" kern="800" dirty="0">
                          <a:effectLst/>
                          <a:latin typeface="Calibri" panose="020F0502020204030204" pitchFamily="34" charset="0"/>
                          <a:ea typeface="Times New Roman" panose="02020603050405020304" pitchFamily="18" charset="0"/>
                          <a:cs typeface="Calibri" panose="020F0502020204030204" pitchFamily="34" charset="0"/>
                        </a:rPr>
                        <a:t>Aufbau</a:t>
                      </a:r>
                    </a:p>
                  </a:txBody>
                  <a:tcPr marL="72000" marR="72000" marT="72000" marB="72000" anchor="ctr">
                    <a:lnL>
                      <a:noFill/>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16000">
                        <a:spcBef>
                          <a:spcPts val="0"/>
                        </a:spcBef>
                        <a:spcAft>
                          <a:spcPts val="0"/>
                        </a:spcAft>
                        <a:buClr>
                          <a:schemeClr val="tx2"/>
                        </a:buClr>
                        <a:buSzPct val="85000"/>
                        <a:buFont typeface="Wingdings" panose="05000000000000000000" pitchFamily="2" charset="2"/>
                        <a:buChar char="§"/>
                      </a:pPr>
                      <a:r>
                        <a:rPr lang="de-DE" sz="1800"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Vom</a:t>
                      </a:r>
                      <a:r>
                        <a:rPr lang="de-DE" sz="1800" kern="8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Konkreten zum Abstrakten mit individuellen </a:t>
                      </a:r>
                      <a:r>
                        <a:rPr lang="de-DE" sz="1800" kern="800" baseline="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Lernendenressourcen</a:t>
                      </a:r>
                      <a:r>
                        <a:rPr lang="de-DE" sz="1800" kern="8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als Ausgangspunkt </a:t>
                      </a:r>
                    </a:p>
                    <a:p>
                      <a:pPr marL="285750" indent="-216000">
                        <a:spcBef>
                          <a:spcPts val="0"/>
                        </a:spcBef>
                        <a:spcAft>
                          <a:spcPts val="0"/>
                        </a:spcAft>
                        <a:buClr>
                          <a:schemeClr val="tx2"/>
                        </a:buClr>
                        <a:buSzPct val="85000"/>
                        <a:buFont typeface="Wingdings" panose="05000000000000000000" pitchFamily="2" charset="2"/>
                        <a:buChar char="§"/>
                      </a:pPr>
                      <a:r>
                        <a:rPr lang="de-DE" sz="1800"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Integrierte Thematisierung statt sukzessiver</a:t>
                      </a:r>
                      <a:r>
                        <a:rPr lang="de-DE" sz="1800" kern="8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Einführung einzelner Aufgabentypen</a:t>
                      </a:r>
                      <a:br>
                        <a:rPr lang="de-DE" sz="1800" kern="8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br>
                      <a:endParaRPr lang="de-DE" sz="1800" kern="8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72000" marR="72000" marT="72000" marB="72000">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16000">
                        <a:spcBef>
                          <a:spcPts val="500"/>
                        </a:spcBef>
                        <a:spcAft>
                          <a:spcPts val="0"/>
                        </a:spcAft>
                        <a:buClr>
                          <a:schemeClr val="tx2"/>
                        </a:buClr>
                        <a:buSzPct val="85000"/>
                        <a:buFont typeface="Wingdings" panose="05000000000000000000" pitchFamily="2" charset="2"/>
                        <a:buChar char="§"/>
                      </a:pPr>
                      <a:r>
                        <a:rPr lang="de-DE" sz="1800" kern="800"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Scaffolding</a:t>
                      </a:r>
                      <a:endParaRPr lang="de-DE" sz="1800"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285750" indent="-216000">
                        <a:spcBef>
                          <a:spcPts val="500"/>
                        </a:spcBef>
                        <a:spcAft>
                          <a:spcPts val="0"/>
                        </a:spcAft>
                        <a:buClr>
                          <a:schemeClr val="tx2"/>
                        </a:buClr>
                        <a:buSzPct val="85000"/>
                        <a:buFont typeface="Wingdings" panose="05000000000000000000" pitchFamily="2" charset="2"/>
                        <a:buChar char="§"/>
                      </a:pPr>
                      <a:r>
                        <a:rPr lang="de-DE" sz="1800"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Gestufter Sprachschatz</a:t>
                      </a:r>
                    </a:p>
                  </a:txBody>
                  <a:tcPr marL="72000" marR="72000" marT="72000" marB="72000">
                    <a:lnL w="12700" cap="flat" cmpd="sng" algn="ctr">
                      <a:solidFill>
                        <a:schemeClr val="tx1">
                          <a:lumMod val="50000"/>
                          <a:lumOff val="50000"/>
                        </a:schemeClr>
                      </a:solidFill>
                      <a:prstDash val="solid"/>
                      <a:round/>
                      <a:headEnd type="none" w="med" len="med"/>
                      <a:tailEnd type="none" w="med" len="med"/>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278677">
                <a:tc>
                  <a:txBody>
                    <a:bodyPr/>
                    <a:lstStyle/>
                    <a:p>
                      <a:pPr algn="l">
                        <a:spcBef>
                          <a:spcPts val="500"/>
                        </a:spcBef>
                        <a:spcAft>
                          <a:spcPts val="300"/>
                        </a:spcAft>
                      </a:pPr>
                      <a:r>
                        <a:rPr lang="de-DE" sz="1800" b="1" kern="800" baseline="0" dirty="0">
                          <a:effectLst/>
                          <a:latin typeface="Calibri" panose="020F0502020204030204" pitchFamily="34" charset="0"/>
                          <a:ea typeface="+mn-ea"/>
                          <a:cs typeface="Calibri" panose="020F0502020204030204" pitchFamily="34" charset="0"/>
                        </a:rPr>
                        <a:t>Auswahl und Gestaltung</a:t>
                      </a:r>
                      <a:br>
                        <a:rPr lang="de-DE" sz="1800" b="1" kern="800" baseline="0" dirty="0">
                          <a:effectLst/>
                          <a:latin typeface="Calibri" panose="020F0502020204030204" pitchFamily="34" charset="0"/>
                          <a:ea typeface="+mn-ea"/>
                          <a:cs typeface="Calibri" panose="020F0502020204030204" pitchFamily="34" charset="0"/>
                        </a:rPr>
                      </a:br>
                      <a:r>
                        <a:rPr lang="de-DE" sz="1800" b="1" kern="800" baseline="0" dirty="0">
                          <a:effectLst/>
                          <a:latin typeface="Calibri" panose="020F0502020204030204" pitchFamily="34" charset="0"/>
                          <a:ea typeface="+mn-ea"/>
                          <a:cs typeface="Calibri" panose="020F0502020204030204" pitchFamily="34" charset="0"/>
                        </a:rPr>
                        <a:t>von Aufgaben</a:t>
                      </a:r>
                      <a:endParaRPr lang="de-DE" sz="1800" b="1" kern="800" dirty="0">
                        <a:effectLst/>
                        <a:latin typeface="Calibri" panose="020F0502020204030204" pitchFamily="34" charset="0"/>
                        <a:ea typeface="Times New Roman" panose="02020603050405020304" pitchFamily="18" charset="0"/>
                        <a:cs typeface="Calibri" panose="020F0502020204030204" pitchFamily="34" charset="0"/>
                      </a:endParaRPr>
                    </a:p>
                  </a:txBody>
                  <a:tcPr marL="72000" marR="72000" marT="72000" marB="72000" anchor="ctr">
                    <a:lnL>
                      <a:noFill/>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85750" indent="-216000" algn="l" defTabSz="914400" rtl="0" eaLnBrk="1" latinLnBrk="0" hangingPunct="1">
                        <a:spcBef>
                          <a:spcPts val="0"/>
                        </a:spcBef>
                        <a:spcAft>
                          <a:spcPts val="0"/>
                        </a:spcAft>
                        <a:buClr>
                          <a:schemeClr val="tx2"/>
                        </a:buClr>
                        <a:buSzPct val="85000"/>
                        <a:buFont typeface="Wingdings" panose="05000000000000000000" pitchFamily="2" charset="2"/>
                        <a:buChar char="§"/>
                      </a:pPr>
                      <a:r>
                        <a:rPr lang="de-DE" sz="1800"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Herstellen von Zusammenhängen mit </a:t>
                      </a:r>
                      <a:br>
                        <a:rPr lang="de-DE" sz="1800"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br>
                      <a:r>
                        <a:rPr lang="de-DE" sz="1800"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anderen Inhaltsbereichen </a:t>
                      </a:r>
                    </a:p>
                    <a:p>
                      <a:pPr marL="285750" indent="-216000" algn="l" defTabSz="914400" rtl="0" eaLnBrk="1" latinLnBrk="0" hangingPunct="1">
                        <a:spcBef>
                          <a:spcPts val="0"/>
                        </a:spcBef>
                        <a:spcAft>
                          <a:spcPts val="0"/>
                        </a:spcAft>
                        <a:buClr>
                          <a:schemeClr val="tx2"/>
                        </a:buClr>
                        <a:buSzPct val="85000"/>
                        <a:buFont typeface="Wingdings" panose="05000000000000000000" pitchFamily="2" charset="2"/>
                        <a:buChar char="§"/>
                      </a:pPr>
                      <a:r>
                        <a:rPr lang="de-DE" sz="1800" b="0" kern="8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Angebot eines geeigneten Darstellungsmittels </a:t>
                      </a:r>
                    </a:p>
                  </a:txBody>
                  <a:tcPr marL="72000" marR="72000" marT="72000" marB="72000">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16000" algn="l" defTabSz="914400" rtl="0" eaLnBrk="1" latinLnBrk="0" hangingPunct="1">
                        <a:spcBef>
                          <a:spcPts val="500"/>
                        </a:spcBef>
                        <a:spcAft>
                          <a:spcPts val="0"/>
                        </a:spcAft>
                        <a:buClr>
                          <a:schemeClr val="tx2"/>
                        </a:buClr>
                        <a:buSzPct val="85000"/>
                        <a:buFont typeface="Wingdings" panose="05000000000000000000" pitchFamily="2" charset="2"/>
                        <a:buChar char="§"/>
                      </a:pPr>
                      <a:r>
                        <a:rPr lang="de-DE" sz="1800"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Kommunikations-anregung</a:t>
                      </a:r>
                    </a:p>
                    <a:p>
                      <a:pPr marL="285750" indent="-216000" algn="l" defTabSz="914400" rtl="0" eaLnBrk="1" latinLnBrk="0" hangingPunct="1">
                        <a:spcBef>
                          <a:spcPts val="500"/>
                        </a:spcBef>
                        <a:spcAft>
                          <a:spcPts val="0"/>
                        </a:spcAft>
                        <a:buClr>
                          <a:schemeClr val="tx2"/>
                        </a:buClr>
                        <a:buSzPct val="85000"/>
                        <a:buFont typeface="Wingdings" panose="05000000000000000000" pitchFamily="2" charset="2"/>
                        <a:buChar char="§"/>
                      </a:pPr>
                      <a:r>
                        <a:rPr lang="de-DE" sz="1800" b="0" kern="8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Vernetzung von Darstellungen und Sprachregistern</a:t>
                      </a:r>
                    </a:p>
                  </a:txBody>
                  <a:tcPr marL="72000" marR="72000" marT="72000" marB="72000">
                    <a:lnL w="12700" cap="flat" cmpd="sng" algn="ctr">
                      <a:solidFill>
                        <a:schemeClr val="tx1">
                          <a:lumMod val="50000"/>
                          <a:lumOff val="50000"/>
                        </a:schemeClr>
                      </a:solidFill>
                      <a:prstDash val="solid"/>
                      <a:round/>
                      <a:headEnd type="none" w="med" len="med"/>
                      <a:tailEnd type="none" w="med" len="med"/>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pic>
        <p:nvPicPr>
          <p:cNvPr id="7" name="Grafik 6">
            <a:extLst>
              <a:ext uri="{FF2B5EF4-FFF2-40B4-BE49-F238E27FC236}">
                <a16:creationId xmlns:a16="http://schemas.microsoft.com/office/drawing/2014/main" id="{D20FE094-029C-4F10-8A70-1B16B8D7B7CC}"/>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9" name="Grafik 8">
            <a:extLst>
              <a:ext uri="{FF2B5EF4-FFF2-40B4-BE49-F238E27FC236}">
                <a16:creationId xmlns:a16="http://schemas.microsoft.com/office/drawing/2014/main" id="{3839553B-091C-40C3-B071-FED41B2A89BA}"/>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Tree>
    <p:extLst>
      <p:ext uri="{BB962C8B-B14F-4D97-AF65-F5344CB8AC3E}">
        <p14:creationId xmlns:p14="http://schemas.microsoft.com/office/powerpoint/2010/main" val="37300156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Förderung zur Prozentrechnung: Aufgaben sequenzieren</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a:xfrm>
            <a:off x="108000" y="6622950"/>
            <a:ext cx="8928000" cy="216000"/>
          </a:xfrm>
        </p:spPr>
        <p:txBody>
          <a:bodyPr/>
          <a:lstStyle/>
          <a:p>
            <a:r>
              <a:rPr lang="de-DE" dirty="0"/>
              <a:t>(Pöhler &amp; Prediger 2017a)</a:t>
            </a:r>
          </a:p>
        </p:txBody>
      </p:sp>
      <p:sp>
        <p:nvSpPr>
          <p:cNvPr id="14" name="Inhaltsplatzhalter 3">
            <a:extLst>
              <a:ext uri="{FF2B5EF4-FFF2-40B4-BE49-F238E27FC236}">
                <a16:creationId xmlns:a16="http://schemas.microsoft.com/office/drawing/2014/main" id="{E6767EA4-95E2-1C46-B6E8-445BB013C654}"/>
              </a:ext>
            </a:extLst>
          </p:cNvPr>
          <p:cNvSpPr txBox="1">
            <a:spLocks/>
          </p:cNvSpPr>
          <p:nvPr/>
        </p:nvSpPr>
        <p:spPr>
          <a:xfrm>
            <a:off x="6309360" y="1056640"/>
            <a:ext cx="2689552" cy="3660530"/>
          </a:xfrm>
          <a:prstGeom prst="rect">
            <a:avLst/>
          </a:prstGeom>
          <a:solidFill>
            <a:srgbClr val="CCDEE1"/>
          </a:solidFill>
          <a:ln w="292100">
            <a:solidFill>
              <a:srgbClr val="CCDEE1"/>
            </a:solidFill>
            <a:miter lim="800000"/>
          </a:ln>
        </p:spPr>
        <p:txBody>
          <a:bodyPr vert="horz" wrap="square" lIns="0" tIns="0" rIns="0" bIns="21600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indent="0">
              <a:spcBef>
                <a:spcPts val="0"/>
              </a:spcBef>
              <a:buNone/>
            </a:pPr>
            <a:r>
              <a:rPr lang="de-DE" sz="1600" b="1" kern="0" dirty="0"/>
              <a:t>Arbeitsphase in Kleingruppen mit anschließender Diskussion</a:t>
            </a:r>
          </a:p>
          <a:p>
            <a:pPr marL="216000">
              <a:spcBef>
                <a:spcPts val="0"/>
              </a:spcBef>
              <a:buClr>
                <a:schemeClr val="tx1"/>
              </a:buClr>
              <a:buSzPct val="100000"/>
              <a:buFont typeface="+mj-lt"/>
              <a:buAutoNum type="arabicPeriod"/>
            </a:pPr>
            <a:r>
              <a:rPr lang="de-DE" sz="1600" kern="0" dirty="0"/>
              <a:t>Schauen Sie sich die ausgewählten Aufgaben</a:t>
            </a:r>
            <a:br>
              <a:rPr lang="de-DE" sz="1600" kern="0" dirty="0"/>
            </a:br>
            <a:r>
              <a:rPr lang="de-DE" sz="1600" kern="0" dirty="0"/>
              <a:t>der Förderung zur Prozentrechnung an.</a:t>
            </a:r>
          </a:p>
          <a:p>
            <a:pPr marL="216000">
              <a:spcBef>
                <a:spcPts val="0"/>
              </a:spcBef>
              <a:buClr>
                <a:schemeClr val="tx1"/>
              </a:buClr>
              <a:buSzPct val="100000"/>
              <a:buFont typeface="+mj-lt"/>
              <a:buAutoNum type="arabicPeriod"/>
            </a:pPr>
            <a:r>
              <a:rPr lang="de-DE" sz="1600" kern="0" dirty="0"/>
              <a:t>Überlegen Sie sich in</a:t>
            </a:r>
            <a:br>
              <a:rPr lang="de-DE" sz="1600" kern="0" dirty="0"/>
            </a:br>
            <a:r>
              <a:rPr lang="de-DE" sz="1600" kern="0" dirty="0"/>
              <a:t>welcher Reihenfolge sie</a:t>
            </a:r>
            <a:br>
              <a:rPr lang="de-DE" sz="1600" kern="0" dirty="0"/>
            </a:br>
            <a:r>
              <a:rPr lang="de-DE" sz="1600" kern="0" dirty="0"/>
              <a:t>diese Aufgaben in der Förderung / im Unterricht thematisieren würden.</a:t>
            </a:r>
          </a:p>
          <a:p>
            <a:pPr marL="216000">
              <a:spcBef>
                <a:spcPts val="0"/>
              </a:spcBef>
              <a:buClr>
                <a:schemeClr val="tx1"/>
              </a:buClr>
              <a:buSzPct val="100000"/>
              <a:buFont typeface="+mj-lt"/>
              <a:buAutoNum type="arabicPeriod"/>
            </a:pPr>
            <a:r>
              <a:rPr lang="de-DE" sz="1600" kern="0" dirty="0"/>
              <a:t>Diskutieren Sie die Kriterien nach denen Sie gestuft haben.   </a:t>
            </a:r>
          </a:p>
        </p:txBody>
      </p:sp>
      <p:pic>
        <p:nvPicPr>
          <p:cNvPr id="24" name="Grafik 23">
            <a:extLst>
              <a:ext uri="{FF2B5EF4-FFF2-40B4-BE49-F238E27FC236}">
                <a16:creationId xmlns:a16="http://schemas.microsoft.com/office/drawing/2014/main" id="{4737BD54-4B14-45B4-83EA-E4C7355B1A8A}"/>
              </a:ext>
            </a:extLst>
          </p:cNvPr>
          <p:cNvPicPr>
            <a:picLocks noChangeAspect="1"/>
          </p:cNvPicPr>
          <p:nvPr/>
        </p:nvPicPr>
        <p:blipFill>
          <a:blip r:embed="rId5"/>
          <a:stretch>
            <a:fillRect/>
          </a:stretch>
        </p:blipFill>
        <p:spPr>
          <a:xfrm>
            <a:off x="8412231" y="140427"/>
            <a:ext cx="731769" cy="649445"/>
          </a:xfrm>
          <a:prstGeom prst="rect">
            <a:avLst/>
          </a:prstGeom>
        </p:spPr>
      </p:pic>
      <p:pic>
        <p:nvPicPr>
          <p:cNvPr id="25" name="Grafik 24">
            <a:extLst>
              <a:ext uri="{FF2B5EF4-FFF2-40B4-BE49-F238E27FC236}">
                <a16:creationId xmlns:a16="http://schemas.microsoft.com/office/drawing/2014/main" id="{61745596-7854-454B-8CB8-25DC6AE99A17}"/>
              </a:ext>
            </a:extLst>
          </p:cNvPr>
          <p:cNvPicPr>
            <a:picLocks noChangeAspect="1"/>
          </p:cNvPicPr>
          <p:nvPr/>
        </p:nvPicPr>
        <p:blipFill>
          <a:blip r:embed="rId6"/>
          <a:stretch>
            <a:fillRect/>
          </a:stretch>
        </p:blipFill>
        <p:spPr>
          <a:xfrm>
            <a:off x="8551455" y="260692"/>
            <a:ext cx="395502" cy="395998"/>
          </a:xfrm>
          <a:prstGeom prst="rect">
            <a:avLst/>
          </a:prstGeom>
          <a:solidFill>
            <a:schemeClr val="bg1"/>
          </a:solidFill>
          <a:ln>
            <a:noFill/>
          </a:ln>
          <a:effectLst/>
        </p:spPr>
      </p:pic>
      <p:pic>
        <p:nvPicPr>
          <p:cNvPr id="17" name="Grafik 16">
            <a:extLst>
              <a:ext uri="{FF2B5EF4-FFF2-40B4-BE49-F238E27FC236}">
                <a16:creationId xmlns:a16="http://schemas.microsoft.com/office/drawing/2014/main" id="{0A43056F-F1C0-5440-975E-3095A805B60B}"/>
              </a:ext>
            </a:extLst>
          </p:cNvPr>
          <p:cNvPicPr>
            <a:picLocks noChangeAspect="1"/>
          </p:cNvPicPr>
          <p:nvPr/>
        </p:nvPicPr>
        <p:blipFill>
          <a:blip r:embed="rId7"/>
          <a:stretch>
            <a:fillRect/>
          </a:stretch>
        </p:blipFill>
        <p:spPr>
          <a:xfrm>
            <a:off x="329302" y="977067"/>
            <a:ext cx="2592000" cy="2608639"/>
          </a:xfrm>
          <a:prstGeom prst="rect">
            <a:avLst/>
          </a:prstGeom>
          <a:ln w="57150">
            <a:noFill/>
            <a:miter lim="800000"/>
          </a:ln>
        </p:spPr>
      </p:pic>
      <p:pic>
        <p:nvPicPr>
          <p:cNvPr id="20" name="Grafik 19">
            <a:extLst>
              <a:ext uri="{FF2B5EF4-FFF2-40B4-BE49-F238E27FC236}">
                <a16:creationId xmlns:a16="http://schemas.microsoft.com/office/drawing/2014/main" id="{2509EE56-47FE-704B-B259-F3CCAFCB3CC1}"/>
              </a:ext>
            </a:extLst>
          </p:cNvPr>
          <p:cNvPicPr>
            <a:picLocks noChangeAspect="1"/>
          </p:cNvPicPr>
          <p:nvPr/>
        </p:nvPicPr>
        <p:blipFill>
          <a:blip r:embed="rId8"/>
          <a:stretch>
            <a:fillRect/>
          </a:stretch>
        </p:blipFill>
        <p:spPr>
          <a:xfrm>
            <a:off x="329302" y="3962455"/>
            <a:ext cx="2592000" cy="2514322"/>
          </a:xfrm>
          <a:prstGeom prst="rect">
            <a:avLst/>
          </a:prstGeom>
          <a:ln w="57150">
            <a:noFill/>
            <a:miter lim="800000"/>
          </a:ln>
        </p:spPr>
      </p:pic>
      <p:pic>
        <p:nvPicPr>
          <p:cNvPr id="23" name="Grafik 22">
            <a:extLst>
              <a:ext uri="{FF2B5EF4-FFF2-40B4-BE49-F238E27FC236}">
                <a16:creationId xmlns:a16="http://schemas.microsoft.com/office/drawing/2014/main" id="{D2E77861-220C-124B-9034-FA21EF6D519D}"/>
              </a:ext>
            </a:extLst>
          </p:cNvPr>
          <p:cNvPicPr>
            <a:picLocks noChangeAspect="1"/>
          </p:cNvPicPr>
          <p:nvPr/>
        </p:nvPicPr>
        <p:blipFill>
          <a:blip r:embed="rId9"/>
          <a:stretch>
            <a:fillRect/>
          </a:stretch>
        </p:blipFill>
        <p:spPr>
          <a:xfrm>
            <a:off x="3280192" y="972540"/>
            <a:ext cx="2592000" cy="1547346"/>
          </a:xfrm>
          <a:prstGeom prst="rect">
            <a:avLst/>
          </a:prstGeom>
          <a:ln w="57150">
            <a:noFill/>
            <a:miter lim="800000"/>
          </a:ln>
        </p:spPr>
      </p:pic>
      <p:pic>
        <p:nvPicPr>
          <p:cNvPr id="37" name="Grafik 36">
            <a:extLst>
              <a:ext uri="{FF2B5EF4-FFF2-40B4-BE49-F238E27FC236}">
                <a16:creationId xmlns:a16="http://schemas.microsoft.com/office/drawing/2014/main" id="{B50ABB10-1835-7E48-8597-695912982C3D}"/>
              </a:ext>
            </a:extLst>
          </p:cNvPr>
          <p:cNvPicPr>
            <a:picLocks noChangeAspect="1"/>
          </p:cNvPicPr>
          <p:nvPr/>
        </p:nvPicPr>
        <p:blipFill>
          <a:blip r:embed="rId10"/>
          <a:stretch>
            <a:fillRect/>
          </a:stretch>
        </p:blipFill>
        <p:spPr>
          <a:xfrm>
            <a:off x="3271806" y="2935536"/>
            <a:ext cx="2592000" cy="1490130"/>
          </a:xfrm>
          <a:prstGeom prst="rect">
            <a:avLst/>
          </a:prstGeom>
          <a:ln w="57150">
            <a:noFill/>
            <a:miter lim="800000"/>
          </a:ln>
        </p:spPr>
      </p:pic>
      <p:pic>
        <p:nvPicPr>
          <p:cNvPr id="39" name="Grafik 38">
            <a:extLst>
              <a:ext uri="{FF2B5EF4-FFF2-40B4-BE49-F238E27FC236}">
                <a16:creationId xmlns:a16="http://schemas.microsoft.com/office/drawing/2014/main" id="{4950CABB-1185-DA4E-893A-4777ACABCC78}"/>
              </a:ext>
            </a:extLst>
          </p:cNvPr>
          <p:cNvPicPr>
            <a:picLocks noChangeAspect="1"/>
          </p:cNvPicPr>
          <p:nvPr/>
        </p:nvPicPr>
        <p:blipFill rotWithShape="1">
          <a:blip r:embed="rId11"/>
          <a:srcRect l="2077"/>
          <a:stretch/>
        </p:blipFill>
        <p:spPr>
          <a:xfrm>
            <a:off x="3271806" y="4836873"/>
            <a:ext cx="2592000" cy="1642724"/>
          </a:xfrm>
          <a:prstGeom prst="rect">
            <a:avLst/>
          </a:prstGeom>
          <a:ln w="57150">
            <a:noFill/>
            <a:miter lim="800000"/>
          </a:ln>
        </p:spPr>
      </p:pic>
      <p:pic>
        <p:nvPicPr>
          <p:cNvPr id="41" name="Grafik 40">
            <a:extLst>
              <a:ext uri="{FF2B5EF4-FFF2-40B4-BE49-F238E27FC236}">
                <a16:creationId xmlns:a16="http://schemas.microsoft.com/office/drawing/2014/main" id="{2AB0B1AA-742E-D847-9454-732AA837325E}"/>
              </a:ext>
            </a:extLst>
          </p:cNvPr>
          <p:cNvPicPr>
            <a:picLocks noChangeAspect="1"/>
          </p:cNvPicPr>
          <p:nvPr/>
        </p:nvPicPr>
        <p:blipFill rotWithShape="1">
          <a:blip r:embed="rId12"/>
          <a:srcRect r="1775"/>
          <a:stretch/>
        </p:blipFill>
        <p:spPr>
          <a:xfrm>
            <a:off x="6222698" y="5235410"/>
            <a:ext cx="2592000" cy="1241367"/>
          </a:xfrm>
          <a:prstGeom prst="rect">
            <a:avLst/>
          </a:prstGeom>
          <a:ln w="57150">
            <a:noFill/>
            <a:miter lim="800000"/>
          </a:ln>
        </p:spPr>
      </p:pic>
      <p:sp>
        <p:nvSpPr>
          <p:cNvPr id="34" name="Rechteck 33">
            <a:extLst>
              <a:ext uri="{FF2B5EF4-FFF2-40B4-BE49-F238E27FC236}">
                <a16:creationId xmlns:a16="http://schemas.microsoft.com/office/drawing/2014/main" id="{6519B44B-9377-4552-9081-7CCF04D83BA3}"/>
              </a:ext>
            </a:extLst>
          </p:cNvPr>
          <p:cNvSpPr/>
          <p:nvPr/>
        </p:nvSpPr>
        <p:spPr bwMode="auto">
          <a:xfrm>
            <a:off x="252000" y="918955"/>
            <a:ext cx="2725026" cy="2727216"/>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28" name="Oval 2">
            <a:extLst>
              <a:ext uri="{FF2B5EF4-FFF2-40B4-BE49-F238E27FC236}">
                <a16:creationId xmlns:a16="http://schemas.microsoft.com/office/drawing/2014/main" id="{692696AE-94D2-48AF-98DE-06AEAD627B3B}"/>
              </a:ext>
            </a:extLst>
          </p:cNvPr>
          <p:cNvSpPr>
            <a:spLocks noChangeAspect="1"/>
          </p:cNvSpPr>
          <p:nvPr/>
        </p:nvSpPr>
        <p:spPr>
          <a:xfrm>
            <a:off x="2757767" y="954563"/>
            <a:ext cx="182707" cy="182706"/>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200" b="1" i="0" u="none" strike="noStrike" cap="none" spc="0" normalizeH="0" baseline="0" dirty="0">
                <a:ln>
                  <a:noFill/>
                </a:ln>
                <a:solidFill>
                  <a:schemeClr val="tx2"/>
                </a:solidFill>
                <a:effectLst/>
                <a:uFillTx/>
                <a:latin typeface="+mn-lt"/>
                <a:ea typeface="+mn-ea"/>
                <a:cs typeface="+mn-cs"/>
                <a:sym typeface="Calibri"/>
              </a:rPr>
              <a:t>1</a:t>
            </a:r>
          </a:p>
        </p:txBody>
      </p:sp>
      <p:sp>
        <p:nvSpPr>
          <p:cNvPr id="36" name="Rechteck 35">
            <a:extLst>
              <a:ext uri="{FF2B5EF4-FFF2-40B4-BE49-F238E27FC236}">
                <a16:creationId xmlns:a16="http://schemas.microsoft.com/office/drawing/2014/main" id="{FBF0C6ED-187F-4C50-9267-A1E6B61DE39D}"/>
              </a:ext>
            </a:extLst>
          </p:cNvPr>
          <p:cNvSpPr/>
          <p:nvPr/>
        </p:nvSpPr>
        <p:spPr bwMode="auto">
          <a:xfrm>
            <a:off x="262789" y="3909903"/>
            <a:ext cx="2725026" cy="2624097"/>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30" name="Oval 2">
            <a:extLst>
              <a:ext uri="{FF2B5EF4-FFF2-40B4-BE49-F238E27FC236}">
                <a16:creationId xmlns:a16="http://schemas.microsoft.com/office/drawing/2014/main" id="{E84F547B-AEAE-4921-A842-FFEA7F3350EF}"/>
              </a:ext>
            </a:extLst>
          </p:cNvPr>
          <p:cNvSpPr>
            <a:spLocks noChangeAspect="1"/>
          </p:cNvSpPr>
          <p:nvPr/>
        </p:nvSpPr>
        <p:spPr>
          <a:xfrm>
            <a:off x="2757767" y="3945183"/>
            <a:ext cx="182707" cy="182706"/>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lang="de-DE" sz="1200" b="1" dirty="0">
                <a:solidFill>
                  <a:schemeClr val="tx2"/>
                </a:solidFill>
                <a:latin typeface="+mn-lt"/>
                <a:ea typeface="+mn-ea"/>
                <a:cs typeface="+mn-cs"/>
                <a:sym typeface="Calibri"/>
              </a:rPr>
              <a:t>2</a:t>
            </a:r>
            <a:endParaRPr kumimoji="0" lang="de-DE" sz="1200" b="1" i="0" u="none" strike="noStrike" cap="none" spc="0" normalizeH="0" baseline="0" dirty="0">
              <a:ln>
                <a:noFill/>
              </a:ln>
              <a:solidFill>
                <a:schemeClr val="tx2"/>
              </a:solidFill>
              <a:effectLst/>
              <a:uFillTx/>
              <a:latin typeface="+mn-lt"/>
              <a:ea typeface="+mn-ea"/>
              <a:cs typeface="+mn-cs"/>
              <a:sym typeface="Calibri"/>
            </a:endParaRPr>
          </a:p>
        </p:txBody>
      </p:sp>
      <p:sp>
        <p:nvSpPr>
          <p:cNvPr id="40" name="Rechteck 39">
            <a:extLst>
              <a:ext uri="{FF2B5EF4-FFF2-40B4-BE49-F238E27FC236}">
                <a16:creationId xmlns:a16="http://schemas.microsoft.com/office/drawing/2014/main" id="{F214145A-5320-46CD-9D19-606239A76F08}"/>
              </a:ext>
            </a:extLst>
          </p:cNvPr>
          <p:cNvSpPr/>
          <p:nvPr/>
        </p:nvSpPr>
        <p:spPr bwMode="auto">
          <a:xfrm>
            <a:off x="3213679" y="918955"/>
            <a:ext cx="2689552" cy="1642724"/>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27" name="Oval 2">
            <a:extLst>
              <a:ext uri="{FF2B5EF4-FFF2-40B4-BE49-F238E27FC236}">
                <a16:creationId xmlns:a16="http://schemas.microsoft.com/office/drawing/2014/main" id="{08FF9D35-A0B8-4397-B45F-2364ECC99C8B}"/>
              </a:ext>
            </a:extLst>
          </p:cNvPr>
          <p:cNvSpPr>
            <a:spLocks noChangeAspect="1"/>
          </p:cNvSpPr>
          <p:nvPr/>
        </p:nvSpPr>
        <p:spPr>
          <a:xfrm>
            <a:off x="5702052" y="954562"/>
            <a:ext cx="182707" cy="182706"/>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lang="de-DE" sz="1200" b="1" dirty="0">
                <a:solidFill>
                  <a:schemeClr val="tx2"/>
                </a:solidFill>
                <a:latin typeface="+mn-lt"/>
                <a:ea typeface="+mn-ea"/>
                <a:cs typeface="+mn-cs"/>
                <a:sym typeface="Calibri"/>
              </a:rPr>
              <a:t>3</a:t>
            </a:r>
            <a:endParaRPr kumimoji="0" lang="de-DE" sz="1200" b="1" i="0" u="none" strike="noStrike" cap="none" spc="0" normalizeH="0" baseline="0" dirty="0">
              <a:ln>
                <a:noFill/>
              </a:ln>
              <a:solidFill>
                <a:schemeClr val="tx2"/>
              </a:solidFill>
              <a:effectLst/>
              <a:uFillTx/>
              <a:latin typeface="+mn-lt"/>
              <a:ea typeface="+mn-ea"/>
              <a:cs typeface="+mn-cs"/>
              <a:sym typeface="Calibri"/>
            </a:endParaRPr>
          </a:p>
        </p:txBody>
      </p:sp>
      <p:sp>
        <p:nvSpPr>
          <p:cNvPr id="43" name="Rechteck 42">
            <a:extLst>
              <a:ext uri="{FF2B5EF4-FFF2-40B4-BE49-F238E27FC236}">
                <a16:creationId xmlns:a16="http://schemas.microsoft.com/office/drawing/2014/main" id="{C92620A7-039F-4789-B459-591646728041}"/>
              </a:ext>
            </a:extLst>
          </p:cNvPr>
          <p:cNvSpPr/>
          <p:nvPr/>
        </p:nvSpPr>
        <p:spPr bwMode="auto">
          <a:xfrm>
            <a:off x="3213679" y="2890067"/>
            <a:ext cx="2689552" cy="1577392"/>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29" name="Oval 2">
            <a:extLst>
              <a:ext uri="{FF2B5EF4-FFF2-40B4-BE49-F238E27FC236}">
                <a16:creationId xmlns:a16="http://schemas.microsoft.com/office/drawing/2014/main" id="{6754656D-38F1-489D-9A8C-143CC699170F}"/>
              </a:ext>
            </a:extLst>
          </p:cNvPr>
          <p:cNvSpPr>
            <a:spLocks noChangeAspect="1"/>
          </p:cNvSpPr>
          <p:nvPr/>
        </p:nvSpPr>
        <p:spPr>
          <a:xfrm>
            <a:off x="5695581" y="2917284"/>
            <a:ext cx="182707" cy="182706"/>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200" b="1" i="0" u="none" strike="noStrike" cap="none" spc="0" normalizeH="0" baseline="0" dirty="0">
                <a:ln>
                  <a:noFill/>
                </a:ln>
                <a:solidFill>
                  <a:schemeClr val="tx2"/>
                </a:solidFill>
                <a:effectLst/>
                <a:uFillTx/>
                <a:latin typeface="+mn-lt"/>
                <a:ea typeface="+mn-ea"/>
                <a:cs typeface="+mn-cs"/>
                <a:sym typeface="Calibri"/>
              </a:rPr>
              <a:t>4</a:t>
            </a:r>
          </a:p>
        </p:txBody>
      </p:sp>
      <p:sp>
        <p:nvSpPr>
          <p:cNvPr id="45" name="Rechteck 44">
            <a:extLst>
              <a:ext uri="{FF2B5EF4-FFF2-40B4-BE49-F238E27FC236}">
                <a16:creationId xmlns:a16="http://schemas.microsoft.com/office/drawing/2014/main" id="{54D5D1DB-4136-4432-ADBD-1ABE80994B76}"/>
              </a:ext>
            </a:extLst>
          </p:cNvPr>
          <p:cNvSpPr/>
          <p:nvPr/>
        </p:nvSpPr>
        <p:spPr bwMode="auto">
          <a:xfrm>
            <a:off x="3213679" y="4781271"/>
            <a:ext cx="2689552" cy="1752730"/>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31" name="Oval 2">
            <a:extLst>
              <a:ext uri="{FF2B5EF4-FFF2-40B4-BE49-F238E27FC236}">
                <a16:creationId xmlns:a16="http://schemas.microsoft.com/office/drawing/2014/main" id="{DB9861DF-2D08-4861-967E-9468A7FFB6BE}"/>
              </a:ext>
            </a:extLst>
          </p:cNvPr>
          <p:cNvSpPr>
            <a:spLocks noChangeAspect="1"/>
          </p:cNvSpPr>
          <p:nvPr/>
        </p:nvSpPr>
        <p:spPr>
          <a:xfrm>
            <a:off x="5695581" y="4812904"/>
            <a:ext cx="182707" cy="182706"/>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lang="de-DE" sz="1200" b="1" dirty="0">
                <a:solidFill>
                  <a:schemeClr val="tx2"/>
                </a:solidFill>
                <a:latin typeface="+mn-lt"/>
                <a:ea typeface="+mn-ea"/>
                <a:cs typeface="+mn-cs"/>
                <a:sym typeface="Calibri"/>
              </a:rPr>
              <a:t>5</a:t>
            </a:r>
            <a:endParaRPr kumimoji="0" lang="de-DE" sz="1200" b="1" i="0" u="none" strike="noStrike" cap="none" spc="0" normalizeH="0" baseline="0" dirty="0">
              <a:ln>
                <a:noFill/>
              </a:ln>
              <a:solidFill>
                <a:schemeClr val="tx2"/>
              </a:solidFill>
              <a:effectLst/>
              <a:uFillTx/>
              <a:latin typeface="+mn-lt"/>
              <a:ea typeface="+mn-ea"/>
              <a:cs typeface="+mn-cs"/>
              <a:sym typeface="Calibri"/>
            </a:endParaRPr>
          </a:p>
        </p:txBody>
      </p:sp>
      <p:sp>
        <p:nvSpPr>
          <p:cNvPr id="47" name="Rechteck 46">
            <a:extLst>
              <a:ext uri="{FF2B5EF4-FFF2-40B4-BE49-F238E27FC236}">
                <a16:creationId xmlns:a16="http://schemas.microsoft.com/office/drawing/2014/main" id="{A70819DB-7BBA-4CFB-8AB2-58C900BD9680}"/>
              </a:ext>
            </a:extLst>
          </p:cNvPr>
          <p:cNvSpPr/>
          <p:nvPr/>
        </p:nvSpPr>
        <p:spPr bwMode="auto">
          <a:xfrm>
            <a:off x="6173922" y="5173980"/>
            <a:ext cx="2689552" cy="1354250"/>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32" name="Oval 2">
            <a:extLst>
              <a:ext uri="{FF2B5EF4-FFF2-40B4-BE49-F238E27FC236}">
                <a16:creationId xmlns:a16="http://schemas.microsoft.com/office/drawing/2014/main" id="{F06F7048-C7D7-4355-8947-D4B64C4C49E8}"/>
              </a:ext>
            </a:extLst>
          </p:cNvPr>
          <p:cNvSpPr>
            <a:spLocks noChangeAspect="1"/>
          </p:cNvSpPr>
          <p:nvPr/>
        </p:nvSpPr>
        <p:spPr>
          <a:xfrm>
            <a:off x="8657852" y="5204786"/>
            <a:ext cx="182707" cy="185351"/>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200" b="1" i="0" u="none" strike="noStrike" cap="none" spc="0" normalizeH="0" baseline="0" dirty="0">
                <a:ln>
                  <a:noFill/>
                </a:ln>
                <a:solidFill>
                  <a:schemeClr val="tx2"/>
                </a:solidFill>
                <a:effectLst/>
                <a:uFillTx/>
                <a:latin typeface="+mn-lt"/>
                <a:ea typeface="+mn-ea"/>
                <a:cs typeface="+mn-cs"/>
                <a:sym typeface="Calibri"/>
              </a:rPr>
              <a:t>6</a:t>
            </a:r>
          </a:p>
        </p:txBody>
      </p:sp>
    </p:spTree>
    <p:extLst>
      <p:ext uri="{BB962C8B-B14F-4D97-AF65-F5344CB8AC3E}">
        <p14:creationId xmlns:p14="http://schemas.microsoft.com/office/powerpoint/2010/main" val="16887530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D8C96EBB-8968-4EDB-944E-F71BC63DA540}"/>
              </a:ext>
            </a:extLst>
          </p:cNvPr>
          <p:cNvSpPr>
            <a:spLocks noGrp="1"/>
          </p:cNvSpPr>
          <p:nvPr>
            <p:ph idx="1"/>
          </p:nvPr>
        </p:nvSpPr>
        <p:spPr>
          <a:xfrm>
            <a:off x="251999" y="1760940"/>
            <a:ext cx="3625519" cy="2408045"/>
          </a:xfrm>
        </p:spPr>
        <p:txBody>
          <a:bodyPr/>
          <a:lstStyle/>
          <a:p>
            <a:pPr marL="0" indent="0" eaLnBrk="0" hangingPunct="0">
              <a:buClr>
                <a:srgbClr val="327A86"/>
              </a:buClr>
              <a:buNone/>
              <a:defRPr/>
            </a:pPr>
            <a:r>
              <a:rPr lang="de-DE" dirty="0">
                <a:latin typeface="Calibri" charset="0"/>
                <a:ea typeface="Calibri" charset="0"/>
                <a:cs typeface="Calibri" charset="0"/>
              </a:rPr>
              <a:t>Welche Aufgabe ist leichter,</a:t>
            </a:r>
            <a:br>
              <a:rPr lang="de-DE" dirty="0">
                <a:latin typeface="Calibri" charset="0"/>
                <a:ea typeface="Calibri" charset="0"/>
                <a:cs typeface="Calibri" charset="0"/>
              </a:rPr>
            </a:br>
            <a:r>
              <a:rPr lang="de-DE" dirty="0">
                <a:latin typeface="Calibri" charset="0"/>
                <a:ea typeface="Calibri" charset="0"/>
                <a:cs typeface="Calibri" charset="0"/>
              </a:rPr>
              <a:t>welche ist schwieriger? z. B.</a:t>
            </a:r>
            <a:endParaRPr lang="de-DE" kern="1200" dirty="0">
              <a:solidFill>
                <a:prstClr val="black"/>
              </a:solidFill>
              <a:latin typeface="Calibri" charset="0"/>
              <a:ea typeface="Calibri" charset="0"/>
              <a:cs typeface="Calibri" charset="0"/>
            </a:endParaRPr>
          </a:p>
          <a:p>
            <a:pPr marL="216000" lvl="0" indent="-216000" eaLnBrk="0" hangingPunct="0">
              <a:buClr>
                <a:srgbClr val="327A86"/>
              </a:buClr>
              <a:buFont typeface="Wingdings" charset="2"/>
              <a:buChar char="§"/>
              <a:defRPr/>
            </a:pPr>
            <a:r>
              <a:rPr lang="de-DE" kern="1200" dirty="0">
                <a:solidFill>
                  <a:prstClr val="black"/>
                </a:solidFill>
                <a:latin typeface="Calibri" charset="0"/>
                <a:ea typeface="Calibri" charset="0"/>
                <a:cs typeface="Calibri" charset="0"/>
              </a:rPr>
              <a:t>Anforderungsniveau</a:t>
            </a:r>
          </a:p>
          <a:p>
            <a:pPr marL="216000" lvl="0" indent="-216000" eaLnBrk="0" hangingPunct="0">
              <a:buClr>
                <a:srgbClr val="327A86"/>
              </a:buClr>
              <a:buFont typeface="Wingdings" charset="2"/>
              <a:buChar char="§"/>
              <a:defRPr/>
            </a:pPr>
            <a:r>
              <a:rPr lang="de-DE" kern="1200" dirty="0">
                <a:solidFill>
                  <a:prstClr val="black"/>
                </a:solidFill>
                <a:latin typeface="Calibri" charset="0"/>
                <a:ea typeface="Calibri" charset="0"/>
                <a:cs typeface="Calibri" charset="0"/>
              </a:rPr>
              <a:t>kognitive Aktivitäten</a:t>
            </a:r>
          </a:p>
          <a:p>
            <a:pPr marL="216000" lvl="0" indent="-216000" eaLnBrk="0" hangingPunct="0">
              <a:buClr>
                <a:srgbClr val="327A86"/>
              </a:buClr>
              <a:buFont typeface="Wingdings" charset="2"/>
              <a:buChar char="§"/>
              <a:defRPr/>
            </a:pPr>
            <a:r>
              <a:rPr lang="de-DE" kern="1200" dirty="0">
                <a:solidFill>
                  <a:prstClr val="black"/>
                </a:solidFill>
                <a:latin typeface="Calibri" charset="0"/>
                <a:ea typeface="Calibri" charset="0"/>
                <a:cs typeface="Calibri" charset="0"/>
              </a:rPr>
              <a:t>Vorstrukturierung mit Bildern</a:t>
            </a:r>
          </a:p>
          <a:p>
            <a:pPr marL="216000" lvl="0" indent="-216000" eaLnBrk="0" hangingPunct="0">
              <a:buClr>
                <a:srgbClr val="327A86"/>
              </a:buClr>
              <a:buFont typeface="Wingdings" charset="2"/>
              <a:buChar char="§"/>
              <a:defRPr/>
            </a:pPr>
            <a:r>
              <a:rPr lang="de-DE" kern="1200" dirty="0">
                <a:solidFill>
                  <a:prstClr val="black"/>
                </a:solidFill>
                <a:latin typeface="Calibri" charset="0"/>
                <a:ea typeface="Calibri" charset="0"/>
                <a:cs typeface="Calibri" charset="0"/>
              </a:rPr>
              <a:t>sprachliche Komplexität</a:t>
            </a:r>
          </a:p>
          <a:p>
            <a:pPr marL="216000" lvl="0" indent="-216000" eaLnBrk="0" hangingPunct="0">
              <a:buClr>
                <a:srgbClr val="327A86"/>
              </a:buClr>
              <a:buFont typeface="Wingdings" charset="2"/>
              <a:buChar char="§"/>
              <a:defRPr/>
            </a:pPr>
            <a:r>
              <a:rPr lang="de-DE" kern="1200" dirty="0">
                <a:solidFill>
                  <a:prstClr val="black"/>
                </a:solidFill>
                <a:latin typeface="Calibri" charset="0"/>
                <a:ea typeface="Calibri" charset="0"/>
                <a:cs typeface="Calibri" charset="0"/>
              </a:rPr>
              <a:t>Kompliziertheit</a:t>
            </a:r>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Mögliche Kriterien zur Sequenzierung </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p:txBody>
          <a:bodyPr/>
          <a:lstStyle/>
          <a:p>
            <a:r>
              <a:rPr lang="de-DE" dirty="0"/>
              <a:t>(Gibbons 2010)</a:t>
            </a:r>
          </a:p>
        </p:txBody>
      </p:sp>
      <p:pic>
        <p:nvPicPr>
          <p:cNvPr id="9" name="Grafik 8">
            <a:extLst>
              <a:ext uri="{FF2B5EF4-FFF2-40B4-BE49-F238E27FC236}">
                <a16:creationId xmlns:a16="http://schemas.microsoft.com/office/drawing/2014/main" id="{8CB6AC98-44AE-4118-9355-06C36FAE7DB4}"/>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0" name="Grafik 9">
            <a:extLst>
              <a:ext uri="{FF2B5EF4-FFF2-40B4-BE49-F238E27FC236}">
                <a16:creationId xmlns:a16="http://schemas.microsoft.com/office/drawing/2014/main" id="{C9EF96AC-A080-4EBD-89F1-F78E9475F6FC}"/>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16" name="Inhaltsplatzhalter 4">
            <a:extLst>
              <a:ext uri="{FF2B5EF4-FFF2-40B4-BE49-F238E27FC236}">
                <a16:creationId xmlns:a16="http://schemas.microsoft.com/office/drawing/2014/main" id="{943DF891-7B50-4EDF-8F23-FF852F5D7D3F}"/>
              </a:ext>
            </a:extLst>
          </p:cNvPr>
          <p:cNvSpPr txBox="1">
            <a:spLocks/>
          </p:cNvSpPr>
          <p:nvPr/>
        </p:nvSpPr>
        <p:spPr>
          <a:xfrm>
            <a:off x="251999" y="1139607"/>
            <a:ext cx="3625520" cy="396001"/>
          </a:xfrm>
          <a:prstGeom prst="rect">
            <a:avLst/>
          </a:prstGeom>
          <a:solidFill>
            <a:schemeClr val="bg1">
              <a:lumMod val="85000"/>
            </a:schemeClr>
          </a:solidFill>
          <a:ln>
            <a:noFill/>
          </a:ln>
        </p:spPr>
        <p:txBody>
          <a:bodyPr vert="horz" wrap="square" lIns="108000" tIns="108000" rIns="10800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algn="ctr">
              <a:spcBef>
                <a:spcPts val="400"/>
              </a:spcBef>
              <a:spcAft>
                <a:spcPts val="0"/>
              </a:spcAft>
              <a:buFont typeface="Wingdings" panose="05000000000000000000" pitchFamily="2" charset="2"/>
              <a:buNone/>
            </a:pPr>
            <a:r>
              <a:rPr lang="de-DE" b="1" kern="0" dirty="0">
                <a:latin typeface="Calibri" panose="020F0502020204030204" pitchFamily="34" charset="0"/>
                <a:cs typeface="Calibri" panose="020F0502020204030204" pitchFamily="34" charset="0"/>
              </a:rPr>
              <a:t>Anforderungsstufung</a:t>
            </a:r>
          </a:p>
        </p:txBody>
      </p:sp>
      <p:sp>
        <p:nvSpPr>
          <p:cNvPr id="17" name="Inhaltsplatzhalter 1">
            <a:extLst>
              <a:ext uri="{FF2B5EF4-FFF2-40B4-BE49-F238E27FC236}">
                <a16:creationId xmlns:a16="http://schemas.microsoft.com/office/drawing/2014/main" id="{43E66B25-F294-449F-8FF6-713900256199}"/>
              </a:ext>
            </a:extLst>
          </p:cNvPr>
          <p:cNvSpPr txBox="1">
            <a:spLocks/>
          </p:cNvSpPr>
          <p:nvPr/>
        </p:nvSpPr>
        <p:spPr>
          <a:xfrm>
            <a:off x="5266481" y="1760940"/>
            <a:ext cx="3625521" cy="2408045"/>
          </a:xfrm>
          <a:prstGeom prst="rect">
            <a:avLst/>
          </a:prstGeom>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eaLnBrk="0" hangingPunct="0">
              <a:buClr>
                <a:srgbClr val="327A86"/>
              </a:buClr>
              <a:buSzTx/>
              <a:buNone/>
              <a:defRPr/>
            </a:pPr>
            <a:r>
              <a:rPr lang="de-DE" dirty="0">
                <a:latin typeface="Calibri" charset="0"/>
                <a:ea typeface="Calibri" charset="0"/>
                <a:cs typeface="Calibri" charset="0"/>
              </a:rPr>
              <a:t>Wie sind die Aufgaben in eine lernbare Reihenfolge gebracht (</a:t>
            </a:r>
            <a:r>
              <a:rPr lang="de-DE" dirty="0" err="1">
                <a:latin typeface="Calibri" charset="0"/>
                <a:ea typeface="Calibri" charset="0"/>
                <a:cs typeface="Calibri" charset="0"/>
              </a:rPr>
              <a:t>Lernpfad</a:t>
            </a:r>
            <a:r>
              <a:rPr lang="de-DE" dirty="0">
                <a:latin typeface="Calibri" charset="0"/>
                <a:ea typeface="Calibri" charset="0"/>
                <a:cs typeface="Calibri" charset="0"/>
              </a:rPr>
              <a:t>)? z. B.</a:t>
            </a:r>
            <a:endParaRPr lang="de-DE" dirty="0">
              <a:solidFill>
                <a:prstClr val="black"/>
              </a:solidFill>
              <a:latin typeface="Calibri" charset="0"/>
              <a:ea typeface="Calibri" charset="0"/>
              <a:cs typeface="Calibri" charset="0"/>
            </a:endParaRPr>
          </a:p>
          <a:p>
            <a:pPr marL="216000" lvl="0" indent="-216000" eaLnBrk="0" hangingPunct="0">
              <a:buClr>
                <a:srgbClr val="327A86"/>
              </a:buClr>
              <a:buSzTx/>
              <a:buFont typeface="Wingdings" charset="2"/>
              <a:buChar char="§"/>
              <a:defRPr/>
            </a:pPr>
            <a:r>
              <a:rPr lang="de-DE" dirty="0">
                <a:solidFill>
                  <a:prstClr val="black"/>
                </a:solidFill>
                <a:latin typeface="Calibri" charset="0"/>
                <a:ea typeface="Calibri" charset="0"/>
                <a:cs typeface="Calibri" charset="0"/>
              </a:rPr>
              <a:t>inhaltliches Denken vor Kalkül</a:t>
            </a:r>
          </a:p>
          <a:p>
            <a:pPr marL="216000" lvl="0" indent="-216000" eaLnBrk="0" hangingPunct="0">
              <a:buClr>
                <a:srgbClr val="327A86"/>
              </a:buClr>
              <a:buSzTx/>
              <a:buFont typeface="Wingdings" charset="2"/>
              <a:buChar char="§"/>
              <a:defRPr/>
            </a:pPr>
            <a:r>
              <a:rPr lang="de-DE" dirty="0">
                <a:solidFill>
                  <a:prstClr val="black"/>
                </a:solidFill>
                <a:latin typeface="Calibri" charset="0"/>
                <a:ea typeface="Calibri" charset="0"/>
                <a:cs typeface="Calibri" charset="0"/>
              </a:rPr>
              <a:t>Start bei Lernvoraussetzungen </a:t>
            </a:r>
            <a:br>
              <a:rPr lang="de-DE" dirty="0">
                <a:solidFill>
                  <a:prstClr val="black"/>
                </a:solidFill>
                <a:latin typeface="Calibri" charset="0"/>
                <a:ea typeface="Calibri" charset="0"/>
                <a:cs typeface="Calibri" charset="0"/>
              </a:rPr>
            </a:br>
            <a:r>
              <a:rPr lang="de-DE" dirty="0">
                <a:solidFill>
                  <a:prstClr val="black"/>
                </a:solidFill>
                <a:latin typeface="Calibri" charset="0"/>
                <a:ea typeface="Calibri" charset="0"/>
                <a:cs typeface="Calibri" charset="0"/>
              </a:rPr>
              <a:t>(und dann?)</a:t>
            </a:r>
          </a:p>
          <a:p>
            <a:pPr marL="216000" lvl="0" indent="-216000" eaLnBrk="0" hangingPunct="0">
              <a:buClr>
                <a:srgbClr val="327A86"/>
              </a:buClr>
              <a:buSzTx/>
              <a:buFont typeface="Wingdings" charset="2"/>
              <a:buChar char="§"/>
              <a:defRPr/>
            </a:pPr>
            <a:r>
              <a:rPr lang="de-DE" dirty="0">
                <a:solidFill>
                  <a:prstClr val="black"/>
                </a:solidFill>
                <a:latin typeface="Calibri" charset="0"/>
                <a:ea typeface="Calibri" charset="0"/>
                <a:cs typeface="Calibri" charset="0"/>
              </a:rPr>
              <a:t>Systematischer Wissensaufbau </a:t>
            </a:r>
            <a:br>
              <a:rPr lang="de-DE" dirty="0">
                <a:solidFill>
                  <a:prstClr val="black"/>
                </a:solidFill>
                <a:latin typeface="Calibri" charset="0"/>
                <a:ea typeface="Calibri" charset="0"/>
                <a:cs typeface="Calibri" charset="0"/>
              </a:rPr>
            </a:br>
            <a:r>
              <a:rPr lang="de-DE" dirty="0">
                <a:solidFill>
                  <a:prstClr val="black"/>
                </a:solidFill>
                <a:latin typeface="Calibri" charset="0"/>
                <a:ea typeface="Calibri" charset="0"/>
                <a:cs typeface="Calibri" charset="0"/>
              </a:rPr>
              <a:t>in einem </a:t>
            </a:r>
            <a:r>
              <a:rPr lang="de-DE" dirty="0" err="1">
                <a:solidFill>
                  <a:prstClr val="black"/>
                </a:solidFill>
                <a:latin typeface="Calibri" charset="0"/>
                <a:ea typeface="Calibri" charset="0"/>
                <a:cs typeface="Calibri" charset="0"/>
              </a:rPr>
              <a:t>Lernpfad</a:t>
            </a:r>
            <a:endParaRPr lang="de-DE" dirty="0">
              <a:solidFill>
                <a:prstClr val="black"/>
              </a:solidFill>
              <a:latin typeface="Calibri" charset="0"/>
              <a:ea typeface="Calibri" charset="0"/>
              <a:cs typeface="Calibri" charset="0"/>
            </a:endParaRPr>
          </a:p>
          <a:p>
            <a:pPr marL="216000" lvl="0" indent="-216000" eaLnBrk="0" hangingPunct="0">
              <a:buClr>
                <a:srgbClr val="327A86"/>
              </a:buClr>
              <a:buSzTx/>
              <a:buFont typeface="Wingdings" charset="2"/>
              <a:buChar char="§"/>
              <a:defRPr/>
            </a:pPr>
            <a:r>
              <a:rPr lang="de-DE" dirty="0">
                <a:solidFill>
                  <a:prstClr val="black"/>
                </a:solidFill>
                <a:latin typeface="Calibri" charset="0"/>
                <a:ea typeface="Calibri" charset="0"/>
                <a:cs typeface="Calibri" charset="0"/>
              </a:rPr>
              <a:t>Eignung für Unterrichtsphasen Erarbeiten, Systematisieren, Üben</a:t>
            </a:r>
          </a:p>
        </p:txBody>
      </p:sp>
      <p:sp>
        <p:nvSpPr>
          <p:cNvPr id="18" name="Inhaltsplatzhalter 4">
            <a:extLst>
              <a:ext uri="{FF2B5EF4-FFF2-40B4-BE49-F238E27FC236}">
                <a16:creationId xmlns:a16="http://schemas.microsoft.com/office/drawing/2014/main" id="{1B5E8A9E-D40B-4B30-A0D3-57666A90CF45}"/>
              </a:ext>
            </a:extLst>
          </p:cNvPr>
          <p:cNvSpPr txBox="1">
            <a:spLocks/>
          </p:cNvSpPr>
          <p:nvPr/>
        </p:nvSpPr>
        <p:spPr>
          <a:xfrm>
            <a:off x="5266481" y="1139607"/>
            <a:ext cx="3625519" cy="396001"/>
          </a:xfrm>
          <a:prstGeom prst="rect">
            <a:avLst/>
          </a:prstGeom>
          <a:solidFill>
            <a:schemeClr val="bg1">
              <a:lumMod val="85000"/>
            </a:schemeClr>
          </a:solidFill>
          <a:ln>
            <a:noFill/>
          </a:ln>
        </p:spPr>
        <p:txBody>
          <a:bodyPr vert="horz" wrap="square" lIns="108000" tIns="108000" rIns="108000" bIns="108000" rtlCol="0" anchor="ctr">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algn="ctr">
              <a:spcBef>
                <a:spcPts val="400"/>
              </a:spcBef>
              <a:spcAft>
                <a:spcPts val="0"/>
              </a:spcAft>
              <a:buFont typeface="Wingdings" panose="05000000000000000000" pitchFamily="2" charset="2"/>
              <a:buNone/>
            </a:pPr>
            <a:r>
              <a:rPr lang="de-DE" b="1" kern="0" dirty="0">
                <a:latin typeface="Calibri" panose="020F0502020204030204" pitchFamily="34" charset="0"/>
                <a:cs typeface="Calibri" panose="020F0502020204030204" pitchFamily="34" charset="0"/>
              </a:rPr>
              <a:t>Lernstufung</a:t>
            </a:r>
          </a:p>
        </p:txBody>
      </p:sp>
      <p:sp>
        <p:nvSpPr>
          <p:cNvPr id="19" name="Inhaltsplatzhalter 1">
            <a:extLst>
              <a:ext uri="{FF2B5EF4-FFF2-40B4-BE49-F238E27FC236}">
                <a16:creationId xmlns:a16="http://schemas.microsoft.com/office/drawing/2014/main" id="{2A5BF02B-D8CB-4991-B10A-4817D08CAC2B}"/>
              </a:ext>
            </a:extLst>
          </p:cNvPr>
          <p:cNvSpPr txBox="1">
            <a:spLocks/>
          </p:cNvSpPr>
          <p:nvPr/>
        </p:nvSpPr>
        <p:spPr>
          <a:xfrm>
            <a:off x="251998" y="5768718"/>
            <a:ext cx="8640000" cy="765282"/>
          </a:xfrm>
          <a:prstGeom prst="rect">
            <a:avLst/>
          </a:prstGeom>
        </p:spPr>
        <p:txBody>
          <a:bodyPr vert="horz" wrap="square" lIns="0" tIns="0" rIns="0" bIns="0" rtlCol="0" anchor="t">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lvl="0" indent="0" eaLnBrk="0" hangingPunct="0">
              <a:spcBef>
                <a:spcPts val="400"/>
              </a:spcBef>
              <a:spcAft>
                <a:spcPct val="0"/>
              </a:spcAft>
              <a:buClr>
                <a:srgbClr val="327A86"/>
              </a:buClr>
              <a:buSzTx/>
              <a:buNone/>
              <a:defRPr/>
            </a:pPr>
            <a:r>
              <a:rPr lang="de-DE" b="1" dirty="0">
                <a:ea typeface="ＭＳ Ｐゴシック" charset="-128"/>
              </a:rPr>
              <a:t>Mit Anforderungsstufungen allein entstehen noch keine stimmigen Lernpfade!</a:t>
            </a:r>
          </a:p>
        </p:txBody>
      </p:sp>
      <p:cxnSp>
        <p:nvCxnSpPr>
          <p:cNvPr id="21" name="Gerade Verbindung mit Pfeil 20">
            <a:extLst>
              <a:ext uri="{FF2B5EF4-FFF2-40B4-BE49-F238E27FC236}">
                <a16:creationId xmlns:a16="http://schemas.microsoft.com/office/drawing/2014/main" id="{5F7FFA1B-C8C5-4E94-A2BD-44656CA60B61}"/>
              </a:ext>
            </a:extLst>
          </p:cNvPr>
          <p:cNvCxnSpPr>
            <a:cxnSpLocks/>
          </p:cNvCxnSpPr>
          <p:nvPr/>
        </p:nvCxnSpPr>
        <p:spPr bwMode="auto">
          <a:xfrm>
            <a:off x="4091155" y="1350676"/>
            <a:ext cx="921498" cy="0"/>
          </a:xfrm>
          <a:prstGeom prst="straightConnector1">
            <a:avLst/>
          </a:prstGeom>
          <a:solidFill>
            <a:schemeClr val="accent1"/>
          </a:solidFill>
          <a:ln w="44450" cap="flat" cmpd="sng" algn="ctr">
            <a:solidFill>
              <a:schemeClr val="tx2"/>
            </a:solidFill>
            <a:prstDash val="solid"/>
            <a:round/>
            <a:headEnd type="triangle"/>
            <a:tailEnd type="triangle"/>
          </a:ln>
          <a:effectLst/>
        </p:spPr>
      </p:cxnSp>
    </p:spTree>
    <p:extLst>
      <p:ext uri="{BB962C8B-B14F-4D97-AF65-F5344CB8AC3E}">
        <p14:creationId xmlns:p14="http://schemas.microsoft.com/office/powerpoint/2010/main" val="206885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61153918-C2C1-4C68-805A-E69C6F14B12C}"/>
              </a:ext>
            </a:extLst>
          </p:cNvPr>
          <p:cNvSpPr>
            <a:spLocks noGrp="1"/>
          </p:cNvSpPr>
          <p:nvPr>
            <p:ph idx="1"/>
          </p:nvPr>
        </p:nvSpPr>
        <p:spPr/>
        <p:txBody>
          <a:bodyPr anchor="b"/>
          <a:lstStyle/>
          <a:p>
            <a:pPr marL="0" indent="0">
              <a:buNone/>
            </a:pPr>
            <a:r>
              <a:rPr lang="de-DE" sz="1600" b="1" dirty="0"/>
              <a:t>Ziel</a:t>
            </a:r>
          </a:p>
          <a:p>
            <a:r>
              <a:rPr lang="de-DE" sz="1600" dirty="0"/>
              <a:t>Folie 46-64: Weiterführung der eigenen Überlegungen zu einer Sequenzierung der gegebenen </a:t>
            </a:r>
            <a:r>
              <a:rPr lang="de-DE" sz="1600" dirty="0" err="1"/>
              <a:t>Prozenteaufgaben</a:t>
            </a:r>
            <a:r>
              <a:rPr lang="de-DE" sz="1600" dirty="0"/>
              <a:t> zu einer konsequenten Sequenzierung mit dem Ziel des gemeinsamen Aufbaus von Sprache und Denken am Beispiel der Unterrichtsreihe zu Prozenten sowie Kennenlernen der verschiedenen Funktionen und Erscheinungsformen des Prozentstreifens.  </a:t>
            </a:r>
          </a:p>
          <a:p>
            <a:r>
              <a:rPr lang="de-DE" sz="1600" dirty="0"/>
              <a:t>Kennenlernen des gestuften Sprachschatzes als Prinzip zur Strukturierung des sprachlichen Lernens exemplarisch zu Prozenten. </a:t>
            </a:r>
          </a:p>
          <a:p>
            <a:r>
              <a:rPr lang="de-DE" sz="1600" dirty="0"/>
              <a:t>Kennenlernen der Realisierung der Lernpfade in den Mathe-sicher-können-Materialien.</a:t>
            </a:r>
            <a:br>
              <a:rPr lang="de-DE" sz="1600" dirty="0"/>
            </a:br>
            <a:endParaRPr lang="de-DE" sz="1600" dirty="0"/>
          </a:p>
        </p:txBody>
      </p:sp>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6" name="Rechteck 5">
            <a:extLst>
              <a:ext uri="{FF2B5EF4-FFF2-40B4-BE49-F238E27FC236}">
                <a16:creationId xmlns:a16="http://schemas.microsoft.com/office/drawing/2014/main" id="{7C7E91A9-8F4A-4B2F-939E-E0C0E638317E}"/>
              </a:ext>
            </a:extLst>
          </p:cNvPr>
          <p:cNvSpPr/>
          <p:nvPr/>
        </p:nvSpPr>
        <p:spPr bwMode="auto">
          <a:xfrm flipV="1">
            <a:off x="-524088" y="2286000"/>
            <a:ext cx="9940715" cy="740005"/>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9" name="Tabelle 8">
            <a:extLst>
              <a:ext uri="{FF2B5EF4-FFF2-40B4-BE49-F238E27FC236}">
                <a16:creationId xmlns:a16="http://schemas.microsoft.com/office/drawing/2014/main" id="{C67133D0-9F75-4422-922C-E31CCD29117B}"/>
              </a:ext>
            </a:extLst>
          </p:cNvPr>
          <p:cNvGraphicFramePr>
            <a:graphicFrameLocks noGrp="1"/>
          </p:cNvGraphicFramePr>
          <p:nvPr>
            <p:extLst>
              <p:ext uri="{D42A27DB-BD31-4B8C-83A1-F6EECF244321}">
                <p14:modId xmlns:p14="http://schemas.microsoft.com/office/powerpoint/2010/main" val="120426018"/>
              </p:ext>
            </p:extLst>
          </p:nvPr>
        </p:nvGraphicFramePr>
        <p:xfrm>
          <a:off x="252000" y="851666"/>
          <a:ext cx="8640000" cy="217434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0">
                <a:tc>
                  <a:txBody>
                    <a:bodyPr/>
                    <a:lstStyle/>
                    <a:p>
                      <a:pPr>
                        <a:lnSpc>
                          <a:spcPts val="13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effectLst/>
                          <a:latin typeface="Calibri" panose="020F0502020204030204" pitchFamily="34" charset="0"/>
                          <a:ea typeface="Times New Roman" panose="02020603050405020304" pitchFamily="18" charset="0"/>
                          <a:cs typeface="Calibri" panose="020F0502020204030204" pitchFamily="34" charset="0"/>
                        </a:rPr>
                        <a:t>Wie ist Prozentverständnis fach- und sprachintegriert zu fördern?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8400682"/>
                  </a:ext>
                </a:extLst>
              </a:tr>
              <a:tr h="0">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spc="-20" baseline="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Sequenzierung einer Förderung zu Prozenten anhand eines dualen Lernpfads (fachliches und sprachliches Lernen) und Darstellung zugrunde liegender Design-Prinzipien </a:t>
                      </a:r>
                      <a:endParaRPr lang="de-DE" sz="1200" spc="-2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ts val="13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0" indent="0">
                        <a:lnSpc>
                          <a:spcPts val="13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950753"/>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spc="-10" baseline="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6 – Eigene Sequenzierung von Aufgaben zu Prozenten: </a:t>
                      </a:r>
                      <a:r>
                        <a:rPr lang="de-DE" sz="1200" spc="-10" baseline="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Sequenzierung vorgegebener Aufgaben in Gruppenarbeit und Ableitung von Kriterien aus eigener Sequenzierung </a:t>
                      </a:r>
                      <a:endParaRPr lang="de-DE" sz="1200" spc="-1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ts val="13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 Folien (davon 1 Folie als Aufl.)</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de-DE" sz="1200" spc="-20" baseline="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AM2_Aufg_sequenzieren.docx</a:t>
                      </a:r>
                      <a:endParaRPr lang="de-DE" sz="1200" spc="-2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81066140"/>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Sprache und Denken in der Prozente-Reihe gemeinsam entwickeln mit Prozentstreifen als Mittler in verschiedenen Funktionen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ts val="13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18 Folien, Film zu Prozente-Reihe: https://dzlm.de/1000/filme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96441836"/>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Lernziele der MSK-Förderung zu Prozenten im Überblick</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5128744"/>
                  </a:ext>
                </a:extLst>
              </a:tr>
            </a:tbl>
          </a:graphicData>
        </a:graphic>
      </p:graphicFrame>
    </p:spTree>
    <p:extLst>
      <p:ext uri="{BB962C8B-B14F-4D97-AF65-F5344CB8AC3E}">
        <p14:creationId xmlns:p14="http://schemas.microsoft.com/office/powerpoint/2010/main" val="33747022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E1681EF3-415E-074D-AA7D-013B89A6A73E}"/>
              </a:ext>
            </a:extLst>
          </p:cNvPr>
          <p:cNvPicPr>
            <a:picLocks noChangeAspect="1"/>
          </p:cNvPicPr>
          <p:nvPr/>
        </p:nvPicPr>
        <p:blipFill>
          <a:blip r:embed="rId3"/>
          <a:stretch>
            <a:fillRect/>
          </a:stretch>
        </p:blipFill>
        <p:spPr>
          <a:xfrm>
            <a:off x="1125552" y="3201598"/>
            <a:ext cx="6892896" cy="2430587"/>
          </a:xfrm>
          <a:prstGeom prst="rect">
            <a:avLst/>
          </a:prstGeom>
          <a:ln w="127000">
            <a:noFill/>
            <a:miter lim="800000"/>
          </a:ln>
        </p:spPr>
      </p:pic>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I: Konstruktion von Bedeutungen zu Prozenten</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p:txBody>
          <a:bodyPr/>
          <a:lstStyle/>
          <a:p>
            <a:r>
              <a:rPr lang="de-DE" dirty="0"/>
              <a:t>(Pöhler &amp; Prediger 2017a)</a:t>
            </a:r>
          </a:p>
        </p:txBody>
      </p:sp>
      <p:pic>
        <p:nvPicPr>
          <p:cNvPr id="11" name="Grafik 10">
            <a:extLst>
              <a:ext uri="{FF2B5EF4-FFF2-40B4-BE49-F238E27FC236}">
                <a16:creationId xmlns:a16="http://schemas.microsoft.com/office/drawing/2014/main" id="{074D0EAF-A6EF-408B-B9C8-74C0E4E1DDF4}"/>
              </a:ext>
            </a:extLst>
          </p:cNvPr>
          <p:cNvPicPr>
            <a:picLocks noChangeAspect="1"/>
          </p:cNvPicPr>
          <p:nvPr/>
        </p:nvPicPr>
        <p:blipFill>
          <a:blip r:embed="rId4"/>
          <a:stretch>
            <a:fillRect/>
          </a:stretch>
        </p:blipFill>
        <p:spPr>
          <a:xfrm>
            <a:off x="8412231" y="140427"/>
            <a:ext cx="731769" cy="649445"/>
          </a:xfrm>
          <a:prstGeom prst="rect">
            <a:avLst/>
          </a:prstGeom>
        </p:spPr>
      </p:pic>
      <p:pic>
        <p:nvPicPr>
          <p:cNvPr id="12" name="Grafik 11">
            <a:extLst>
              <a:ext uri="{FF2B5EF4-FFF2-40B4-BE49-F238E27FC236}">
                <a16:creationId xmlns:a16="http://schemas.microsoft.com/office/drawing/2014/main" id="{5755E415-AF3B-4992-AAAA-38C63A8D65D3}"/>
              </a:ext>
            </a:extLst>
          </p:cNvPr>
          <p:cNvPicPr>
            <a:picLocks noChangeAspect="1"/>
          </p:cNvPicPr>
          <p:nvPr/>
        </p:nvPicPr>
        <p:blipFill>
          <a:blip r:embed="rId5"/>
          <a:stretch>
            <a:fillRect/>
          </a:stretch>
        </p:blipFill>
        <p:spPr>
          <a:xfrm>
            <a:off x="8551455" y="260692"/>
            <a:ext cx="395502" cy="395998"/>
          </a:xfrm>
          <a:prstGeom prst="rect">
            <a:avLst/>
          </a:prstGeom>
          <a:solidFill>
            <a:schemeClr val="bg1"/>
          </a:solidFill>
          <a:ln>
            <a:noFill/>
          </a:ln>
          <a:effectLst/>
        </p:spPr>
      </p:pic>
      <p:sp>
        <p:nvSpPr>
          <p:cNvPr id="23" name="Inhaltsplatzhalter 1">
            <a:extLst>
              <a:ext uri="{FF2B5EF4-FFF2-40B4-BE49-F238E27FC236}">
                <a16:creationId xmlns:a16="http://schemas.microsoft.com/office/drawing/2014/main" id="{D60BA36E-800E-4654-8005-EF73DC877036}"/>
              </a:ext>
            </a:extLst>
          </p:cNvPr>
          <p:cNvSpPr>
            <a:spLocks noGrp="1"/>
          </p:cNvSpPr>
          <p:nvPr>
            <p:ph idx="1"/>
          </p:nvPr>
        </p:nvSpPr>
        <p:spPr>
          <a:xfrm>
            <a:off x="252000" y="5599653"/>
            <a:ext cx="8640000" cy="880346"/>
          </a:xfrm>
        </p:spPr>
        <p:txBody>
          <a:bodyPr anchor="b"/>
          <a:lstStyle/>
          <a:p>
            <a:pPr marL="0" lvl="0" indent="0" algn="ctr" eaLnBrk="0" hangingPunct="0">
              <a:spcBef>
                <a:spcPct val="0"/>
              </a:spcBef>
              <a:spcAft>
                <a:spcPct val="0"/>
              </a:spcAft>
              <a:buClrTx/>
              <a:buSzTx/>
              <a:buNone/>
              <a:defRPr/>
            </a:pPr>
            <a:r>
              <a:rPr lang="de-DE" kern="1200" dirty="0">
                <a:solidFill>
                  <a:schemeClr val="tx2"/>
                </a:solidFill>
                <a:latin typeface="Calibri" charset="0"/>
                <a:ea typeface="Calibri" charset="0"/>
                <a:cs typeface="Calibri" charset="0"/>
              </a:rPr>
              <a:t>Prozentstreifen kennenlernen und verstehen (qualitativ)</a:t>
            </a:r>
          </a:p>
        </p:txBody>
      </p:sp>
      <p:sp>
        <p:nvSpPr>
          <p:cNvPr id="24" name="Textfeld 23">
            <a:extLst>
              <a:ext uri="{FF2B5EF4-FFF2-40B4-BE49-F238E27FC236}">
                <a16:creationId xmlns:a16="http://schemas.microsoft.com/office/drawing/2014/main" id="{CDE2F904-0927-464F-9D96-8600BA3535F5}"/>
              </a:ext>
            </a:extLst>
          </p:cNvPr>
          <p:cNvSpPr txBox="1"/>
          <p:nvPr/>
        </p:nvSpPr>
        <p:spPr>
          <a:xfrm>
            <a:off x="5737607" y="1693540"/>
            <a:ext cx="3154391"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Aktivierung alltagssprachlicher Ressourcen in Downloadbalken</a:t>
            </a:r>
          </a:p>
        </p:txBody>
      </p:sp>
      <p:sp>
        <p:nvSpPr>
          <p:cNvPr id="25" name="Rechteck 24">
            <a:extLst>
              <a:ext uri="{FF2B5EF4-FFF2-40B4-BE49-F238E27FC236}">
                <a16:creationId xmlns:a16="http://schemas.microsoft.com/office/drawing/2014/main" id="{88E3330F-600A-4997-A878-A6423F64A4D1}"/>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26" name="Rechteck 25">
            <a:extLst>
              <a:ext uri="{FF2B5EF4-FFF2-40B4-BE49-F238E27FC236}">
                <a16:creationId xmlns:a16="http://schemas.microsoft.com/office/drawing/2014/main" id="{FF499404-2EB1-4CEC-85DB-0A4C1AE5C27E}"/>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sp>
        <p:nvSpPr>
          <p:cNvPr id="27" name="Textfeld 26">
            <a:extLst>
              <a:ext uri="{FF2B5EF4-FFF2-40B4-BE49-F238E27FC236}">
                <a16:creationId xmlns:a16="http://schemas.microsoft.com/office/drawing/2014/main" id="{745D513E-163B-46B3-89C9-0B04E2689E42}"/>
              </a:ext>
            </a:extLst>
          </p:cNvPr>
          <p:cNvSpPr txBox="1"/>
          <p:nvPr/>
        </p:nvSpPr>
        <p:spPr>
          <a:xfrm>
            <a:off x="252001" y="1682514"/>
            <a:ext cx="2880318"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Aktivierung informeller Vorstellungen zur Konstruktion von Bedeutungen für Prozente</a:t>
            </a:r>
          </a:p>
        </p:txBody>
      </p:sp>
      <p:sp>
        <p:nvSpPr>
          <p:cNvPr id="14" name="Rechteck 13">
            <a:extLst>
              <a:ext uri="{FF2B5EF4-FFF2-40B4-BE49-F238E27FC236}">
                <a16:creationId xmlns:a16="http://schemas.microsoft.com/office/drawing/2014/main" id="{BDEA7C45-F766-4F02-A603-3C4A1688C499}"/>
              </a:ext>
            </a:extLst>
          </p:cNvPr>
          <p:cNvSpPr/>
          <p:nvPr/>
        </p:nvSpPr>
        <p:spPr bwMode="auto">
          <a:xfrm>
            <a:off x="1006929" y="3011419"/>
            <a:ext cx="7130142" cy="2810944"/>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27143364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I: Konstruktion von Bedeutungen zu Prozenten</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p:txBody>
          <a:bodyPr/>
          <a:lstStyle/>
          <a:p>
            <a:r>
              <a:rPr lang="de-DE" dirty="0"/>
              <a:t>(Pöhler &amp; Prediger 2017a)</a:t>
            </a:r>
          </a:p>
        </p:txBody>
      </p:sp>
      <p:pic>
        <p:nvPicPr>
          <p:cNvPr id="11" name="Grafik 10">
            <a:extLst>
              <a:ext uri="{FF2B5EF4-FFF2-40B4-BE49-F238E27FC236}">
                <a16:creationId xmlns:a16="http://schemas.microsoft.com/office/drawing/2014/main" id="{074D0EAF-A6EF-408B-B9C8-74C0E4E1DDF4}"/>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2" name="Grafik 11">
            <a:extLst>
              <a:ext uri="{FF2B5EF4-FFF2-40B4-BE49-F238E27FC236}">
                <a16:creationId xmlns:a16="http://schemas.microsoft.com/office/drawing/2014/main" id="{5755E415-AF3B-4992-AAAA-38C63A8D65D3}"/>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pic>
        <p:nvPicPr>
          <p:cNvPr id="14" name="Grafik 13">
            <a:extLst>
              <a:ext uri="{FF2B5EF4-FFF2-40B4-BE49-F238E27FC236}">
                <a16:creationId xmlns:a16="http://schemas.microsoft.com/office/drawing/2014/main" id="{FB824DCF-24E8-485E-96DE-862608DB79A1}"/>
              </a:ext>
            </a:extLst>
          </p:cNvPr>
          <p:cNvPicPr>
            <a:picLocks noChangeAspect="1"/>
          </p:cNvPicPr>
          <p:nvPr/>
        </p:nvPicPr>
        <p:blipFill rotWithShape="1">
          <a:blip r:embed="rId5"/>
          <a:srcRect r="1775"/>
          <a:stretch/>
        </p:blipFill>
        <p:spPr>
          <a:xfrm>
            <a:off x="1835695" y="3106414"/>
            <a:ext cx="5472608" cy="2620955"/>
          </a:xfrm>
          <a:prstGeom prst="rect">
            <a:avLst/>
          </a:prstGeom>
          <a:ln w="127000">
            <a:noFill/>
            <a:miter lim="800000"/>
          </a:ln>
        </p:spPr>
      </p:pic>
      <p:sp>
        <p:nvSpPr>
          <p:cNvPr id="17" name="Inhaltsplatzhalter 1">
            <a:extLst>
              <a:ext uri="{FF2B5EF4-FFF2-40B4-BE49-F238E27FC236}">
                <a16:creationId xmlns:a16="http://schemas.microsoft.com/office/drawing/2014/main" id="{DF2E98AE-DEF3-46AD-8369-F9D0298E3326}"/>
              </a:ext>
            </a:extLst>
          </p:cNvPr>
          <p:cNvSpPr>
            <a:spLocks noGrp="1"/>
          </p:cNvSpPr>
          <p:nvPr>
            <p:ph idx="1"/>
          </p:nvPr>
        </p:nvSpPr>
        <p:spPr>
          <a:xfrm>
            <a:off x="252000" y="5599653"/>
            <a:ext cx="8640000" cy="880346"/>
          </a:xfrm>
        </p:spPr>
        <p:txBody>
          <a:bodyPr anchor="b"/>
          <a:lstStyle/>
          <a:p>
            <a:pPr marL="0" lvl="0" indent="0" algn="ctr" eaLnBrk="0" hangingPunct="0">
              <a:spcBef>
                <a:spcPct val="0"/>
              </a:spcBef>
              <a:spcAft>
                <a:spcPct val="0"/>
              </a:spcAft>
              <a:buClrTx/>
              <a:buSzTx/>
              <a:buNone/>
              <a:defRPr/>
            </a:pPr>
            <a:r>
              <a:rPr lang="de-DE" kern="1200" dirty="0">
                <a:solidFill>
                  <a:schemeClr val="tx2"/>
                </a:solidFill>
                <a:latin typeface="Calibri" charset="0"/>
                <a:ea typeface="Calibri" charset="0"/>
                <a:cs typeface="Calibri" charset="0"/>
              </a:rPr>
              <a:t>Prozentstreifen kennenlernen und verstehen (qualitativ)</a:t>
            </a:r>
          </a:p>
        </p:txBody>
      </p:sp>
      <p:sp>
        <p:nvSpPr>
          <p:cNvPr id="22" name="Textfeld 21">
            <a:extLst>
              <a:ext uri="{FF2B5EF4-FFF2-40B4-BE49-F238E27FC236}">
                <a16:creationId xmlns:a16="http://schemas.microsoft.com/office/drawing/2014/main" id="{6D6C82E7-398C-42B2-AE4D-420663507890}"/>
              </a:ext>
            </a:extLst>
          </p:cNvPr>
          <p:cNvSpPr txBox="1"/>
          <p:nvPr/>
        </p:nvSpPr>
        <p:spPr>
          <a:xfrm>
            <a:off x="5737607" y="1693540"/>
            <a:ext cx="3154391"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Aktivierung alltagssprachlicher Ressourcen in Downloadbalken</a:t>
            </a:r>
          </a:p>
        </p:txBody>
      </p:sp>
      <p:sp>
        <p:nvSpPr>
          <p:cNvPr id="25" name="Textfeld 24">
            <a:extLst>
              <a:ext uri="{FF2B5EF4-FFF2-40B4-BE49-F238E27FC236}">
                <a16:creationId xmlns:a16="http://schemas.microsoft.com/office/drawing/2014/main" id="{2B234D2F-D9CE-4EA5-BF8C-15BB040C4F50}"/>
              </a:ext>
            </a:extLst>
          </p:cNvPr>
          <p:cNvSpPr txBox="1"/>
          <p:nvPr/>
        </p:nvSpPr>
        <p:spPr>
          <a:xfrm>
            <a:off x="252001" y="1682514"/>
            <a:ext cx="2880318"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Aktivierung informeller Vorstellungen zur Konstruktion von Bedeutungen für Prozente</a:t>
            </a:r>
          </a:p>
        </p:txBody>
      </p:sp>
      <p:sp>
        <p:nvSpPr>
          <p:cNvPr id="16" name="Rechteck 15">
            <a:extLst>
              <a:ext uri="{FF2B5EF4-FFF2-40B4-BE49-F238E27FC236}">
                <a16:creationId xmlns:a16="http://schemas.microsoft.com/office/drawing/2014/main" id="{873C5D1E-3A00-45F0-A2AD-7BEE4E24F96C}"/>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18" name="Rechteck 17">
            <a:extLst>
              <a:ext uri="{FF2B5EF4-FFF2-40B4-BE49-F238E27FC236}">
                <a16:creationId xmlns:a16="http://schemas.microsoft.com/office/drawing/2014/main" id="{0BA08572-0A6F-4088-8E41-F6288D014C97}"/>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sp>
        <p:nvSpPr>
          <p:cNvPr id="21" name="Rechteck 20">
            <a:extLst>
              <a:ext uri="{FF2B5EF4-FFF2-40B4-BE49-F238E27FC236}">
                <a16:creationId xmlns:a16="http://schemas.microsoft.com/office/drawing/2014/main" id="{A595B5D0-DBF5-418A-9C8B-D380873D4507}"/>
              </a:ext>
            </a:extLst>
          </p:cNvPr>
          <p:cNvSpPr/>
          <p:nvPr/>
        </p:nvSpPr>
        <p:spPr bwMode="auto">
          <a:xfrm>
            <a:off x="1698171" y="2970541"/>
            <a:ext cx="5747659" cy="287606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15" name="Oval 2">
            <a:extLst>
              <a:ext uri="{FF2B5EF4-FFF2-40B4-BE49-F238E27FC236}">
                <a16:creationId xmlns:a16="http://schemas.microsoft.com/office/drawing/2014/main" id="{4A5E6E4B-FB84-4C74-A69C-9F0291DB70B6}"/>
              </a:ext>
            </a:extLst>
          </p:cNvPr>
          <p:cNvSpPr>
            <a:spLocks noChangeAspect="1"/>
          </p:cNvSpPr>
          <p:nvPr/>
        </p:nvSpPr>
        <p:spPr>
          <a:xfrm>
            <a:off x="7062800" y="3106412"/>
            <a:ext cx="252000" cy="252000"/>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lang="de-DE" sz="1400" b="1" dirty="0">
                <a:solidFill>
                  <a:schemeClr val="tx2"/>
                </a:solidFill>
                <a:latin typeface="+mn-lt"/>
                <a:ea typeface="+mn-ea"/>
                <a:cs typeface="+mn-cs"/>
                <a:sym typeface="Calibri"/>
              </a:rPr>
              <a:t>6</a:t>
            </a:r>
            <a:endParaRPr kumimoji="0" lang="de-DE" sz="1400" b="1" i="0" u="none" strike="noStrike" cap="none" spc="0" normalizeH="0" baseline="0" dirty="0">
              <a:ln>
                <a:noFill/>
              </a:ln>
              <a:solidFill>
                <a:schemeClr val="tx2"/>
              </a:solidFill>
              <a:effectLst/>
              <a:uFillTx/>
              <a:latin typeface="+mn-lt"/>
              <a:ea typeface="+mn-ea"/>
              <a:cs typeface="+mn-cs"/>
              <a:sym typeface="Calibri"/>
            </a:endParaRPr>
          </a:p>
        </p:txBody>
      </p:sp>
    </p:spTree>
    <p:extLst>
      <p:ext uri="{BB962C8B-B14F-4D97-AF65-F5344CB8AC3E}">
        <p14:creationId xmlns:p14="http://schemas.microsoft.com/office/powerpoint/2010/main" val="40892436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E6F3871-9E08-45B4-BDFD-2FF4AA4B2FD5}"/>
              </a:ext>
            </a:extLst>
          </p:cNvPr>
          <p:cNvSpPr>
            <a:spLocks noGrp="1"/>
          </p:cNvSpPr>
          <p:nvPr>
            <p:ph idx="1"/>
          </p:nvPr>
        </p:nvSpPr>
        <p:spPr>
          <a:xfrm>
            <a:off x="252000" y="5599653"/>
            <a:ext cx="8640000" cy="880346"/>
          </a:xfrm>
        </p:spPr>
        <p:txBody>
          <a:bodyPr anchor="b"/>
          <a:lstStyle/>
          <a:p>
            <a:pPr marL="0" indent="0" algn="ctr">
              <a:buNone/>
            </a:pPr>
            <a:r>
              <a:rPr lang="de-DE" dirty="0">
                <a:solidFill>
                  <a:srgbClr val="457A93"/>
                </a:solidFill>
                <a:latin typeface="Calibri" panose="020F0502020204030204" pitchFamily="34" charset="0"/>
              </a:rPr>
              <a:t>Prozentstreifen als Modell von Kontexten, zum Finden informeller Strategien</a:t>
            </a:r>
            <a:br>
              <a:rPr lang="de-DE" dirty="0">
                <a:solidFill>
                  <a:srgbClr val="457A93"/>
                </a:solidFill>
                <a:latin typeface="Calibri" panose="020F0502020204030204" pitchFamily="34" charset="0"/>
              </a:rPr>
            </a:br>
            <a:r>
              <a:rPr lang="de-DE" dirty="0">
                <a:solidFill>
                  <a:srgbClr val="457A93"/>
                </a:solidFill>
                <a:latin typeface="Calibri" panose="020F0502020204030204" pitchFamily="34" charset="0"/>
              </a:rPr>
              <a:t>und zum Strukturieren von Beziehungen</a:t>
            </a:r>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II: Entwicklung informeller Strategien </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p:txBody>
          <a:bodyPr/>
          <a:lstStyle/>
          <a:p>
            <a:r>
              <a:rPr lang="de-DE" dirty="0"/>
              <a:t>(Pöhler &amp; Prediger 2017a)</a:t>
            </a:r>
          </a:p>
        </p:txBody>
      </p:sp>
      <p:pic>
        <p:nvPicPr>
          <p:cNvPr id="12" name="Grafik 11">
            <a:extLst>
              <a:ext uri="{FF2B5EF4-FFF2-40B4-BE49-F238E27FC236}">
                <a16:creationId xmlns:a16="http://schemas.microsoft.com/office/drawing/2014/main" id="{658C7365-7FD8-4503-8DAD-251AAD008C49}"/>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5" name="Grafik 14">
            <a:extLst>
              <a:ext uri="{FF2B5EF4-FFF2-40B4-BE49-F238E27FC236}">
                <a16:creationId xmlns:a16="http://schemas.microsoft.com/office/drawing/2014/main" id="{5603FF0A-3A3E-431B-82DC-030F19677673}"/>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26" name="Textfeld 25">
            <a:extLst>
              <a:ext uri="{FF2B5EF4-FFF2-40B4-BE49-F238E27FC236}">
                <a16:creationId xmlns:a16="http://schemas.microsoft.com/office/drawing/2014/main" id="{15E6AEC5-ED1E-4A64-A242-268721B0EEE4}"/>
              </a:ext>
            </a:extLst>
          </p:cNvPr>
          <p:cNvSpPr txBox="1"/>
          <p:nvPr/>
        </p:nvSpPr>
        <p:spPr>
          <a:xfrm>
            <a:off x="5737607" y="1693540"/>
            <a:ext cx="3154391"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Etablierung des bedeutungs-bezogenen Denkwortschatzes</a:t>
            </a:r>
          </a:p>
        </p:txBody>
      </p:sp>
      <p:sp>
        <p:nvSpPr>
          <p:cNvPr id="30" name="Textfeld 29">
            <a:extLst>
              <a:ext uri="{FF2B5EF4-FFF2-40B4-BE49-F238E27FC236}">
                <a16:creationId xmlns:a16="http://schemas.microsoft.com/office/drawing/2014/main" id="{72345037-3DD4-49DB-95A4-520039295FC4}"/>
              </a:ext>
            </a:extLst>
          </p:cNvPr>
          <p:cNvSpPr txBox="1"/>
          <p:nvPr/>
        </p:nvSpPr>
        <p:spPr>
          <a:xfrm>
            <a:off x="252000" y="1682514"/>
            <a:ext cx="3154389"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Entwicklung informeller</a:t>
            </a:r>
            <a:br>
              <a:rPr lang="de-DE" sz="1600" dirty="0">
                <a:solidFill>
                  <a:srgbClr val="000000"/>
                </a:solidFill>
                <a:latin typeface="Calibri"/>
                <a:cs typeface="Calibri"/>
              </a:rPr>
            </a:br>
            <a:r>
              <a:rPr lang="de-DE" sz="1600" dirty="0">
                <a:solidFill>
                  <a:srgbClr val="000000"/>
                </a:solidFill>
                <a:latin typeface="Calibri"/>
                <a:cs typeface="Calibri"/>
              </a:rPr>
              <a:t>Strategien zur Bestimmung von Prozentwerten und -sätzen</a:t>
            </a:r>
          </a:p>
        </p:txBody>
      </p:sp>
      <p:sp>
        <p:nvSpPr>
          <p:cNvPr id="11" name="Rechteck 10">
            <a:extLst>
              <a:ext uri="{FF2B5EF4-FFF2-40B4-BE49-F238E27FC236}">
                <a16:creationId xmlns:a16="http://schemas.microsoft.com/office/drawing/2014/main" id="{436FECAB-334D-4551-9F39-2399CC7E3CF5}"/>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13" name="Rechteck 12">
            <a:extLst>
              <a:ext uri="{FF2B5EF4-FFF2-40B4-BE49-F238E27FC236}">
                <a16:creationId xmlns:a16="http://schemas.microsoft.com/office/drawing/2014/main" id="{C52482FC-7F29-4444-A67E-BB4CAFE1C726}"/>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pic>
        <p:nvPicPr>
          <p:cNvPr id="14" name="Grafik 13">
            <a:extLst>
              <a:ext uri="{FF2B5EF4-FFF2-40B4-BE49-F238E27FC236}">
                <a16:creationId xmlns:a16="http://schemas.microsoft.com/office/drawing/2014/main" id="{9B6E41E6-E6CB-4554-BACB-33FC87C2BB06}"/>
              </a:ext>
            </a:extLst>
          </p:cNvPr>
          <p:cNvPicPr>
            <a:picLocks noChangeAspect="1"/>
          </p:cNvPicPr>
          <p:nvPr/>
        </p:nvPicPr>
        <p:blipFill>
          <a:blip r:embed="rId5"/>
          <a:stretch>
            <a:fillRect/>
          </a:stretch>
        </p:blipFill>
        <p:spPr>
          <a:xfrm>
            <a:off x="1536864" y="2704212"/>
            <a:ext cx="6070271" cy="2752490"/>
          </a:xfrm>
          <a:prstGeom prst="rect">
            <a:avLst/>
          </a:prstGeom>
          <a:ln w="63500">
            <a:noFill/>
            <a:miter lim="800000"/>
          </a:ln>
        </p:spPr>
      </p:pic>
      <p:sp>
        <p:nvSpPr>
          <p:cNvPr id="17" name="Rechteck 16">
            <a:extLst>
              <a:ext uri="{FF2B5EF4-FFF2-40B4-BE49-F238E27FC236}">
                <a16:creationId xmlns:a16="http://schemas.microsoft.com/office/drawing/2014/main" id="{DB1D9905-832F-4F2C-8156-4E26A9122098}"/>
              </a:ext>
            </a:extLst>
          </p:cNvPr>
          <p:cNvSpPr/>
          <p:nvPr/>
        </p:nvSpPr>
        <p:spPr bwMode="auto">
          <a:xfrm>
            <a:off x="1470660" y="2618739"/>
            <a:ext cx="6202680" cy="287606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40567163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E6F3871-9E08-45B4-BDFD-2FF4AA4B2FD5}"/>
              </a:ext>
            </a:extLst>
          </p:cNvPr>
          <p:cNvSpPr>
            <a:spLocks noGrp="1"/>
          </p:cNvSpPr>
          <p:nvPr>
            <p:ph idx="1"/>
          </p:nvPr>
        </p:nvSpPr>
        <p:spPr>
          <a:xfrm>
            <a:off x="252000" y="5599653"/>
            <a:ext cx="8640000" cy="880346"/>
          </a:xfrm>
        </p:spPr>
        <p:txBody>
          <a:bodyPr anchor="b"/>
          <a:lstStyle/>
          <a:p>
            <a:pPr marL="0" indent="0" algn="ctr">
              <a:buNone/>
            </a:pPr>
            <a:r>
              <a:rPr lang="de-DE" dirty="0">
                <a:solidFill>
                  <a:srgbClr val="457A93"/>
                </a:solidFill>
                <a:latin typeface="Calibri" panose="020F0502020204030204" pitchFamily="34" charset="0"/>
              </a:rPr>
              <a:t>Prozentstreifen als Modell von Kontexten, zum Finden informeller Strategien</a:t>
            </a:r>
            <a:br>
              <a:rPr lang="de-DE" dirty="0">
                <a:solidFill>
                  <a:srgbClr val="457A93"/>
                </a:solidFill>
                <a:latin typeface="Calibri" panose="020F0502020204030204" pitchFamily="34" charset="0"/>
              </a:rPr>
            </a:br>
            <a:r>
              <a:rPr lang="de-DE" dirty="0">
                <a:solidFill>
                  <a:srgbClr val="457A93"/>
                </a:solidFill>
                <a:latin typeface="Calibri" panose="020F0502020204030204" pitchFamily="34" charset="0"/>
              </a:rPr>
              <a:t>und zum Strukturieren von Beziehungen</a:t>
            </a:r>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II: Entwicklung informeller Strategien </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p:txBody>
          <a:bodyPr/>
          <a:lstStyle/>
          <a:p>
            <a:r>
              <a:rPr lang="de-DE" dirty="0"/>
              <a:t>(Pöhler &amp; Prediger 2017a)</a:t>
            </a:r>
          </a:p>
        </p:txBody>
      </p:sp>
      <p:pic>
        <p:nvPicPr>
          <p:cNvPr id="12" name="Grafik 11">
            <a:extLst>
              <a:ext uri="{FF2B5EF4-FFF2-40B4-BE49-F238E27FC236}">
                <a16:creationId xmlns:a16="http://schemas.microsoft.com/office/drawing/2014/main" id="{658C7365-7FD8-4503-8DAD-251AAD008C49}"/>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5" name="Grafik 14">
            <a:extLst>
              <a:ext uri="{FF2B5EF4-FFF2-40B4-BE49-F238E27FC236}">
                <a16:creationId xmlns:a16="http://schemas.microsoft.com/office/drawing/2014/main" id="{5603FF0A-3A3E-431B-82DC-030F19677673}"/>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26" name="Textfeld 25">
            <a:extLst>
              <a:ext uri="{FF2B5EF4-FFF2-40B4-BE49-F238E27FC236}">
                <a16:creationId xmlns:a16="http://schemas.microsoft.com/office/drawing/2014/main" id="{15E6AEC5-ED1E-4A64-A242-268721B0EEE4}"/>
              </a:ext>
            </a:extLst>
          </p:cNvPr>
          <p:cNvSpPr txBox="1"/>
          <p:nvPr/>
        </p:nvSpPr>
        <p:spPr>
          <a:xfrm>
            <a:off x="5737607" y="1693540"/>
            <a:ext cx="3154391"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Etablierung des bedeutungs-bezogenen Denkwortschatzes</a:t>
            </a:r>
          </a:p>
        </p:txBody>
      </p:sp>
      <p:sp>
        <p:nvSpPr>
          <p:cNvPr id="30" name="Textfeld 29">
            <a:extLst>
              <a:ext uri="{FF2B5EF4-FFF2-40B4-BE49-F238E27FC236}">
                <a16:creationId xmlns:a16="http://schemas.microsoft.com/office/drawing/2014/main" id="{72345037-3DD4-49DB-95A4-520039295FC4}"/>
              </a:ext>
            </a:extLst>
          </p:cNvPr>
          <p:cNvSpPr txBox="1"/>
          <p:nvPr/>
        </p:nvSpPr>
        <p:spPr>
          <a:xfrm>
            <a:off x="252000" y="1682514"/>
            <a:ext cx="3154389"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Entwicklung informeller</a:t>
            </a:r>
            <a:br>
              <a:rPr lang="de-DE" sz="1600" dirty="0">
                <a:solidFill>
                  <a:srgbClr val="000000"/>
                </a:solidFill>
                <a:latin typeface="Calibri"/>
                <a:cs typeface="Calibri"/>
              </a:rPr>
            </a:br>
            <a:r>
              <a:rPr lang="de-DE" sz="1600" dirty="0">
                <a:solidFill>
                  <a:srgbClr val="000000"/>
                </a:solidFill>
                <a:latin typeface="Calibri"/>
                <a:cs typeface="Calibri"/>
              </a:rPr>
              <a:t>Strategien zur Bestimmung von Prozentwerten und -sätzen</a:t>
            </a:r>
          </a:p>
        </p:txBody>
      </p:sp>
      <p:sp>
        <p:nvSpPr>
          <p:cNvPr id="11" name="Rechteck 10">
            <a:extLst>
              <a:ext uri="{FF2B5EF4-FFF2-40B4-BE49-F238E27FC236}">
                <a16:creationId xmlns:a16="http://schemas.microsoft.com/office/drawing/2014/main" id="{436FECAB-334D-4551-9F39-2399CC7E3CF5}"/>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13" name="Rechteck 12">
            <a:extLst>
              <a:ext uri="{FF2B5EF4-FFF2-40B4-BE49-F238E27FC236}">
                <a16:creationId xmlns:a16="http://schemas.microsoft.com/office/drawing/2014/main" id="{C52482FC-7F29-4444-A67E-BB4CAFE1C726}"/>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grpSp>
        <p:nvGrpSpPr>
          <p:cNvPr id="3" name="Gruppieren 2">
            <a:extLst>
              <a:ext uri="{FF2B5EF4-FFF2-40B4-BE49-F238E27FC236}">
                <a16:creationId xmlns:a16="http://schemas.microsoft.com/office/drawing/2014/main" id="{864D3AD2-28D3-4565-BF16-34E46E47871A}"/>
              </a:ext>
            </a:extLst>
          </p:cNvPr>
          <p:cNvGrpSpPr/>
          <p:nvPr/>
        </p:nvGrpSpPr>
        <p:grpSpPr>
          <a:xfrm>
            <a:off x="251999" y="2614751"/>
            <a:ext cx="5188102" cy="2405623"/>
            <a:chOff x="251999" y="2618739"/>
            <a:chExt cx="6202680" cy="2876063"/>
          </a:xfrm>
        </p:grpSpPr>
        <p:pic>
          <p:nvPicPr>
            <p:cNvPr id="14" name="Grafik 13">
              <a:extLst>
                <a:ext uri="{FF2B5EF4-FFF2-40B4-BE49-F238E27FC236}">
                  <a16:creationId xmlns:a16="http://schemas.microsoft.com/office/drawing/2014/main" id="{9B6E41E6-E6CB-4554-BACB-33FC87C2BB06}"/>
                </a:ext>
              </a:extLst>
            </p:cNvPr>
            <p:cNvPicPr>
              <a:picLocks noChangeAspect="1"/>
            </p:cNvPicPr>
            <p:nvPr/>
          </p:nvPicPr>
          <p:blipFill>
            <a:blip r:embed="rId5"/>
            <a:stretch>
              <a:fillRect/>
            </a:stretch>
          </p:blipFill>
          <p:spPr>
            <a:xfrm>
              <a:off x="318203" y="2704212"/>
              <a:ext cx="6070271" cy="2752490"/>
            </a:xfrm>
            <a:prstGeom prst="rect">
              <a:avLst/>
            </a:prstGeom>
            <a:ln w="63500">
              <a:noFill/>
              <a:miter lim="800000"/>
            </a:ln>
          </p:spPr>
        </p:pic>
        <p:sp>
          <p:nvSpPr>
            <p:cNvPr id="17" name="Rechteck 16">
              <a:extLst>
                <a:ext uri="{FF2B5EF4-FFF2-40B4-BE49-F238E27FC236}">
                  <a16:creationId xmlns:a16="http://schemas.microsoft.com/office/drawing/2014/main" id="{DB1D9905-832F-4F2C-8156-4E26A9122098}"/>
                </a:ext>
              </a:extLst>
            </p:cNvPr>
            <p:cNvSpPr/>
            <p:nvPr/>
          </p:nvSpPr>
          <p:spPr bwMode="auto">
            <a:xfrm>
              <a:off x="251999" y="2618739"/>
              <a:ext cx="6202680" cy="287606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grpSp>
      <p:pic>
        <p:nvPicPr>
          <p:cNvPr id="16" name="Grafik 15">
            <a:extLst>
              <a:ext uri="{FF2B5EF4-FFF2-40B4-BE49-F238E27FC236}">
                <a16:creationId xmlns:a16="http://schemas.microsoft.com/office/drawing/2014/main" id="{3BAFED83-C3C7-44CA-8123-DAAC6C061BFA}"/>
              </a:ext>
            </a:extLst>
          </p:cNvPr>
          <p:cNvPicPr>
            <a:picLocks noChangeAspect="1"/>
          </p:cNvPicPr>
          <p:nvPr/>
        </p:nvPicPr>
        <p:blipFill>
          <a:blip r:embed="rId6"/>
          <a:stretch>
            <a:fillRect/>
          </a:stretch>
        </p:blipFill>
        <p:spPr>
          <a:xfrm>
            <a:off x="5640433" y="3625898"/>
            <a:ext cx="3251565" cy="642726"/>
          </a:xfrm>
          <a:prstGeom prst="rect">
            <a:avLst/>
          </a:prstGeom>
          <a:noFill/>
          <a:ln>
            <a:solidFill>
              <a:schemeClr val="bg1">
                <a:lumMod val="95000"/>
              </a:schemeClr>
            </a:solidFill>
          </a:ln>
          <a:effectLst>
            <a:outerShdw blurRad="50800" dist="38100" dir="2700000" algn="tl" rotWithShape="0">
              <a:prstClr val="black">
                <a:alpha val="40000"/>
              </a:prstClr>
            </a:outerShdw>
            <a:softEdge rad="12700"/>
          </a:effectLst>
        </p:spPr>
      </p:pic>
      <p:sp>
        <p:nvSpPr>
          <p:cNvPr id="18" name="Inhaltsplatzhalter 5">
            <a:extLst>
              <a:ext uri="{FF2B5EF4-FFF2-40B4-BE49-F238E27FC236}">
                <a16:creationId xmlns:a16="http://schemas.microsoft.com/office/drawing/2014/main" id="{5BFFC0F1-F7D0-431B-8A81-7173A28ACD29}"/>
              </a:ext>
            </a:extLst>
          </p:cNvPr>
          <p:cNvSpPr txBox="1">
            <a:spLocks/>
          </p:cNvSpPr>
          <p:nvPr/>
        </p:nvSpPr>
        <p:spPr>
          <a:xfrm>
            <a:off x="5640433" y="4443575"/>
            <a:ext cx="3251565" cy="502605"/>
          </a:xfrm>
          <a:prstGeom prst="rect">
            <a:avLst/>
          </a:prstGeom>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pPr marL="0" indent="0">
              <a:buFont typeface="Wingdings" panose="05000000000000000000" pitchFamily="2" charset="2"/>
              <a:buNone/>
            </a:pPr>
            <a:r>
              <a:rPr lang="de-DE" sz="1400" kern="0"/>
              <a:t>Lernendenprodukt aus Erprobungen</a:t>
            </a:r>
            <a:br>
              <a:rPr lang="de-DE" sz="1400" kern="0"/>
            </a:br>
            <a:r>
              <a:rPr lang="de-DE" sz="1400" kern="0"/>
              <a:t>im Projekt Mathe sicher können</a:t>
            </a:r>
            <a:endParaRPr lang="de-DE" sz="1400" kern="0" dirty="0"/>
          </a:p>
        </p:txBody>
      </p:sp>
    </p:spTree>
    <p:extLst>
      <p:ext uri="{BB962C8B-B14F-4D97-AF65-F5344CB8AC3E}">
        <p14:creationId xmlns:p14="http://schemas.microsoft.com/office/powerpoint/2010/main" val="1733692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Vorschlag für Zeitstruktur</a:t>
            </a:r>
          </a:p>
        </p:txBody>
      </p:sp>
      <p:graphicFrame>
        <p:nvGraphicFramePr>
          <p:cNvPr id="5" name="Tabelle 4">
            <a:extLst>
              <a:ext uri="{FF2B5EF4-FFF2-40B4-BE49-F238E27FC236}">
                <a16:creationId xmlns:a16="http://schemas.microsoft.com/office/drawing/2014/main" id="{25E6B5D3-50B9-4A7E-9AC2-B1E281D70D7B}"/>
              </a:ext>
            </a:extLst>
          </p:cNvPr>
          <p:cNvGraphicFramePr>
            <a:graphicFrameLocks noGrp="1"/>
          </p:cNvGraphicFramePr>
          <p:nvPr>
            <p:extLst>
              <p:ext uri="{D42A27DB-BD31-4B8C-83A1-F6EECF244321}">
                <p14:modId xmlns:p14="http://schemas.microsoft.com/office/powerpoint/2010/main" val="3283548590"/>
              </p:ext>
            </p:extLst>
          </p:nvPr>
        </p:nvGraphicFramePr>
        <p:xfrm>
          <a:off x="252000" y="851666"/>
          <a:ext cx="8640000" cy="500112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Phase: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Einstieg mit Aktivität zum Eindenken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1: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Prozentaufgabe selbst bearbeiten, Vorgehen reflektieren und über präferierte Herangehensweise für Lernende diskutieren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78967">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Erläuterung: Lehrkräftejobs und vier Prinzipien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916442"/>
                  </a:ext>
                </a:extLst>
              </a:tr>
              <a:tr h="178967">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Phase: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28600" indent="-228600">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Welche Herausforderungen stellen die Prozente an Lernende?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just">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Input</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Ambivalente Situation von Lernenden in Bezug auf Prozente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327A86"/>
                          </a:solidFill>
                          <a:effectLst/>
                          <a:latin typeface="Calibri" panose="020F0502020204030204" pitchFamily="34" charset="0"/>
                          <a:ea typeface="MS PGothic" panose="020B0600070205080204" pitchFamily="34" charset="-128"/>
                          <a:cs typeface="Calibri" panose="020F0502020204030204" pitchFamily="34" charset="0"/>
                        </a:rPr>
                        <a:t>Diagnoseaktivität 2A – Kartenabfrage: </a:t>
                      </a: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Antizipieren von Schwierigkeiten von Lernenden mit Prozenten (allgemein und aufgabenbezogen)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Diagnoseaktivität 2B – Einzelreflexion:</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Diagnose von Schwierigkeiten mit Prozenten anhand von Bearbeitungen zu einer Aufgabe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just">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Ursachen der Herausforderungen hinsichtlich der Prozente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44172204"/>
                  </a:ext>
                </a:extLst>
              </a:tr>
              <a:tr h="178967">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07950" indent="-107950" algn="just">
                        <a:lnSpc>
                          <a:spcPct val="100000"/>
                        </a:lnSpc>
                        <a:spcAft>
                          <a:spcPts val="0"/>
                        </a:spcAft>
                        <a:tabLst>
                          <a:tab pos="4500880" algn="l"/>
                        </a:tabLst>
                      </a:pPr>
                      <a:r>
                        <a:rPr lang="de-DE" sz="1200" b="1"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Welche </a:t>
                      </a:r>
                      <a:r>
                        <a:rPr lang="de-DE" sz="1200" b="1"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Verstehenselemente</a:t>
                      </a:r>
                      <a:r>
                        <a:rPr lang="de-DE" sz="1200" b="1"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gehören zum Prozentverständnis?</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w="12700" cmpd="sng">
                      <a:noFill/>
                      <a:prstDash val="solid"/>
                    </a:lnL>
                    <a:lnR w="12700" cmpd="sng">
                      <a:no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Wesentliche Elemente des Prozentverständnisses</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Folien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178967">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Wie sind Darstellungen und Rechenwege zu Prozenten zu beurteilen?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w="12700" cmpd="sng">
                      <a:noFill/>
                      <a:prstDash val="solid"/>
                    </a:lnL>
                    <a:lnR w="12700" cmpd="sng">
                      <a:noFill/>
                      <a:prstDash val="soli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Verschiedene Darstellungen und Rechenwege für Prozente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ct val="100000"/>
                        </a:lnSpc>
                        <a:spcAft>
                          <a:spcPts val="0"/>
                        </a:spcAft>
                        <a:buFont typeface="Arial" panose="020B0604020202020204" pitchFamily="34" charset="0"/>
                        <a:buNone/>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3 – </a:t>
                      </a:r>
                      <a:r>
                        <a:rPr lang="de-DE" sz="1200" dirty="0" err="1">
                          <a:solidFill>
                            <a:srgbClr val="327A86"/>
                          </a:solidFill>
                          <a:effectLst/>
                          <a:latin typeface="Calibri" panose="020F0502020204030204" pitchFamily="34" charset="0"/>
                          <a:ea typeface="MS PGothic" panose="020B0600070205080204" pitchFamily="34" charset="-128"/>
                          <a:cs typeface="Calibri" panose="020F0502020204030204" pitchFamily="34" charset="0"/>
                        </a:rPr>
                        <a:t>Verstehensförderliche</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Darstellungen für Prozente auswählen: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Erarbeitung der Funktionen diverser Darstellungen und Fokussierung auf Prozentstreifen als </a:t>
                      </a:r>
                      <a:r>
                        <a:rPr lang="de-DE" sz="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verstehensorientierte</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Darstellung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 Folien (davon 2 </a:t>
                      </a:r>
                      <a:r>
                        <a:rPr lang="de-DE" sz="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ausgebl</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als Aufl.), AM1_Darst_beurt.docx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4 – Prozentstreifen selbst ausprobieren:</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Prozentstreifen zur Aufgabenbearbeitung und Sprachmittel am Prozentstreifen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1 Folie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7561713"/>
                  </a:ext>
                </a:extLst>
              </a:tr>
              <a:tr h="0">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5 – Selbstversuch zum Problem der Kommunikation über Verständnis:</a:t>
                      </a:r>
                      <a:b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b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Erklärung von Bedeutungen am Prozentstreifen ohne formale Sprache in Partnerarbeit</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 Folien + 1 ausgeblendete Folie als Auflösung)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8020544"/>
                  </a:ext>
                </a:extLst>
              </a:tr>
              <a:tr h="0">
                <a:tc>
                  <a:txBody>
                    <a:bodyPr/>
                    <a:lstStyle/>
                    <a:p>
                      <a:pPr>
                        <a:lnSpc>
                          <a:spcPct val="100000"/>
                        </a:lnSpc>
                        <a:spcAft>
                          <a:spcPts val="0"/>
                        </a:spcAft>
                      </a:pP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69410790"/>
                  </a:ext>
                </a:extLst>
              </a:tr>
            </a:tbl>
          </a:graphicData>
        </a:graphic>
      </p:graphicFrame>
    </p:spTree>
    <p:extLst>
      <p:ext uri="{BB962C8B-B14F-4D97-AF65-F5344CB8AC3E}">
        <p14:creationId xmlns:p14="http://schemas.microsoft.com/office/powerpoint/2010/main" val="39383900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E6F3871-9E08-45B4-BDFD-2FF4AA4B2FD5}"/>
              </a:ext>
            </a:extLst>
          </p:cNvPr>
          <p:cNvSpPr>
            <a:spLocks noGrp="1"/>
          </p:cNvSpPr>
          <p:nvPr>
            <p:ph idx="1"/>
          </p:nvPr>
        </p:nvSpPr>
        <p:spPr>
          <a:xfrm>
            <a:off x="252000" y="5599653"/>
            <a:ext cx="8640000" cy="880346"/>
          </a:xfrm>
        </p:spPr>
        <p:txBody>
          <a:bodyPr anchor="b"/>
          <a:lstStyle/>
          <a:p>
            <a:pPr marL="0" indent="0" algn="ctr">
              <a:buNone/>
            </a:pPr>
            <a:r>
              <a:rPr lang="de-DE" dirty="0">
                <a:solidFill>
                  <a:srgbClr val="457A93"/>
                </a:solidFill>
                <a:latin typeface="Calibri" panose="020F0502020204030204" pitchFamily="34" charset="0"/>
              </a:rPr>
              <a:t>Prozentstreifen als Modell von Kontexten, zum Finden informeller Strategien</a:t>
            </a:r>
            <a:br>
              <a:rPr lang="de-DE" dirty="0">
                <a:solidFill>
                  <a:srgbClr val="457A93"/>
                </a:solidFill>
                <a:latin typeface="Calibri" panose="020F0502020204030204" pitchFamily="34" charset="0"/>
              </a:rPr>
            </a:br>
            <a:r>
              <a:rPr lang="de-DE" dirty="0">
                <a:solidFill>
                  <a:srgbClr val="457A93"/>
                </a:solidFill>
                <a:latin typeface="Calibri" panose="020F0502020204030204" pitchFamily="34" charset="0"/>
              </a:rPr>
              <a:t>und zum Strukturieren von Beziehungen</a:t>
            </a:r>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II: Entwicklung informeller Strategien </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p:txBody>
          <a:bodyPr/>
          <a:lstStyle/>
          <a:p>
            <a:r>
              <a:rPr lang="de-DE" dirty="0"/>
              <a:t>(Pöhler &amp; Prediger 2017a)</a:t>
            </a:r>
          </a:p>
        </p:txBody>
      </p:sp>
      <p:pic>
        <p:nvPicPr>
          <p:cNvPr id="12" name="Grafik 11">
            <a:extLst>
              <a:ext uri="{FF2B5EF4-FFF2-40B4-BE49-F238E27FC236}">
                <a16:creationId xmlns:a16="http://schemas.microsoft.com/office/drawing/2014/main" id="{658C7365-7FD8-4503-8DAD-251AAD008C49}"/>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5" name="Grafik 14">
            <a:extLst>
              <a:ext uri="{FF2B5EF4-FFF2-40B4-BE49-F238E27FC236}">
                <a16:creationId xmlns:a16="http://schemas.microsoft.com/office/drawing/2014/main" id="{5603FF0A-3A3E-431B-82DC-030F19677673}"/>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16" name="Textfeld 15">
            <a:extLst>
              <a:ext uri="{FF2B5EF4-FFF2-40B4-BE49-F238E27FC236}">
                <a16:creationId xmlns:a16="http://schemas.microsoft.com/office/drawing/2014/main" id="{AA647AE1-AF45-45E0-9556-51F3FFA6B1B9}"/>
              </a:ext>
            </a:extLst>
          </p:cNvPr>
          <p:cNvSpPr txBox="1"/>
          <p:nvPr/>
        </p:nvSpPr>
        <p:spPr>
          <a:xfrm>
            <a:off x="5737607" y="1693540"/>
            <a:ext cx="3154391"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Etablierung des bedeutungs-bezogenen Denkwortschatzes</a:t>
            </a:r>
          </a:p>
        </p:txBody>
      </p:sp>
      <p:sp>
        <p:nvSpPr>
          <p:cNvPr id="24" name="Textfeld 23">
            <a:extLst>
              <a:ext uri="{FF2B5EF4-FFF2-40B4-BE49-F238E27FC236}">
                <a16:creationId xmlns:a16="http://schemas.microsoft.com/office/drawing/2014/main" id="{6F19C5DB-F2DE-437A-A7E9-5537BBC6825F}"/>
              </a:ext>
            </a:extLst>
          </p:cNvPr>
          <p:cNvSpPr txBox="1"/>
          <p:nvPr/>
        </p:nvSpPr>
        <p:spPr>
          <a:xfrm>
            <a:off x="252000" y="1682514"/>
            <a:ext cx="3154389"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Entwicklung informeller</a:t>
            </a:r>
            <a:br>
              <a:rPr lang="de-DE" sz="1600" dirty="0">
                <a:solidFill>
                  <a:srgbClr val="000000"/>
                </a:solidFill>
                <a:latin typeface="Calibri"/>
                <a:cs typeface="Calibri"/>
              </a:rPr>
            </a:br>
            <a:r>
              <a:rPr lang="de-DE" sz="1600" dirty="0">
                <a:solidFill>
                  <a:srgbClr val="000000"/>
                </a:solidFill>
                <a:latin typeface="Calibri"/>
                <a:cs typeface="Calibri"/>
              </a:rPr>
              <a:t>Strategien zur Bestimmung von Prozentwerten und -sätzen</a:t>
            </a:r>
          </a:p>
        </p:txBody>
      </p:sp>
      <p:pic>
        <p:nvPicPr>
          <p:cNvPr id="21" name="Grafik 20">
            <a:extLst>
              <a:ext uri="{FF2B5EF4-FFF2-40B4-BE49-F238E27FC236}">
                <a16:creationId xmlns:a16="http://schemas.microsoft.com/office/drawing/2014/main" id="{3F6440EF-FCB6-40EC-9315-512ED90B76E3}"/>
              </a:ext>
            </a:extLst>
          </p:cNvPr>
          <p:cNvPicPr>
            <a:picLocks noChangeAspect="1"/>
          </p:cNvPicPr>
          <p:nvPr/>
        </p:nvPicPr>
        <p:blipFill>
          <a:blip r:embed="rId5"/>
          <a:stretch>
            <a:fillRect/>
          </a:stretch>
        </p:blipFill>
        <p:spPr>
          <a:xfrm>
            <a:off x="2548484" y="2694716"/>
            <a:ext cx="4047032" cy="2930142"/>
          </a:xfrm>
          <a:prstGeom prst="rect">
            <a:avLst/>
          </a:prstGeom>
          <a:ln w="127000">
            <a:noFill/>
            <a:miter lim="800000"/>
          </a:ln>
        </p:spPr>
      </p:pic>
      <p:sp>
        <p:nvSpPr>
          <p:cNvPr id="13" name="Rechteck 12">
            <a:extLst>
              <a:ext uri="{FF2B5EF4-FFF2-40B4-BE49-F238E27FC236}">
                <a16:creationId xmlns:a16="http://schemas.microsoft.com/office/drawing/2014/main" id="{66521E31-5619-4C62-8E79-8FA84BC80279}"/>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14" name="Rechteck 13">
            <a:extLst>
              <a:ext uri="{FF2B5EF4-FFF2-40B4-BE49-F238E27FC236}">
                <a16:creationId xmlns:a16="http://schemas.microsoft.com/office/drawing/2014/main" id="{124EF4F4-4ACC-4444-86D8-5C5C5E32FD40}"/>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sp>
        <p:nvSpPr>
          <p:cNvPr id="18" name="Rechteck 17">
            <a:extLst>
              <a:ext uri="{FF2B5EF4-FFF2-40B4-BE49-F238E27FC236}">
                <a16:creationId xmlns:a16="http://schemas.microsoft.com/office/drawing/2014/main" id="{183C02DC-8308-44D4-88C5-A076D3695268}"/>
              </a:ext>
            </a:extLst>
          </p:cNvPr>
          <p:cNvSpPr/>
          <p:nvPr/>
        </p:nvSpPr>
        <p:spPr bwMode="auto">
          <a:xfrm>
            <a:off x="2409607" y="2580639"/>
            <a:ext cx="4324786" cy="3200845"/>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22" name="Oval 2">
            <a:extLst>
              <a:ext uri="{FF2B5EF4-FFF2-40B4-BE49-F238E27FC236}">
                <a16:creationId xmlns:a16="http://schemas.microsoft.com/office/drawing/2014/main" id="{9F79859B-3C73-4CB9-B22D-B9BC2A22E815}"/>
              </a:ext>
            </a:extLst>
          </p:cNvPr>
          <p:cNvSpPr>
            <a:spLocks noChangeAspect="1"/>
          </p:cNvSpPr>
          <p:nvPr/>
        </p:nvSpPr>
        <p:spPr>
          <a:xfrm>
            <a:off x="6343516" y="2694716"/>
            <a:ext cx="252000" cy="252000"/>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400" b="1" i="0" u="none" strike="noStrike" cap="none" spc="0" normalizeH="0" baseline="0" dirty="0">
                <a:ln>
                  <a:noFill/>
                </a:ln>
                <a:solidFill>
                  <a:schemeClr val="tx2"/>
                </a:solidFill>
                <a:effectLst/>
                <a:uFillTx/>
                <a:latin typeface="+mn-lt"/>
                <a:ea typeface="+mn-ea"/>
                <a:cs typeface="+mn-cs"/>
                <a:sym typeface="Calibri"/>
              </a:rPr>
              <a:t>1</a:t>
            </a:r>
          </a:p>
        </p:txBody>
      </p:sp>
    </p:spTree>
    <p:extLst>
      <p:ext uri="{BB962C8B-B14F-4D97-AF65-F5344CB8AC3E}">
        <p14:creationId xmlns:p14="http://schemas.microsoft.com/office/powerpoint/2010/main" val="36527565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24ECEAC8-C211-4106-B724-C5897A62E565}"/>
              </a:ext>
            </a:extLst>
          </p:cNvPr>
          <p:cNvPicPr>
            <a:picLocks noChangeAspect="1"/>
          </p:cNvPicPr>
          <p:nvPr/>
        </p:nvPicPr>
        <p:blipFill>
          <a:blip r:embed="rId5"/>
          <a:stretch>
            <a:fillRect/>
          </a:stretch>
        </p:blipFill>
        <p:spPr>
          <a:xfrm>
            <a:off x="251999" y="3063685"/>
            <a:ext cx="3251565" cy="642726"/>
          </a:xfrm>
          <a:prstGeom prst="rect">
            <a:avLst/>
          </a:prstGeom>
          <a:noFill/>
          <a:ln>
            <a:solidFill>
              <a:schemeClr val="bg1">
                <a:lumMod val="95000"/>
              </a:schemeClr>
            </a:solidFill>
          </a:ln>
          <a:effectLst>
            <a:outerShdw blurRad="50800" dist="38100" dir="2700000" algn="tl" rotWithShape="0">
              <a:prstClr val="black">
                <a:alpha val="40000"/>
              </a:prstClr>
            </a:outerShdw>
            <a:softEdge rad="12700"/>
          </a:effectLst>
        </p:spPr>
      </p:pic>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II: Entwicklung informeller Strategien </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a:xfrm>
            <a:off x="108000" y="6622950"/>
            <a:ext cx="8928000" cy="216000"/>
          </a:xfrm>
        </p:spPr>
        <p:txBody>
          <a:bodyPr/>
          <a:lstStyle/>
          <a:p>
            <a:r>
              <a:rPr lang="de-DE" dirty="0"/>
              <a:t>(DZLM-Film Sprachbildung, Conny Witzmann, erstellt von C. </a:t>
            </a:r>
            <a:r>
              <a:rPr lang="de-DE" dirty="0" err="1"/>
              <a:t>Rodatz</a:t>
            </a:r>
            <a:r>
              <a:rPr lang="de-DE" dirty="0"/>
              <a:t>, B. Pöhler &amp; S. Prediger, 3 min)</a:t>
            </a:r>
          </a:p>
        </p:txBody>
      </p:sp>
      <p:pic>
        <p:nvPicPr>
          <p:cNvPr id="11" name="DZLM-Sprache-BS2-Prozente-Ausschnitt-Stufe2">
            <a:hlinkClick r:id="" action="ppaction://media"/>
            <a:extLst>
              <a:ext uri="{FF2B5EF4-FFF2-40B4-BE49-F238E27FC236}">
                <a16:creationId xmlns:a16="http://schemas.microsoft.com/office/drawing/2014/main" id="{47AAD2B3-5ED5-7E44-B2DA-A1D24112C99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741742" y="3061540"/>
            <a:ext cx="5150256" cy="2890567"/>
          </a:xfrm>
          <a:prstGeom prst="rect">
            <a:avLst/>
          </a:prstGeom>
        </p:spPr>
      </p:pic>
      <p:sp>
        <p:nvSpPr>
          <p:cNvPr id="17" name="Textfeld 16">
            <a:extLst>
              <a:ext uri="{FF2B5EF4-FFF2-40B4-BE49-F238E27FC236}">
                <a16:creationId xmlns:a16="http://schemas.microsoft.com/office/drawing/2014/main" id="{EABDBFF0-A518-CD4B-A02C-5479EF9B665C}"/>
              </a:ext>
            </a:extLst>
          </p:cNvPr>
          <p:cNvSpPr txBox="1"/>
          <p:nvPr/>
        </p:nvSpPr>
        <p:spPr>
          <a:xfrm>
            <a:off x="201629" y="5196118"/>
            <a:ext cx="3301935" cy="738664"/>
          </a:xfrm>
          <a:prstGeom prst="rect">
            <a:avLst/>
          </a:prstGeom>
          <a:solidFill>
            <a:schemeClr val="bg1">
              <a:lumMod val="95000"/>
            </a:schemeClr>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a:ea typeface="ＭＳ Ｐゴシック" charset="-128"/>
                <a:cs typeface="Calibri"/>
              </a:rPr>
              <a:t>Neugierig geworden auf den ganzen Film? Einfach </a:t>
            </a:r>
            <a:r>
              <a:rPr kumimoji="0" lang="de-DE" sz="1400" b="0" i="0" u="none" strike="noStrike" kern="1200" cap="none" spc="0" normalizeH="0" baseline="0" noProof="0" dirty="0" err="1">
                <a:ln>
                  <a:noFill/>
                </a:ln>
                <a:solidFill>
                  <a:prstClr val="black"/>
                </a:solidFill>
                <a:effectLst/>
                <a:uLnTx/>
                <a:uFillTx/>
                <a:latin typeface="Calibri"/>
                <a:ea typeface="ＭＳ Ｐゴシック" charset="-128"/>
                <a:cs typeface="Calibri"/>
              </a:rPr>
              <a:t>streamen</a:t>
            </a:r>
            <a:r>
              <a:rPr kumimoji="0" lang="de-DE" sz="1400" b="0" i="0" u="none" strike="noStrike" kern="1200" cap="none" spc="0" normalizeH="0" baseline="0" noProof="0" dirty="0">
                <a:ln>
                  <a:noFill/>
                </a:ln>
                <a:solidFill>
                  <a:prstClr val="black"/>
                </a:solidFill>
                <a:effectLst/>
                <a:uLnTx/>
                <a:uFillTx/>
                <a:latin typeface="Calibri"/>
                <a:ea typeface="ＭＳ Ｐゴシック" charset="-128"/>
                <a:cs typeface="Calibri"/>
              </a:rPr>
              <a:t> unter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a:ea typeface="ＭＳ Ｐゴシック" charset="-128"/>
                <a:cs typeface="Calibri"/>
                <a:hlinkClick r:id="rId7"/>
              </a:rPr>
              <a:t>https://</a:t>
            </a:r>
            <a:r>
              <a:rPr kumimoji="0" lang="de-DE" sz="1400" b="0" i="0" u="none" strike="noStrike" kern="1200" cap="none" spc="0" normalizeH="0" baseline="0" noProof="0" dirty="0" err="1">
                <a:ln>
                  <a:noFill/>
                </a:ln>
                <a:solidFill>
                  <a:prstClr val="black"/>
                </a:solidFill>
                <a:effectLst/>
                <a:uLnTx/>
                <a:uFillTx/>
                <a:latin typeface="Calibri"/>
                <a:ea typeface="ＭＳ Ｐゴシック" charset="-128"/>
                <a:cs typeface="Calibri"/>
                <a:hlinkClick r:id="rId7"/>
              </a:rPr>
              <a:t>dzlm.de</a:t>
            </a:r>
            <a:r>
              <a:rPr kumimoji="0" lang="de-DE" sz="1400" b="0" i="0" u="none" strike="noStrike" kern="1200" cap="none" spc="0" normalizeH="0" baseline="0" noProof="0" dirty="0">
                <a:ln>
                  <a:noFill/>
                </a:ln>
                <a:solidFill>
                  <a:prstClr val="black"/>
                </a:solidFill>
                <a:effectLst/>
                <a:uLnTx/>
                <a:uFillTx/>
                <a:latin typeface="Calibri"/>
                <a:ea typeface="ＭＳ Ｐゴシック" charset="-128"/>
                <a:cs typeface="Calibri"/>
                <a:hlinkClick r:id="rId7"/>
              </a:rPr>
              <a:t>/1000/filme </a:t>
            </a:r>
            <a:endParaRPr kumimoji="0" lang="de-DE" sz="1400" b="0" i="0" u="none" strike="noStrike" kern="1200" cap="none" spc="0" normalizeH="0" baseline="0" noProof="0" dirty="0">
              <a:ln>
                <a:noFill/>
              </a:ln>
              <a:solidFill>
                <a:prstClr val="black"/>
              </a:solidFill>
              <a:effectLst/>
              <a:uLnTx/>
              <a:uFillTx/>
              <a:latin typeface="Calibri"/>
              <a:ea typeface="ＭＳ Ｐゴシック" charset="-128"/>
              <a:cs typeface="Calibri"/>
            </a:endParaRPr>
          </a:p>
        </p:txBody>
      </p:sp>
      <p:pic>
        <p:nvPicPr>
          <p:cNvPr id="14" name="Grafik 13">
            <a:extLst>
              <a:ext uri="{FF2B5EF4-FFF2-40B4-BE49-F238E27FC236}">
                <a16:creationId xmlns:a16="http://schemas.microsoft.com/office/drawing/2014/main" id="{4A205D31-A460-43EF-9579-A36B765B9E5B}"/>
              </a:ext>
            </a:extLst>
          </p:cNvPr>
          <p:cNvPicPr>
            <a:picLocks noChangeAspect="1"/>
          </p:cNvPicPr>
          <p:nvPr/>
        </p:nvPicPr>
        <p:blipFill>
          <a:blip r:embed="rId8"/>
          <a:stretch>
            <a:fillRect/>
          </a:stretch>
        </p:blipFill>
        <p:spPr>
          <a:xfrm>
            <a:off x="8412231" y="140427"/>
            <a:ext cx="731769" cy="649445"/>
          </a:xfrm>
          <a:prstGeom prst="rect">
            <a:avLst/>
          </a:prstGeom>
        </p:spPr>
      </p:pic>
      <p:pic>
        <p:nvPicPr>
          <p:cNvPr id="16" name="Grafik 15">
            <a:extLst>
              <a:ext uri="{FF2B5EF4-FFF2-40B4-BE49-F238E27FC236}">
                <a16:creationId xmlns:a16="http://schemas.microsoft.com/office/drawing/2014/main" id="{3A3A7D11-103B-4493-A7D9-A19F8E622785}"/>
              </a:ext>
            </a:extLst>
          </p:cNvPr>
          <p:cNvPicPr>
            <a:picLocks noChangeAspect="1"/>
          </p:cNvPicPr>
          <p:nvPr/>
        </p:nvPicPr>
        <p:blipFill>
          <a:blip r:embed="rId9"/>
          <a:stretch>
            <a:fillRect/>
          </a:stretch>
        </p:blipFill>
        <p:spPr>
          <a:xfrm>
            <a:off x="8551455" y="260692"/>
            <a:ext cx="395502" cy="395998"/>
          </a:xfrm>
          <a:prstGeom prst="rect">
            <a:avLst/>
          </a:prstGeom>
          <a:solidFill>
            <a:schemeClr val="bg1"/>
          </a:solidFill>
          <a:ln>
            <a:noFill/>
          </a:ln>
          <a:effectLst/>
        </p:spPr>
      </p:pic>
      <p:sp>
        <p:nvSpPr>
          <p:cNvPr id="18" name="Textfeld 17">
            <a:extLst>
              <a:ext uri="{FF2B5EF4-FFF2-40B4-BE49-F238E27FC236}">
                <a16:creationId xmlns:a16="http://schemas.microsoft.com/office/drawing/2014/main" id="{28CBAC50-E3E8-4648-B509-7307B30FA26B}"/>
              </a:ext>
            </a:extLst>
          </p:cNvPr>
          <p:cNvSpPr txBox="1"/>
          <p:nvPr/>
        </p:nvSpPr>
        <p:spPr>
          <a:xfrm>
            <a:off x="5737607" y="1696497"/>
            <a:ext cx="3154391"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Etablierung des bedeutungs-bezogenen Denkwortschatzes</a:t>
            </a:r>
          </a:p>
        </p:txBody>
      </p:sp>
      <p:sp>
        <p:nvSpPr>
          <p:cNvPr id="24" name="Textfeld 23">
            <a:extLst>
              <a:ext uri="{FF2B5EF4-FFF2-40B4-BE49-F238E27FC236}">
                <a16:creationId xmlns:a16="http://schemas.microsoft.com/office/drawing/2014/main" id="{0ED47A09-19BD-4700-8392-F25058D7D9F4}"/>
              </a:ext>
            </a:extLst>
          </p:cNvPr>
          <p:cNvSpPr txBox="1"/>
          <p:nvPr/>
        </p:nvSpPr>
        <p:spPr>
          <a:xfrm>
            <a:off x="252000" y="1682514"/>
            <a:ext cx="3154389"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Entwicklung informeller</a:t>
            </a:r>
            <a:br>
              <a:rPr lang="de-DE" sz="1600" dirty="0">
                <a:solidFill>
                  <a:srgbClr val="000000"/>
                </a:solidFill>
                <a:latin typeface="Calibri"/>
                <a:cs typeface="Calibri"/>
              </a:rPr>
            </a:br>
            <a:r>
              <a:rPr lang="de-DE" sz="1600" dirty="0">
                <a:solidFill>
                  <a:srgbClr val="000000"/>
                </a:solidFill>
                <a:latin typeface="Calibri"/>
                <a:cs typeface="Calibri"/>
              </a:rPr>
              <a:t>Strategien zur Bestimmung von Prozentwerten und -sätzen</a:t>
            </a:r>
          </a:p>
        </p:txBody>
      </p:sp>
      <p:sp>
        <p:nvSpPr>
          <p:cNvPr id="25" name="Inhaltsplatzhalter 5">
            <a:extLst>
              <a:ext uri="{FF2B5EF4-FFF2-40B4-BE49-F238E27FC236}">
                <a16:creationId xmlns:a16="http://schemas.microsoft.com/office/drawing/2014/main" id="{041F36EA-C74F-4EC3-A62F-69F44914F92F}"/>
              </a:ext>
            </a:extLst>
          </p:cNvPr>
          <p:cNvSpPr>
            <a:spLocks noGrp="1"/>
          </p:cNvSpPr>
          <p:nvPr>
            <p:ph idx="1"/>
          </p:nvPr>
        </p:nvSpPr>
        <p:spPr>
          <a:xfrm>
            <a:off x="251999" y="3881362"/>
            <a:ext cx="3251565" cy="502605"/>
          </a:xfrm>
        </p:spPr>
        <p:txBody>
          <a:bodyPr/>
          <a:lstStyle/>
          <a:p>
            <a:pPr marL="0" indent="0">
              <a:buNone/>
            </a:pPr>
            <a:r>
              <a:rPr lang="de-DE" sz="1400" dirty="0" err="1"/>
              <a:t>Lernendenprodukt</a:t>
            </a:r>
            <a:r>
              <a:rPr lang="de-DE" sz="1400" dirty="0"/>
              <a:t> aus Erprobungen</a:t>
            </a:r>
            <a:br>
              <a:rPr lang="de-DE" sz="1400" dirty="0"/>
            </a:br>
            <a:r>
              <a:rPr lang="de-DE" sz="1400" dirty="0"/>
              <a:t>im Projekt Mathe sicher können</a:t>
            </a:r>
          </a:p>
        </p:txBody>
      </p:sp>
      <p:sp>
        <p:nvSpPr>
          <p:cNvPr id="21" name="Rechteck 20">
            <a:extLst>
              <a:ext uri="{FF2B5EF4-FFF2-40B4-BE49-F238E27FC236}">
                <a16:creationId xmlns:a16="http://schemas.microsoft.com/office/drawing/2014/main" id="{5D69B1CF-1EDB-40EF-9C30-FFD787ED7C51}"/>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26" name="Rechteck 25">
            <a:extLst>
              <a:ext uri="{FF2B5EF4-FFF2-40B4-BE49-F238E27FC236}">
                <a16:creationId xmlns:a16="http://schemas.microsoft.com/office/drawing/2014/main" id="{E0185D79-DE92-4AB7-86AD-64A9C7847370}"/>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spTree>
    <p:extLst>
      <p:ext uri="{BB962C8B-B14F-4D97-AF65-F5344CB8AC3E}">
        <p14:creationId xmlns:p14="http://schemas.microsoft.com/office/powerpoint/2010/main" val="1892136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7520" fill="hold"/>
                                        <p:tgtEl>
                                          <p:spTgt spid="11"/>
                                        </p:tgtEl>
                                      </p:cBhvr>
                                    </p:cmd>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1"/>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1"/>
                                        </p:tgtEl>
                                      </p:cBhvr>
                                    </p:cmd>
                                  </p:childTnLst>
                                </p:cTn>
                              </p:par>
                            </p:childTnLst>
                          </p:cTn>
                        </p:par>
                      </p:childTnLst>
                    </p:cTn>
                  </p:par>
                </p:childTnLst>
              </p:cTn>
              <p:nextCondLst>
                <p:cond evt="onClick" delay="0">
                  <p:tgtEl>
                    <p:spTgt spid="11"/>
                  </p:tgtEl>
                </p:cond>
              </p:nextCondLst>
            </p:seq>
            <p:video>
              <p:cMediaNode vol="80000">
                <p:cTn id="20" fill="hold" display="0">
                  <p:stCondLst>
                    <p:cond delay="indefinite"/>
                  </p:stCondLst>
                </p:cTn>
                <p:tgtEl>
                  <p:spTgt spid="11"/>
                </p:tgtEl>
              </p:cMediaNode>
            </p:video>
          </p:childTnLst>
        </p:cTn>
      </p:par>
    </p:tnLst>
    <p:bldLst>
      <p:bldP spid="17" grpId="0" animBg="1"/>
      <p:bldP spid="25"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II: Entwicklung informeller Strategien </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a:xfrm>
            <a:off x="108000" y="6622950"/>
            <a:ext cx="8928000" cy="216000"/>
          </a:xfrm>
        </p:spPr>
        <p:txBody>
          <a:bodyPr/>
          <a:lstStyle/>
          <a:p>
            <a:r>
              <a:rPr lang="de-DE" dirty="0"/>
              <a:t>(Pöhler &amp; Prediger 2017a)</a:t>
            </a:r>
          </a:p>
        </p:txBody>
      </p:sp>
      <p:sp>
        <p:nvSpPr>
          <p:cNvPr id="22" name="Textfeld 21">
            <a:extLst>
              <a:ext uri="{FF2B5EF4-FFF2-40B4-BE49-F238E27FC236}">
                <a16:creationId xmlns:a16="http://schemas.microsoft.com/office/drawing/2014/main" id="{EE699816-37FC-D148-B52C-800D7943B4DB}"/>
              </a:ext>
            </a:extLst>
          </p:cNvPr>
          <p:cNvSpPr txBox="1"/>
          <p:nvPr/>
        </p:nvSpPr>
        <p:spPr>
          <a:xfrm>
            <a:off x="4669324" y="2960399"/>
            <a:ext cx="1872208" cy="864096"/>
          </a:xfrm>
          <a:prstGeom prst="rect">
            <a:avLst/>
          </a:prstGeom>
          <a:solidFill>
            <a:schemeClr val="bg1"/>
          </a:solidFill>
        </p:spPr>
        <p:txBody>
          <a:bodyPr wrap="squar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Calibri"/>
              <a:ea typeface="ＭＳ Ｐゴシック" charset="-128"/>
              <a:cs typeface="Calibri"/>
            </a:endParaRPr>
          </a:p>
        </p:txBody>
      </p:sp>
      <p:sp>
        <p:nvSpPr>
          <p:cNvPr id="23" name="Textfeld 22">
            <a:extLst>
              <a:ext uri="{FF2B5EF4-FFF2-40B4-BE49-F238E27FC236}">
                <a16:creationId xmlns:a16="http://schemas.microsoft.com/office/drawing/2014/main" id="{C1BBE232-C1ED-6745-AFC3-B7B1B2C879A7}"/>
              </a:ext>
            </a:extLst>
          </p:cNvPr>
          <p:cNvSpPr txBox="1"/>
          <p:nvPr/>
        </p:nvSpPr>
        <p:spPr>
          <a:xfrm>
            <a:off x="4788288" y="5746254"/>
            <a:ext cx="1872208" cy="504000"/>
          </a:xfrm>
          <a:prstGeom prst="rect">
            <a:avLst/>
          </a:prstGeom>
          <a:solidFill>
            <a:schemeClr val="bg1"/>
          </a:solidFill>
        </p:spPr>
        <p:txBody>
          <a:bodyPr wrap="squar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Calibri"/>
              <a:ea typeface="ＭＳ Ｐゴシック" charset="-128"/>
              <a:cs typeface="Calibri"/>
            </a:endParaRPr>
          </a:p>
        </p:txBody>
      </p:sp>
      <p:pic>
        <p:nvPicPr>
          <p:cNvPr id="15" name="Grafik 14">
            <a:extLst>
              <a:ext uri="{FF2B5EF4-FFF2-40B4-BE49-F238E27FC236}">
                <a16:creationId xmlns:a16="http://schemas.microsoft.com/office/drawing/2014/main" id="{656FC695-630A-47B3-AD02-B55EE422FDED}"/>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6" name="Grafik 15">
            <a:extLst>
              <a:ext uri="{FF2B5EF4-FFF2-40B4-BE49-F238E27FC236}">
                <a16:creationId xmlns:a16="http://schemas.microsoft.com/office/drawing/2014/main" id="{F942C374-8B78-4E55-BF1E-A92D04C543AE}"/>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17" name="Textfeld 16">
            <a:extLst>
              <a:ext uri="{FF2B5EF4-FFF2-40B4-BE49-F238E27FC236}">
                <a16:creationId xmlns:a16="http://schemas.microsoft.com/office/drawing/2014/main" id="{7B294FF3-002B-465D-A5D1-5881A5F5C8DD}"/>
              </a:ext>
            </a:extLst>
          </p:cNvPr>
          <p:cNvSpPr txBox="1"/>
          <p:nvPr/>
        </p:nvSpPr>
        <p:spPr>
          <a:xfrm>
            <a:off x="5737607" y="1693540"/>
            <a:ext cx="3154391"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Etablierung des bedeutungs-bezogenen Denkwortschatzes</a:t>
            </a:r>
          </a:p>
        </p:txBody>
      </p:sp>
      <p:sp>
        <p:nvSpPr>
          <p:cNvPr id="28" name="Textfeld 27">
            <a:extLst>
              <a:ext uri="{FF2B5EF4-FFF2-40B4-BE49-F238E27FC236}">
                <a16:creationId xmlns:a16="http://schemas.microsoft.com/office/drawing/2014/main" id="{0BCE5766-9748-466C-A97F-59E516A39D4C}"/>
              </a:ext>
            </a:extLst>
          </p:cNvPr>
          <p:cNvSpPr txBox="1"/>
          <p:nvPr/>
        </p:nvSpPr>
        <p:spPr>
          <a:xfrm>
            <a:off x="252000" y="1682514"/>
            <a:ext cx="3154389"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Entwicklung informeller</a:t>
            </a:r>
            <a:br>
              <a:rPr lang="de-DE" sz="1600" dirty="0">
                <a:solidFill>
                  <a:srgbClr val="000000"/>
                </a:solidFill>
                <a:latin typeface="Calibri"/>
                <a:cs typeface="Calibri"/>
              </a:rPr>
            </a:br>
            <a:r>
              <a:rPr lang="de-DE" sz="1600" dirty="0">
                <a:solidFill>
                  <a:srgbClr val="000000"/>
                </a:solidFill>
                <a:latin typeface="Calibri"/>
                <a:cs typeface="Calibri"/>
              </a:rPr>
              <a:t>Strategien zur Bestimmung von Prozentwerten und -sätzen</a:t>
            </a:r>
          </a:p>
        </p:txBody>
      </p:sp>
      <p:pic>
        <p:nvPicPr>
          <p:cNvPr id="30" name="Grafik 29">
            <a:extLst>
              <a:ext uri="{FF2B5EF4-FFF2-40B4-BE49-F238E27FC236}">
                <a16:creationId xmlns:a16="http://schemas.microsoft.com/office/drawing/2014/main" id="{0AD3936D-F43C-4D5F-84ED-200AE530C50B}"/>
              </a:ext>
            </a:extLst>
          </p:cNvPr>
          <p:cNvPicPr>
            <a:picLocks noChangeAspect="1"/>
          </p:cNvPicPr>
          <p:nvPr/>
        </p:nvPicPr>
        <p:blipFill>
          <a:blip r:embed="rId5"/>
          <a:stretch>
            <a:fillRect/>
          </a:stretch>
        </p:blipFill>
        <p:spPr>
          <a:xfrm>
            <a:off x="2752696" y="2435797"/>
            <a:ext cx="3638608" cy="3529565"/>
          </a:xfrm>
          <a:prstGeom prst="rect">
            <a:avLst/>
          </a:prstGeom>
          <a:ln w="63500">
            <a:noFill/>
            <a:miter lim="800000"/>
          </a:ln>
        </p:spPr>
      </p:pic>
      <p:sp>
        <p:nvSpPr>
          <p:cNvPr id="33" name="Inhaltsplatzhalter 1">
            <a:extLst>
              <a:ext uri="{FF2B5EF4-FFF2-40B4-BE49-F238E27FC236}">
                <a16:creationId xmlns:a16="http://schemas.microsoft.com/office/drawing/2014/main" id="{430D7259-F3DD-44E2-8EA7-802A0AE0C0D5}"/>
              </a:ext>
            </a:extLst>
          </p:cNvPr>
          <p:cNvSpPr txBox="1">
            <a:spLocks/>
          </p:cNvSpPr>
          <p:nvPr/>
        </p:nvSpPr>
        <p:spPr>
          <a:xfrm>
            <a:off x="252000" y="5718175"/>
            <a:ext cx="8640000" cy="761824"/>
          </a:xfrm>
          <a:prstGeom prst="rect">
            <a:avLst/>
          </a:prstGeom>
        </p:spPr>
        <p:txBody>
          <a:bodyPr vert="horz" wrap="square" lIns="0" tIns="0" rIns="0" bIns="0" rtlCol="0" anchor="b">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a:lstStyle>
          <a:p>
            <a:pPr marL="0" indent="0" algn="ctr">
              <a:buNone/>
              <a:defRPr/>
            </a:pPr>
            <a:r>
              <a:rPr lang="de-DE" dirty="0">
                <a:solidFill>
                  <a:srgbClr val="457A93"/>
                </a:solidFill>
                <a:latin typeface="Calibri" panose="020F0502020204030204" pitchFamily="34" charset="0"/>
              </a:rPr>
              <a:t>Prozentstreifen zum Strukturieren bedeutungsbezogener Sprachmittel</a:t>
            </a:r>
          </a:p>
        </p:txBody>
      </p:sp>
      <p:sp>
        <p:nvSpPr>
          <p:cNvPr id="20" name="Rechteck 19">
            <a:extLst>
              <a:ext uri="{FF2B5EF4-FFF2-40B4-BE49-F238E27FC236}">
                <a16:creationId xmlns:a16="http://schemas.microsoft.com/office/drawing/2014/main" id="{7E632FF6-836B-49CC-A424-3203B06B4786}"/>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21" name="Rechteck 20">
            <a:extLst>
              <a:ext uri="{FF2B5EF4-FFF2-40B4-BE49-F238E27FC236}">
                <a16:creationId xmlns:a16="http://schemas.microsoft.com/office/drawing/2014/main" id="{0A0B39E7-6254-4E24-B119-12ED05C8116C}"/>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sp>
        <p:nvSpPr>
          <p:cNvPr id="19" name="Rechteck 18">
            <a:extLst>
              <a:ext uri="{FF2B5EF4-FFF2-40B4-BE49-F238E27FC236}">
                <a16:creationId xmlns:a16="http://schemas.microsoft.com/office/drawing/2014/main" id="{2105F96C-AB6C-47F7-BDF3-082AEBEFD647}"/>
              </a:ext>
            </a:extLst>
          </p:cNvPr>
          <p:cNvSpPr/>
          <p:nvPr/>
        </p:nvSpPr>
        <p:spPr bwMode="auto">
          <a:xfrm>
            <a:off x="2685288" y="2383214"/>
            <a:ext cx="3773424" cy="3651826"/>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31" name="Oval 2">
            <a:extLst>
              <a:ext uri="{FF2B5EF4-FFF2-40B4-BE49-F238E27FC236}">
                <a16:creationId xmlns:a16="http://schemas.microsoft.com/office/drawing/2014/main" id="{800F8D1B-3E6B-4596-9A3C-B49643F14C59}"/>
              </a:ext>
            </a:extLst>
          </p:cNvPr>
          <p:cNvSpPr>
            <a:spLocks noChangeAspect="1"/>
          </p:cNvSpPr>
          <p:nvPr/>
        </p:nvSpPr>
        <p:spPr>
          <a:xfrm>
            <a:off x="6139304" y="2429649"/>
            <a:ext cx="252000" cy="252000"/>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lang="de-DE" sz="1400" b="1" dirty="0">
                <a:solidFill>
                  <a:schemeClr val="tx2"/>
                </a:solidFill>
                <a:latin typeface="+mn-lt"/>
                <a:ea typeface="+mn-ea"/>
                <a:cs typeface="+mn-cs"/>
                <a:sym typeface="Calibri"/>
              </a:rPr>
              <a:t>2</a:t>
            </a:r>
            <a:endParaRPr kumimoji="0" lang="de-DE" sz="1400" b="1" i="0" u="none" strike="noStrike" cap="none" spc="0" normalizeH="0" baseline="0" dirty="0">
              <a:ln>
                <a:noFill/>
              </a:ln>
              <a:solidFill>
                <a:schemeClr val="tx2"/>
              </a:solidFill>
              <a:effectLst/>
              <a:uFillTx/>
              <a:latin typeface="+mn-lt"/>
              <a:ea typeface="+mn-ea"/>
              <a:cs typeface="+mn-cs"/>
              <a:sym typeface="Calibri"/>
            </a:endParaRPr>
          </a:p>
        </p:txBody>
      </p:sp>
    </p:spTree>
    <p:extLst>
      <p:ext uri="{BB962C8B-B14F-4D97-AF65-F5344CB8AC3E}">
        <p14:creationId xmlns:p14="http://schemas.microsoft.com/office/powerpoint/2010/main" val="35862811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II: Entwicklung informeller Strategien </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a:xfrm>
            <a:off x="108000" y="6622950"/>
            <a:ext cx="8928000" cy="216000"/>
          </a:xfrm>
        </p:spPr>
        <p:txBody>
          <a:bodyPr/>
          <a:lstStyle/>
          <a:p>
            <a:r>
              <a:rPr lang="de-DE" dirty="0"/>
              <a:t>(Pöhler &amp; Prediger 2017a)</a:t>
            </a:r>
          </a:p>
        </p:txBody>
      </p:sp>
      <p:sp>
        <p:nvSpPr>
          <p:cNvPr id="22" name="Textfeld 21">
            <a:extLst>
              <a:ext uri="{FF2B5EF4-FFF2-40B4-BE49-F238E27FC236}">
                <a16:creationId xmlns:a16="http://schemas.microsoft.com/office/drawing/2014/main" id="{EE699816-37FC-D148-B52C-800D7943B4DB}"/>
              </a:ext>
            </a:extLst>
          </p:cNvPr>
          <p:cNvSpPr txBox="1"/>
          <p:nvPr/>
        </p:nvSpPr>
        <p:spPr>
          <a:xfrm>
            <a:off x="4669324" y="2960399"/>
            <a:ext cx="1872208" cy="864096"/>
          </a:xfrm>
          <a:prstGeom prst="rect">
            <a:avLst/>
          </a:prstGeom>
          <a:solidFill>
            <a:schemeClr val="bg1"/>
          </a:solidFill>
        </p:spPr>
        <p:txBody>
          <a:bodyPr wrap="squar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Calibri"/>
              <a:ea typeface="ＭＳ Ｐゴシック" charset="-128"/>
              <a:cs typeface="Calibri"/>
            </a:endParaRPr>
          </a:p>
        </p:txBody>
      </p:sp>
      <p:sp>
        <p:nvSpPr>
          <p:cNvPr id="23" name="Textfeld 22">
            <a:extLst>
              <a:ext uri="{FF2B5EF4-FFF2-40B4-BE49-F238E27FC236}">
                <a16:creationId xmlns:a16="http://schemas.microsoft.com/office/drawing/2014/main" id="{C1BBE232-C1ED-6745-AFC3-B7B1B2C879A7}"/>
              </a:ext>
            </a:extLst>
          </p:cNvPr>
          <p:cNvSpPr txBox="1"/>
          <p:nvPr/>
        </p:nvSpPr>
        <p:spPr>
          <a:xfrm>
            <a:off x="4788288" y="5746254"/>
            <a:ext cx="1872208" cy="504000"/>
          </a:xfrm>
          <a:prstGeom prst="rect">
            <a:avLst/>
          </a:prstGeom>
          <a:solidFill>
            <a:schemeClr val="bg1"/>
          </a:solidFill>
        </p:spPr>
        <p:txBody>
          <a:bodyPr wrap="squar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Calibri"/>
              <a:ea typeface="ＭＳ Ｐゴシック" charset="-128"/>
              <a:cs typeface="Calibri"/>
            </a:endParaRPr>
          </a:p>
        </p:txBody>
      </p:sp>
      <p:pic>
        <p:nvPicPr>
          <p:cNvPr id="15" name="Grafik 14">
            <a:extLst>
              <a:ext uri="{FF2B5EF4-FFF2-40B4-BE49-F238E27FC236}">
                <a16:creationId xmlns:a16="http://schemas.microsoft.com/office/drawing/2014/main" id="{656FC695-630A-47B3-AD02-B55EE422FDED}"/>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6" name="Grafik 15">
            <a:extLst>
              <a:ext uri="{FF2B5EF4-FFF2-40B4-BE49-F238E27FC236}">
                <a16:creationId xmlns:a16="http://schemas.microsoft.com/office/drawing/2014/main" id="{F942C374-8B78-4E55-BF1E-A92D04C543AE}"/>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17" name="Textfeld 16">
            <a:extLst>
              <a:ext uri="{FF2B5EF4-FFF2-40B4-BE49-F238E27FC236}">
                <a16:creationId xmlns:a16="http://schemas.microsoft.com/office/drawing/2014/main" id="{7B294FF3-002B-465D-A5D1-5881A5F5C8DD}"/>
              </a:ext>
            </a:extLst>
          </p:cNvPr>
          <p:cNvSpPr txBox="1"/>
          <p:nvPr/>
        </p:nvSpPr>
        <p:spPr>
          <a:xfrm>
            <a:off x="5737607" y="1693540"/>
            <a:ext cx="3154391"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Etablierung des bedeutungs-bezogenen Denkwortschatzes</a:t>
            </a:r>
          </a:p>
        </p:txBody>
      </p:sp>
      <p:sp>
        <p:nvSpPr>
          <p:cNvPr id="28" name="Textfeld 27">
            <a:extLst>
              <a:ext uri="{FF2B5EF4-FFF2-40B4-BE49-F238E27FC236}">
                <a16:creationId xmlns:a16="http://schemas.microsoft.com/office/drawing/2014/main" id="{0BCE5766-9748-466C-A97F-59E516A39D4C}"/>
              </a:ext>
            </a:extLst>
          </p:cNvPr>
          <p:cNvSpPr txBox="1"/>
          <p:nvPr/>
        </p:nvSpPr>
        <p:spPr>
          <a:xfrm>
            <a:off x="252000" y="1682514"/>
            <a:ext cx="3154389"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Entwicklung informeller</a:t>
            </a:r>
            <a:br>
              <a:rPr lang="de-DE" sz="1600" dirty="0">
                <a:solidFill>
                  <a:srgbClr val="000000"/>
                </a:solidFill>
                <a:latin typeface="Calibri"/>
                <a:cs typeface="Calibri"/>
              </a:rPr>
            </a:br>
            <a:r>
              <a:rPr lang="de-DE" sz="1600" dirty="0">
                <a:solidFill>
                  <a:srgbClr val="000000"/>
                </a:solidFill>
                <a:latin typeface="Calibri"/>
                <a:cs typeface="Calibri"/>
              </a:rPr>
              <a:t>Strategien zur Bestimmung von Prozentwerten und -sätzen</a:t>
            </a:r>
          </a:p>
        </p:txBody>
      </p:sp>
      <p:grpSp>
        <p:nvGrpSpPr>
          <p:cNvPr id="2" name="Gruppieren 1">
            <a:extLst>
              <a:ext uri="{FF2B5EF4-FFF2-40B4-BE49-F238E27FC236}">
                <a16:creationId xmlns:a16="http://schemas.microsoft.com/office/drawing/2014/main" id="{165C8FC7-A31D-4EA7-997E-BD262B809C65}"/>
              </a:ext>
            </a:extLst>
          </p:cNvPr>
          <p:cNvGrpSpPr/>
          <p:nvPr/>
        </p:nvGrpSpPr>
        <p:grpSpPr>
          <a:xfrm>
            <a:off x="1865883" y="2678336"/>
            <a:ext cx="5412234" cy="3103149"/>
            <a:chOff x="3360291" y="3030271"/>
            <a:chExt cx="5051940" cy="2896572"/>
          </a:xfrm>
        </p:grpSpPr>
        <p:pic>
          <p:nvPicPr>
            <p:cNvPr id="19" name="Bild 23">
              <a:extLst>
                <a:ext uri="{FF2B5EF4-FFF2-40B4-BE49-F238E27FC236}">
                  <a16:creationId xmlns:a16="http://schemas.microsoft.com/office/drawing/2014/main" id="{664837C2-DFF8-48C9-B59C-A1B160168FB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5717"/>
            <a:stretch/>
          </p:blipFill>
          <p:spPr>
            <a:xfrm>
              <a:off x="3360291" y="3030271"/>
              <a:ext cx="5051940" cy="2896572"/>
            </a:xfrm>
            <a:prstGeom prst="rect">
              <a:avLst/>
            </a:prstGeom>
            <a:ln w="127000">
              <a:noFill/>
              <a:miter lim="800000"/>
            </a:ln>
          </p:spPr>
        </p:pic>
        <p:sp>
          <p:nvSpPr>
            <p:cNvPr id="20" name="Textfeld 19">
              <a:extLst>
                <a:ext uri="{FF2B5EF4-FFF2-40B4-BE49-F238E27FC236}">
                  <a16:creationId xmlns:a16="http://schemas.microsoft.com/office/drawing/2014/main" id="{2DA4D498-B6BC-412D-BB48-C9964D74D61F}"/>
                </a:ext>
              </a:extLst>
            </p:cNvPr>
            <p:cNvSpPr txBox="1"/>
            <p:nvPr/>
          </p:nvSpPr>
          <p:spPr>
            <a:xfrm>
              <a:off x="4831193" y="3030271"/>
              <a:ext cx="1872208" cy="789306"/>
            </a:xfrm>
            <a:prstGeom prst="rect">
              <a:avLst/>
            </a:prstGeom>
            <a:solidFill>
              <a:schemeClr val="bg1"/>
            </a:solidFill>
          </p:spPr>
          <p:txBody>
            <a:bodyPr wrap="square" rtlCol="0">
              <a:no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Calibri"/>
                <a:ea typeface="ＭＳ Ｐゴシック" charset="-128"/>
                <a:cs typeface="Calibri"/>
              </a:endParaRPr>
            </a:p>
          </p:txBody>
        </p:sp>
        <p:sp>
          <p:nvSpPr>
            <p:cNvPr id="21" name="Textfeld 20">
              <a:extLst>
                <a:ext uri="{FF2B5EF4-FFF2-40B4-BE49-F238E27FC236}">
                  <a16:creationId xmlns:a16="http://schemas.microsoft.com/office/drawing/2014/main" id="{27F0F516-8E85-4E66-BC4C-CB316E9F6A2A}"/>
                </a:ext>
              </a:extLst>
            </p:cNvPr>
            <p:cNvSpPr txBox="1"/>
            <p:nvPr/>
          </p:nvSpPr>
          <p:spPr>
            <a:xfrm>
              <a:off x="4950157" y="5741337"/>
              <a:ext cx="1872208" cy="185506"/>
            </a:xfrm>
            <a:prstGeom prst="rect">
              <a:avLst/>
            </a:prstGeom>
            <a:solidFill>
              <a:schemeClr val="bg1"/>
            </a:solidFill>
          </p:spPr>
          <p:txBody>
            <a:bodyPr wrap="square" rtlCol="0">
              <a:no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Calibri"/>
                <a:ea typeface="ＭＳ Ｐゴシック" charset="-128"/>
                <a:cs typeface="Calibri"/>
              </a:endParaRPr>
            </a:p>
          </p:txBody>
        </p:sp>
      </p:grpSp>
      <p:sp>
        <p:nvSpPr>
          <p:cNvPr id="24" name="Inhaltsplatzhalter 1">
            <a:extLst>
              <a:ext uri="{FF2B5EF4-FFF2-40B4-BE49-F238E27FC236}">
                <a16:creationId xmlns:a16="http://schemas.microsoft.com/office/drawing/2014/main" id="{534DC996-D742-49F3-944D-1662C279F8B9}"/>
              </a:ext>
            </a:extLst>
          </p:cNvPr>
          <p:cNvSpPr txBox="1">
            <a:spLocks/>
          </p:cNvSpPr>
          <p:nvPr/>
        </p:nvSpPr>
        <p:spPr>
          <a:xfrm>
            <a:off x="252000" y="5718175"/>
            <a:ext cx="8640000" cy="761824"/>
          </a:xfrm>
          <a:prstGeom prst="rect">
            <a:avLst/>
          </a:prstGeom>
        </p:spPr>
        <p:txBody>
          <a:bodyPr vert="horz" wrap="square" lIns="0" tIns="0" rIns="0" bIns="0" rtlCol="0" anchor="b">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a:lstStyle>
          <a:p>
            <a:pPr marL="0" indent="0" algn="ctr">
              <a:buNone/>
              <a:defRPr/>
            </a:pPr>
            <a:r>
              <a:rPr lang="de-DE" dirty="0">
                <a:solidFill>
                  <a:srgbClr val="457A93"/>
                </a:solidFill>
                <a:latin typeface="Calibri" panose="020F0502020204030204" pitchFamily="34" charset="0"/>
              </a:rPr>
              <a:t>Prozentstreifen zum Strukturieren bedeutungsbezogener Sprachmittel</a:t>
            </a:r>
          </a:p>
        </p:txBody>
      </p:sp>
      <p:sp>
        <p:nvSpPr>
          <p:cNvPr id="29" name="Rechteck 28">
            <a:extLst>
              <a:ext uri="{FF2B5EF4-FFF2-40B4-BE49-F238E27FC236}">
                <a16:creationId xmlns:a16="http://schemas.microsoft.com/office/drawing/2014/main" id="{532C74D0-FEC1-444C-BB92-8D41A33B5190}"/>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30" name="Rechteck 29">
            <a:extLst>
              <a:ext uri="{FF2B5EF4-FFF2-40B4-BE49-F238E27FC236}">
                <a16:creationId xmlns:a16="http://schemas.microsoft.com/office/drawing/2014/main" id="{341DB430-CA94-4718-B6DC-3EDC831232CB}"/>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sp>
        <p:nvSpPr>
          <p:cNvPr id="18" name="Rechteck 17">
            <a:extLst>
              <a:ext uri="{FF2B5EF4-FFF2-40B4-BE49-F238E27FC236}">
                <a16:creationId xmlns:a16="http://schemas.microsoft.com/office/drawing/2014/main" id="{042D095B-37EB-4AF3-A647-CC69EEF1DBA6}"/>
              </a:ext>
            </a:extLst>
          </p:cNvPr>
          <p:cNvSpPr/>
          <p:nvPr/>
        </p:nvSpPr>
        <p:spPr bwMode="auto">
          <a:xfrm>
            <a:off x="1725385" y="2570006"/>
            <a:ext cx="5693229" cy="3319808"/>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6866412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III: Formalisierung der Rechenstrategien</a:t>
            </a:r>
          </a:p>
        </p:txBody>
      </p:sp>
      <p:pic>
        <p:nvPicPr>
          <p:cNvPr id="14" name="Bild 35">
            <a:extLst>
              <a:ext uri="{FF2B5EF4-FFF2-40B4-BE49-F238E27FC236}">
                <a16:creationId xmlns:a16="http://schemas.microsoft.com/office/drawing/2014/main" id="{F02146EB-CD58-C84D-B9D3-69CF5EBDFAD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06188" y="2359451"/>
            <a:ext cx="4953468" cy="3369750"/>
          </a:xfrm>
          <a:prstGeom prst="rect">
            <a:avLst/>
          </a:prstGeom>
        </p:spPr>
      </p:pic>
      <p:pic>
        <p:nvPicPr>
          <p:cNvPr id="3" name="Grafik 2">
            <a:extLst>
              <a:ext uri="{FF2B5EF4-FFF2-40B4-BE49-F238E27FC236}">
                <a16:creationId xmlns:a16="http://schemas.microsoft.com/office/drawing/2014/main" id="{D5A88B1F-2738-AA4A-91F0-EAEC13A6E6BA}"/>
              </a:ext>
            </a:extLst>
          </p:cNvPr>
          <p:cNvPicPr>
            <a:picLocks noChangeAspect="1"/>
          </p:cNvPicPr>
          <p:nvPr/>
        </p:nvPicPr>
        <p:blipFill rotWithShape="1">
          <a:blip r:embed="rId4"/>
          <a:srcRect t="6406"/>
          <a:stretch/>
        </p:blipFill>
        <p:spPr>
          <a:xfrm>
            <a:off x="1784344" y="4274075"/>
            <a:ext cx="2335191" cy="1377334"/>
          </a:xfrm>
          <a:prstGeom prst="rect">
            <a:avLst/>
          </a:prstGeom>
        </p:spPr>
      </p:pic>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a:xfrm>
            <a:off x="108000" y="6622950"/>
            <a:ext cx="8928000" cy="216000"/>
          </a:xfrm>
        </p:spPr>
        <p:txBody>
          <a:bodyPr/>
          <a:lstStyle/>
          <a:p>
            <a:r>
              <a:rPr lang="de-DE" dirty="0"/>
              <a:t>(Pöhler &amp; Prediger 2017a)</a:t>
            </a:r>
          </a:p>
        </p:txBody>
      </p:sp>
      <p:pic>
        <p:nvPicPr>
          <p:cNvPr id="12" name="Grafik 11">
            <a:extLst>
              <a:ext uri="{FF2B5EF4-FFF2-40B4-BE49-F238E27FC236}">
                <a16:creationId xmlns:a16="http://schemas.microsoft.com/office/drawing/2014/main" id="{39772740-9FBA-4DAD-9599-ED7CFB7803D4}"/>
              </a:ext>
            </a:extLst>
          </p:cNvPr>
          <p:cNvPicPr>
            <a:picLocks noChangeAspect="1"/>
          </p:cNvPicPr>
          <p:nvPr/>
        </p:nvPicPr>
        <p:blipFill>
          <a:blip r:embed="rId5"/>
          <a:stretch>
            <a:fillRect/>
          </a:stretch>
        </p:blipFill>
        <p:spPr>
          <a:xfrm>
            <a:off x="8412231" y="140427"/>
            <a:ext cx="731769" cy="649445"/>
          </a:xfrm>
          <a:prstGeom prst="rect">
            <a:avLst/>
          </a:prstGeom>
        </p:spPr>
      </p:pic>
      <p:pic>
        <p:nvPicPr>
          <p:cNvPr id="13" name="Grafik 12">
            <a:extLst>
              <a:ext uri="{FF2B5EF4-FFF2-40B4-BE49-F238E27FC236}">
                <a16:creationId xmlns:a16="http://schemas.microsoft.com/office/drawing/2014/main" id="{AE51A991-63D3-4769-8FBD-4F91CAE373A4}"/>
              </a:ext>
            </a:extLst>
          </p:cNvPr>
          <p:cNvPicPr>
            <a:picLocks noChangeAspect="1"/>
          </p:cNvPicPr>
          <p:nvPr/>
        </p:nvPicPr>
        <p:blipFill>
          <a:blip r:embed="rId6"/>
          <a:stretch>
            <a:fillRect/>
          </a:stretch>
        </p:blipFill>
        <p:spPr>
          <a:xfrm>
            <a:off x="8551455" y="260692"/>
            <a:ext cx="395502" cy="395998"/>
          </a:xfrm>
          <a:prstGeom prst="rect">
            <a:avLst/>
          </a:prstGeom>
          <a:solidFill>
            <a:schemeClr val="bg1"/>
          </a:solidFill>
          <a:ln>
            <a:noFill/>
          </a:ln>
          <a:effectLst/>
        </p:spPr>
      </p:pic>
      <p:sp>
        <p:nvSpPr>
          <p:cNvPr id="15" name="Textfeld 14">
            <a:extLst>
              <a:ext uri="{FF2B5EF4-FFF2-40B4-BE49-F238E27FC236}">
                <a16:creationId xmlns:a16="http://schemas.microsoft.com/office/drawing/2014/main" id="{A80204DD-B5DB-4537-8503-083BFA7E8143}"/>
              </a:ext>
            </a:extLst>
          </p:cNvPr>
          <p:cNvSpPr txBox="1"/>
          <p:nvPr/>
        </p:nvSpPr>
        <p:spPr>
          <a:xfrm>
            <a:off x="5737607" y="1693540"/>
            <a:ext cx="3154391" cy="604184"/>
          </a:xfrm>
          <a:prstGeom prst="rect">
            <a:avLst/>
          </a:prstGeom>
          <a:noFill/>
        </p:spPr>
        <p:txBody>
          <a:bodyPr wrap="square" lIns="0" tIns="0" rIns="0" bIns="0" rtlCol="0">
            <a:noAutofit/>
          </a:bodyPr>
          <a:lstStyle/>
          <a:p>
            <a:pPr>
              <a:defRPr/>
            </a:pPr>
            <a:r>
              <a:rPr lang="de-DE" sz="1600" dirty="0">
                <a:solidFill>
                  <a:srgbClr val="000000"/>
                </a:solidFill>
                <a:latin typeface="Calibri"/>
                <a:cs typeface="Calibri"/>
              </a:rPr>
              <a:t>Einführung </a:t>
            </a:r>
            <a:r>
              <a:rPr lang="de-DE" sz="1600" dirty="0">
                <a:solidFill>
                  <a:schemeClr val="tx2"/>
                </a:solidFill>
                <a:latin typeface="Calibri"/>
                <a:cs typeface="Calibri"/>
              </a:rPr>
              <a:t>formalbezogener, </a:t>
            </a:r>
            <a:r>
              <a:rPr lang="de-DE" sz="1600" dirty="0">
                <a:solidFill>
                  <a:srgbClr val="000000"/>
                </a:solidFill>
                <a:latin typeface="Calibri"/>
                <a:cs typeface="Calibri"/>
              </a:rPr>
              <a:t>Kontextunabhängiger Sprachmittel</a:t>
            </a:r>
          </a:p>
        </p:txBody>
      </p:sp>
      <p:sp>
        <p:nvSpPr>
          <p:cNvPr id="22" name="Textfeld 21">
            <a:extLst>
              <a:ext uri="{FF2B5EF4-FFF2-40B4-BE49-F238E27FC236}">
                <a16:creationId xmlns:a16="http://schemas.microsoft.com/office/drawing/2014/main" id="{6BB9C2E8-5712-429C-8C9F-C68DD65F722F}"/>
              </a:ext>
            </a:extLst>
          </p:cNvPr>
          <p:cNvSpPr txBox="1"/>
          <p:nvPr/>
        </p:nvSpPr>
        <p:spPr>
          <a:xfrm>
            <a:off x="252000" y="1682514"/>
            <a:ext cx="3154389"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Formalisierung der Rechenstrategien</a:t>
            </a:r>
          </a:p>
        </p:txBody>
      </p:sp>
      <p:sp>
        <p:nvSpPr>
          <p:cNvPr id="24" name="Inhaltsplatzhalter 1">
            <a:extLst>
              <a:ext uri="{FF2B5EF4-FFF2-40B4-BE49-F238E27FC236}">
                <a16:creationId xmlns:a16="http://schemas.microsoft.com/office/drawing/2014/main" id="{5FB0137A-8F50-4B12-BFC2-3A426F357B87}"/>
              </a:ext>
            </a:extLst>
          </p:cNvPr>
          <p:cNvSpPr txBox="1">
            <a:spLocks/>
          </p:cNvSpPr>
          <p:nvPr/>
        </p:nvSpPr>
        <p:spPr>
          <a:xfrm>
            <a:off x="252000" y="5718175"/>
            <a:ext cx="8640000" cy="761824"/>
          </a:xfrm>
          <a:prstGeom prst="rect">
            <a:avLst/>
          </a:prstGeom>
        </p:spPr>
        <p:txBody>
          <a:bodyPr vert="horz" wrap="square" lIns="0" tIns="0" rIns="0" bIns="0" rtlCol="0" anchor="b">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pPr marL="0" indent="0" algn="ctr">
              <a:buFont typeface="Wingdings" panose="05000000000000000000" pitchFamily="2" charset="2"/>
              <a:buNone/>
              <a:defRPr/>
            </a:pPr>
            <a:r>
              <a:rPr lang="de-DE" kern="0">
                <a:solidFill>
                  <a:srgbClr val="457A93"/>
                </a:solidFill>
                <a:latin typeface="Calibri" panose="020F0502020204030204" pitchFamily="34" charset="0"/>
              </a:rPr>
              <a:t>Prozentstreifen zum Rechnen und Strukturieren von Beziehungen zwischen</a:t>
            </a:r>
            <a:br>
              <a:rPr lang="de-DE" kern="0">
                <a:solidFill>
                  <a:srgbClr val="457A93"/>
                </a:solidFill>
                <a:latin typeface="Calibri" panose="020F0502020204030204" pitchFamily="34" charset="0"/>
              </a:rPr>
            </a:br>
            <a:r>
              <a:rPr lang="de-DE" kern="0">
                <a:solidFill>
                  <a:srgbClr val="457A93"/>
                </a:solidFill>
                <a:latin typeface="Calibri" panose="020F0502020204030204" pitchFamily="34" charset="0"/>
              </a:rPr>
              <a:t>inhaltlichen Vorstellungen und formalen Konzepten</a:t>
            </a:r>
            <a:endParaRPr lang="de-DE" kern="0" dirty="0">
              <a:solidFill>
                <a:srgbClr val="457A93"/>
              </a:solidFill>
              <a:latin typeface="Calibri" panose="020F0502020204030204" pitchFamily="34" charset="0"/>
            </a:endParaRPr>
          </a:p>
        </p:txBody>
      </p:sp>
      <p:sp>
        <p:nvSpPr>
          <p:cNvPr id="20" name="Rechteck 19">
            <a:extLst>
              <a:ext uri="{FF2B5EF4-FFF2-40B4-BE49-F238E27FC236}">
                <a16:creationId xmlns:a16="http://schemas.microsoft.com/office/drawing/2014/main" id="{550F37CA-429F-464A-A6D3-28D1982E964D}"/>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21" name="Rechteck 20">
            <a:extLst>
              <a:ext uri="{FF2B5EF4-FFF2-40B4-BE49-F238E27FC236}">
                <a16:creationId xmlns:a16="http://schemas.microsoft.com/office/drawing/2014/main" id="{16A508A9-AAD9-4B66-900A-9EA338B9532E}"/>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sp>
        <p:nvSpPr>
          <p:cNvPr id="16" name="Rechteck 15">
            <a:extLst>
              <a:ext uri="{FF2B5EF4-FFF2-40B4-BE49-F238E27FC236}">
                <a16:creationId xmlns:a16="http://schemas.microsoft.com/office/drawing/2014/main" id="{0AC07141-DE00-4AF9-8172-194FAB53C77A}"/>
              </a:ext>
            </a:extLst>
          </p:cNvPr>
          <p:cNvSpPr/>
          <p:nvPr/>
        </p:nvSpPr>
        <p:spPr bwMode="auto">
          <a:xfrm>
            <a:off x="1725385" y="2326891"/>
            <a:ext cx="5693229" cy="345459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21805864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FF8CEE56-7DE9-40A2-B0DE-A74BFD402737}"/>
              </a:ext>
            </a:extLst>
          </p:cNvPr>
          <p:cNvSpPr>
            <a:spLocks noGrp="1"/>
          </p:cNvSpPr>
          <p:nvPr>
            <p:ph idx="1"/>
          </p:nvPr>
        </p:nvSpPr>
        <p:spPr>
          <a:xfrm>
            <a:off x="252000" y="5718175"/>
            <a:ext cx="8640000" cy="761824"/>
          </a:xfrm>
        </p:spPr>
        <p:txBody>
          <a:bodyPr anchor="b"/>
          <a:lstStyle/>
          <a:p>
            <a:pPr marL="0" indent="0" algn="ctr">
              <a:buNone/>
              <a:defRPr/>
            </a:pPr>
            <a:r>
              <a:rPr lang="de-DE" dirty="0">
                <a:solidFill>
                  <a:srgbClr val="457A93"/>
                </a:solidFill>
                <a:latin typeface="Calibri" panose="020F0502020204030204" pitchFamily="34" charset="0"/>
              </a:rPr>
              <a:t>Prozentstreifen zum Rechnen und Strukturieren von Beziehungen zwischen</a:t>
            </a:r>
            <a:br>
              <a:rPr lang="de-DE" dirty="0">
                <a:solidFill>
                  <a:srgbClr val="457A93"/>
                </a:solidFill>
                <a:latin typeface="Calibri" panose="020F0502020204030204" pitchFamily="34" charset="0"/>
              </a:rPr>
            </a:br>
            <a:r>
              <a:rPr lang="de-DE" dirty="0">
                <a:solidFill>
                  <a:srgbClr val="457A93"/>
                </a:solidFill>
                <a:latin typeface="Calibri" panose="020F0502020204030204" pitchFamily="34" charset="0"/>
              </a:rPr>
              <a:t>inhaltlichen Vorstellungen und formalen Konzepten</a:t>
            </a:r>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III: Formalisierung der Rechenstrategien</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p:txBody>
          <a:bodyPr/>
          <a:lstStyle/>
          <a:p>
            <a:r>
              <a:rPr lang="de-DE" dirty="0"/>
              <a:t>(Pöhler &amp; Prediger 2017a)</a:t>
            </a:r>
          </a:p>
        </p:txBody>
      </p:sp>
      <p:pic>
        <p:nvPicPr>
          <p:cNvPr id="12" name="Grafik 11">
            <a:extLst>
              <a:ext uri="{FF2B5EF4-FFF2-40B4-BE49-F238E27FC236}">
                <a16:creationId xmlns:a16="http://schemas.microsoft.com/office/drawing/2014/main" id="{4B12AAF4-4ED8-4E9D-9647-EB97C4D12373}"/>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5" name="Grafik 14">
            <a:extLst>
              <a:ext uri="{FF2B5EF4-FFF2-40B4-BE49-F238E27FC236}">
                <a16:creationId xmlns:a16="http://schemas.microsoft.com/office/drawing/2014/main" id="{513CB4CA-5B84-4920-A487-86600C011DD4}"/>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16" name="Textfeld 15">
            <a:extLst>
              <a:ext uri="{FF2B5EF4-FFF2-40B4-BE49-F238E27FC236}">
                <a16:creationId xmlns:a16="http://schemas.microsoft.com/office/drawing/2014/main" id="{247AF5D0-DA6B-4BAE-BD5B-36AC22CCA57D}"/>
              </a:ext>
            </a:extLst>
          </p:cNvPr>
          <p:cNvSpPr txBox="1"/>
          <p:nvPr/>
        </p:nvSpPr>
        <p:spPr>
          <a:xfrm>
            <a:off x="5737607" y="1693540"/>
            <a:ext cx="3154391" cy="604184"/>
          </a:xfrm>
          <a:prstGeom prst="rect">
            <a:avLst/>
          </a:prstGeom>
          <a:noFill/>
        </p:spPr>
        <p:txBody>
          <a:bodyPr wrap="square" lIns="0" tIns="0" rIns="0" bIns="0" rtlCol="0">
            <a:noAutofit/>
          </a:bodyPr>
          <a:lstStyle/>
          <a:p>
            <a:pPr>
              <a:defRPr/>
            </a:pPr>
            <a:r>
              <a:rPr lang="de-DE" sz="1600" dirty="0">
                <a:solidFill>
                  <a:srgbClr val="000000"/>
                </a:solidFill>
                <a:latin typeface="Calibri"/>
                <a:cs typeface="Calibri"/>
              </a:rPr>
              <a:t>Einführung </a:t>
            </a:r>
            <a:r>
              <a:rPr lang="de-DE" sz="1600" dirty="0">
                <a:solidFill>
                  <a:schemeClr val="tx2"/>
                </a:solidFill>
                <a:latin typeface="Calibri"/>
                <a:cs typeface="Calibri"/>
              </a:rPr>
              <a:t>formalbezogener, </a:t>
            </a:r>
            <a:r>
              <a:rPr lang="de-DE" sz="1600" dirty="0">
                <a:solidFill>
                  <a:srgbClr val="000000"/>
                </a:solidFill>
                <a:latin typeface="Calibri"/>
                <a:cs typeface="Calibri"/>
              </a:rPr>
              <a:t>Kontextunabhängiger Sprachmittel</a:t>
            </a:r>
          </a:p>
        </p:txBody>
      </p:sp>
      <p:sp>
        <p:nvSpPr>
          <p:cNvPr id="23" name="Textfeld 22">
            <a:extLst>
              <a:ext uri="{FF2B5EF4-FFF2-40B4-BE49-F238E27FC236}">
                <a16:creationId xmlns:a16="http://schemas.microsoft.com/office/drawing/2014/main" id="{65A6B55F-091C-4F14-BD04-CE14B22E9CF7}"/>
              </a:ext>
            </a:extLst>
          </p:cNvPr>
          <p:cNvSpPr txBox="1"/>
          <p:nvPr/>
        </p:nvSpPr>
        <p:spPr>
          <a:xfrm>
            <a:off x="252000" y="1682514"/>
            <a:ext cx="3154389"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Formalisierung der Rechenstrategien</a:t>
            </a:r>
          </a:p>
        </p:txBody>
      </p:sp>
      <p:pic>
        <p:nvPicPr>
          <p:cNvPr id="27" name="Grafik 26">
            <a:extLst>
              <a:ext uri="{FF2B5EF4-FFF2-40B4-BE49-F238E27FC236}">
                <a16:creationId xmlns:a16="http://schemas.microsoft.com/office/drawing/2014/main" id="{74EEDE55-8958-4ACA-93C8-678F53085A93}"/>
              </a:ext>
            </a:extLst>
          </p:cNvPr>
          <p:cNvPicPr>
            <a:picLocks noChangeAspect="1"/>
          </p:cNvPicPr>
          <p:nvPr/>
        </p:nvPicPr>
        <p:blipFill>
          <a:blip r:embed="rId5"/>
          <a:stretch>
            <a:fillRect/>
          </a:stretch>
        </p:blipFill>
        <p:spPr>
          <a:xfrm>
            <a:off x="1880427" y="2480059"/>
            <a:ext cx="5383146" cy="3094747"/>
          </a:xfrm>
          <a:prstGeom prst="rect">
            <a:avLst/>
          </a:prstGeom>
          <a:ln w="127000">
            <a:noFill/>
            <a:miter lim="800000"/>
          </a:ln>
        </p:spPr>
      </p:pic>
      <p:sp>
        <p:nvSpPr>
          <p:cNvPr id="19" name="Rechteck 18">
            <a:extLst>
              <a:ext uri="{FF2B5EF4-FFF2-40B4-BE49-F238E27FC236}">
                <a16:creationId xmlns:a16="http://schemas.microsoft.com/office/drawing/2014/main" id="{FD76B529-6000-4105-B7D0-FE2E0748AACA}"/>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20" name="Rechteck 19">
            <a:extLst>
              <a:ext uri="{FF2B5EF4-FFF2-40B4-BE49-F238E27FC236}">
                <a16:creationId xmlns:a16="http://schemas.microsoft.com/office/drawing/2014/main" id="{DEA59067-9F72-4DBB-820D-3294AC238599}"/>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sp>
        <p:nvSpPr>
          <p:cNvPr id="17" name="Rechteck 16">
            <a:extLst>
              <a:ext uri="{FF2B5EF4-FFF2-40B4-BE49-F238E27FC236}">
                <a16:creationId xmlns:a16="http://schemas.microsoft.com/office/drawing/2014/main" id="{4BC59B87-B118-485B-B511-9F7B1FBEE4B3}"/>
              </a:ext>
            </a:extLst>
          </p:cNvPr>
          <p:cNvSpPr/>
          <p:nvPr/>
        </p:nvSpPr>
        <p:spPr bwMode="auto">
          <a:xfrm>
            <a:off x="1725385" y="2326891"/>
            <a:ext cx="5693229" cy="345459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28" name="Oval 2">
            <a:extLst>
              <a:ext uri="{FF2B5EF4-FFF2-40B4-BE49-F238E27FC236}">
                <a16:creationId xmlns:a16="http://schemas.microsoft.com/office/drawing/2014/main" id="{A2100AC0-9A43-471B-984C-3242140DC63A}"/>
              </a:ext>
            </a:extLst>
          </p:cNvPr>
          <p:cNvSpPr>
            <a:spLocks noChangeAspect="1"/>
          </p:cNvSpPr>
          <p:nvPr/>
        </p:nvSpPr>
        <p:spPr>
          <a:xfrm>
            <a:off x="7016278" y="2477723"/>
            <a:ext cx="247295" cy="247293"/>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lang="de-DE" sz="1400" b="1" dirty="0">
                <a:solidFill>
                  <a:schemeClr val="tx2"/>
                </a:solidFill>
                <a:latin typeface="+mn-lt"/>
                <a:ea typeface="+mn-ea"/>
                <a:cs typeface="+mn-cs"/>
                <a:sym typeface="Calibri"/>
              </a:rPr>
              <a:t>4</a:t>
            </a:r>
            <a:endParaRPr kumimoji="0" lang="de-DE" sz="1400" b="1" i="0" u="none" strike="noStrike" cap="none" spc="0" normalizeH="0" baseline="0" dirty="0">
              <a:ln>
                <a:noFill/>
              </a:ln>
              <a:solidFill>
                <a:schemeClr val="tx2"/>
              </a:solidFill>
              <a:effectLst/>
              <a:uFillTx/>
              <a:latin typeface="+mn-lt"/>
              <a:ea typeface="+mn-ea"/>
              <a:cs typeface="+mn-cs"/>
              <a:sym typeface="Calibri"/>
            </a:endParaRPr>
          </a:p>
        </p:txBody>
      </p:sp>
    </p:spTree>
    <p:extLst>
      <p:ext uri="{BB962C8B-B14F-4D97-AF65-F5344CB8AC3E}">
        <p14:creationId xmlns:p14="http://schemas.microsoft.com/office/powerpoint/2010/main" val="11227868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IV: Umgang mit komplexeren Situationen </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a:xfrm>
            <a:off x="108000" y="6622950"/>
            <a:ext cx="8928000" cy="216000"/>
          </a:xfrm>
        </p:spPr>
        <p:txBody>
          <a:bodyPr/>
          <a:lstStyle/>
          <a:p>
            <a:r>
              <a:rPr lang="de-DE" dirty="0"/>
              <a:t>(Pöhler &amp; Prediger 2017a)</a:t>
            </a:r>
          </a:p>
        </p:txBody>
      </p:sp>
      <p:sp>
        <p:nvSpPr>
          <p:cNvPr id="23" name="Textfeld 22">
            <a:extLst>
              <a:ext uri="{FF2B5EF4-FFF2-40B4-BE49-F238E27FC236}">
                <a16:creationId xmlns:a16="http://schemas.microsoft.com/office/drawing/2014/main" id="{71DF573A-42D2-2A44-B902-4A542F5FB371}"/>
              </a:ext>
            </a:extLst>
          </p:cNvPr>
          <p:cNvSpPr txBox="1"/>
          <p:nvPr/>
        </p:nvSpPr>
        <p:spPr>
          <a:xfrm>
            <a:off x="6130513" y="2758845"/>
            <a:ext cx="252000" cy="26161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marR="0" lvl="0" indent="-342900" algn="l" defTabSz="914400" rtl="0" eaLnBrk="0" fontAlgn="base" latinLnBrk="0" hangingPunct="0">
              <a:lnSpc>
                <a:spcPct val="100000"/>
              </a:lnSpc>
              <a:spcBef>
                <a:spcPts val="400"/>
              </a:spcBef>
              <a:spcAft>
                <a:spcPct val="0"/>
              </a:spcAft>
              <a:buClrTx/>
              <a:buSzTx/>
              <a:buFontTx/>
              <a:buNone/>
              <a:tabLst/>
              <a:defRPr/>
            </a:pPr>
            <a:r>
              <a:rPr lang="de-DE" sz="1100" dirty="0">
                <a:solidFill>
                  <a:prstClr val="black"/>
                </a:solidFill>
                <a:latin typeface="Calibri"/>
                <a:ea typeface="ＭＳ Ｐゴシック"/>
                <a:cs typeface="Calibri"/>
              </a:rPr>
              <a:t>5</a:t>
            </a:r>
            <a:endParaRPr kumimoji="0" lang="de-DE" sz="1400" b="0" i="0" u="none" strike="noStrike" kern="1200" cap="none" spc="0" normalizeH="0" baseline="0" noProof="0" dirty="0">
              <a:ln>
                <a:noFill/>
              </a:ln>
              <a:solidFill>
                <a:prstClr val="black"/>
              </a:solidFill>
              <a:effectLst/>
              <a:uLnTx/>
              <a:uFillTx/>
              <a:latin typeface="Calibri"/>
              <a:ea typeface="ＭＳ Ｐゴシック"/>
              <a:cs typeface="Calibri"/>
            </a:endParaRPr>
          </a:p>
        </p:txBody>
      </p:sp>
      <p:pic>
        <p:nvPicPr>
          <p:cNvPr id="13" name="Grafik 12">
            <a:extLst>
              <a:ext uri="{FF2B5EF4-FFF2-40B4-BE49-F238E27FC236}">
                <a16:creationId xmlns:a16="http://schemas.microsoft.com/office/drawing/2014/main" id="{B3828D01-C858-4F7B-BFCD-DF4E07EF97EE}"/>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4" name="Grafik 13">
            <a:extLst>
              <a:ext uri="{FF2B5EF4-FFF2-40B4-BE49-F238E27FC236}">
                <a16:creationId xmlns:a16="http://schemas.microsoft.com/office/drawing/2014/main" id="{F837ABDE-191E-44C7-8DE8-FBDFF6B29238}"/>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16" name="Textfeld 15">
            <a:extLst>
              <a:ext uri="{FF2B5EF4-FFF2-40B4-BE49-F238E27FC236}">
                <a16:creationId xmlns:a16="http://schemas.microsoft.com/office/drawing/2014/main" id="{7C51479B-BB62-4C27-AF15-EA5D9A7C5CBF}"/>
              </a:ext>
            </a:extLst>
          </p:cNvPr>
          <p:cNvSpPr txBox="1"/>
          <p:nvPr/>
        </p:nvSpPr>
        <p:spPr>
          <a:xfrm>
            <a:off x="5737607" y="1693540"/>
            <a:ext cx="3154391"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Erweiterung des Sprachschatzes</a:t>
            </a:r>
          </a:p>
        </p:txBody>
      </p:sp>
      <p:sp>
        <p:nvSpPr>
          <p:cNvPr id="24" name="Textfeld 23">
            <a:extLst>
              <a:ext uri="{FF2B5EF4-FFF2-40B4-BE49-F238E27FC236}">
                <a16:creationId xmlns:a16="http://schemas.microsoft.com/office/drawing/2014/main" id="{14D2E0D4-B148-43E5-9512-EA11398084E1}"/>
              </a:ext>
            </a:extLst>
          </p:cNvPr>
          <p:cNvSpPr txBox="1"/>
          <p:nvPr/>
        </p:nvSpPr>
        <p:spPr>
          <a:xfrm>
            <a:off x="252000" y="1682514"/>
            <a:ext cx="3154389"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Ausweitung auf andere Situationen </a:t>
            </a:r>
          </a:p>
        </p:txBody>
      </p:sp>
      <p:sp>
        <p:nvSpPr>
          <p:cNvPr id="25" name="Inhaltsplatzhalter 1">
            <a:extLst>
              <a:ext uri="{FF2B5EF4-FFF2-40B4-BE49-F238E27FC236}">
                <a16:creationId xmlns:a16="http://schemas.microsoft.com/office/drawing/2014/main" id="{033F0F09-5E9E-464E-A2FA-FAAC792EB820}"/>
              </a:ext>
            </a:extLst>
          </p:cNvPr>
          <p:cNvSpPr>
            <a:spLocks noGrp="1"/>
          </p:cNvSpPr>
          <p:nvPr>
            <p:ph idx="1"/>
          </p:nvPr>
        </p:nvSpPr>
        <p:spPr>
          <a:xfrm>
            <a:off x="252000" y="5599653"/>
            <a:ext cx="8640000" cy="880346"/>
          </a:xfrm>
        </p:spPr>
        <p:txBody>
          <a:bodyPr anchor="b"/>
          <a:lstStyle/>
          <a:p>
            <a:pPr marL="0" indent="0" algn="ctr">
              <a:buNone/>
              <a:defRPr/>
            </a:pPr>
            <a:r>
              <a:rPr lang="de-DE" dirty="0">
                <a:solidFill>
                  <a:srgbClr val="457A93"/>
                </a:solidFill>
                <a:latin typeface="Calibri" panose="020F0502020204030204" pitchFamily="34" charset="0"/>
              </a:rPr>
              <a:t>Prozentstreifen als Modell für die Konstruktion komplexerer Beziehungen </a:t>
            </a:r>
          </a:p>
        </p:txBody>
      </p:sp>
      <p:pic>
        <p:nvPicPr>
          <p:cNvPr id="27" name="Grafik 26">
            <a:extLst>
              <a:ext uri="{FF2B5EF4-FFF2-40B4-BE49-F238E27FC236}">
                <a16:creationId xmlns:a16="http://schemas.microsoft.com/office/drawing/2014/main" id="{4595855B-BE1B-4561-987E-287B52AD0483}"/>
              </a:ext>
            </a:extLst>
          </p:cNvPr>
          <p:cNvPicPr>
            <a:picLocks noChangeAspect="1"/>
          </p:cNvPicPr>
          <p:nvPr/>
        </p:nvPicPr>
        <p:blipFill rotWithShape="1">
          <a:blip r:embed="rId5"/>
          <a:srcRect l="2077"/>
          <a:stretch/>
        </p:blipFill>
        <p:spPr>
          <a:xfrm>
            <a:off x="1948993" y="2427838"/>
            <a:ext cx="5246014" cy="3324750"/>
          </a:xfrm>
          <a:prstGeom prst="rect">
            <a:avLst/>
          </a:prstGeom>
          <a:ln w="127000">
            <a:noFill/>
            <a:miter lim="800000"/>
          </a:ln>
        </p:spPr>
      </p:pic>
      <p:sp>
        <p:nvSpPr>
          <p:cNvPr id="19" name="Rechteck 18">
            <a:extLst>
              <a:ext uri="{FF2B5EF4-FFF2-40B4-BE49-F238E27FC236}">
                <a16:creationId xmlns:a16="http://schemas.microsoft.com/office/drawing/2014/main" id="{70877698-ECA7-468B-A151-445F456647FB}"/>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20" name="Rechteck 19">
            <a:extLst>
              <a:ext uri="{FF2B5EF4-FFF2-40B4-BE49-F238E27FC236}">
                <a16:creationId xmlns:a16="http://schemas.microsoft.com/office/drawing/2014/main" id="{2891C6F7-6FCF-4A4A-BBE4-E377AEC7CE74}"/>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sp>
        <p:nvSpPr>
          <p:cNvPr id="17" name="Rechteck 16">
            <a:extLst>
              <a:ext uri="{FF2B5EF4-FFF2-40B4-BE49-F238E27FC236}">
                <a16:creationId xmlns:a16="http://schemas.microsoft.com/office/drawing/2014/main" id="{49847310-7BF7-459E-B85F-CED4D499E0D8}"/>
              </a:ext>
            </a:extLst>
          </p:cNvPr>
          <p:cNvSpPr/>
          <p:nvPr/>
        </p:nvSpPr>
        <p:spPr bwMode="auto">
          <a:xfrm>
            <a:off x="1817914" y="2326891"/>
            <a:ext cx="5519057" cy="3554419"/>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28" name="Oval 2">
            <a:extLst>
              <a:ext uri="{FF2B5EF4-FFF2-40B4-BE49-F238E27FC236}">
                <a16:creationId xmlns:a16="http://schemas.microsoft.com/office/drawing/2014/main" id="{E4607DEF-932E-4B90-BAF9-F161DFD5BEE6}"/>
              </a:ext>
            </a:extLst>
          </p:cNvPr>
          <p:cNvSpPr>
            <a:spLocks noChangeAspect="1"/>
          </p:cNvSpPr>
          <p:nvPr/>
        </p:nvSpPr>
        <p:spPr>
          <a:xfrm>
            <a:off x="6943007" y="2431113"/>
            <a:ext cx="252000" cy="252000"/>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lang="de-DE" sz="1400" b="1" dirty="0">
                <a:solidFill>
                  <a:schemeClr val="tx2"/>
                </a:solidFill>
                <a:latin typeface="+mn-lt"/>
                <a:ea typeface="+mn-ea"/>
                <a:cs typeface="+mn-cs"/>
                <a:sym typeface="Calibri"/>
              </a:rPr>
              <a:t>5</a:t>
            </a:r>
            <a:endParaRPr kumimoji="0" lang="de-DE" sz="1400" b="1" i="0" u="none" strike="noStrike" cap="none" spc="0" normalizeH="0" baseline="0" dirty="0">
              <a:ln>
                <a:noFill/>
              </a:ln>
              <a:solidFill>
                <a:schemeClr val="tx2"/>
              </a:solidFill>
              <a:effectLst/>
              <a:uFillTx/>
              <a:latin typeface="+mn-lt"/>
              <a:ea typeface="+mn-ea"/>
              <a:cs typeface="+mn-cs"/>
              <a:sym typeface="Calibri"/>
            </a:endParaRPr>
          </a:p>
        </p:txBody>
      </p:sp>
    </p:spTree>
    <p:extLst>
      <p:ext uri="{BB962C8B-B14F-4D97-AF65-F5344CB8AC3E}">
        <p14:creationId xmlns:p14="http://schemas.microsoft.com/office/powerpoint/2010/main" val="10811035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Stufe V: Auseinanderhalten von Grundwert,</a:t>
            </a:r>
            <a:br>
              <a:rPr lang="de-DE" dirty="0"/>
            </a:br>
            <a:r>
              <a:rPr lang="de-DE" dirty="0"/>
              <a:t>Prozentwert und Prozentsatz</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a:xfrm>
            <a:off x="108000" y="6622950"/>
            <a:ext cx="8928000" cy="216000"/>
          </a:xfrm>
        </p:spPr>
        <p:txBody>
          <a:bodyPr/>
          <a:lstStyle/>
          <a:p>
            <a:r>
              <a:rPr lang="de-DE" dirty="0"/>
              <a:t>(Pöhler &amp; Prediger 2017a)</a:t>
            </a:r>
          </a:p>
        </p:txBody>
      </p:sp>
      <p:pic>
        <p:nvPicPr>
          <p:cNvPr id="13" name="Grafik 12">
            <a:extLst>
              <a:ext uri="{FF2B5EF4-FFF2-40B4-BE49-F238E27FC236}">
                <a16:creationId xmlns:a16="http://schemas.microsoft.com/office/drawing/2014/main" id="{B3828D01-C858-4F7B-BFCD-DF4E07EF97EE}"/>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4" name="Grafik 13">
            <a:extLst>
              <a:ext uri="{FF2B5EF4-FFF2-40B4-BE49-F238E27FC236}">
                <a16:creationId xmlns:a16="http://schemas.microsoft.com/office/drawing/2014/main" id="{F837ABDE-191E-44C7-8DE8-FBDFF6B29238}"/>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16" name="Textfeld 15">
            <a:extLst>
              <a:ext uri="{FF2B5EF4-FFF2-40B4-BE49-F238E27FC236}">
                <a16:creationId xmlns:a16="http://schemas.microsoft.com/office/drawing/2014/main" id="{7C51479B-BB62-4C27-AF15-EA5D9A7C5CBF}"/>
              </a:ext>
            </a:extLst>
          </p:cNvPr>
          <p:cNvSpPr txBox="1"/>
          <p:nvPr/>
        </p:nvSpPr>
        <p:spPr>
          <a:xfrm>
            <a:off x="5737607" y="1920038"/>
            <a:ext cx="3209350"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Einübung des formal- und bedeutungs-bezogenen Sprachschatzes</a:t>
            </a:r>
          </a:p>
        </p:txBody>
      </p:sp>
      <p:sp>
        <p:nvSpPr>
          <p:cNvPr id="24" name="Textfeld 23">
            <a:extLst>
              <a:ext uri="{FF2B5EF4-FFF2-40B4-BE49-F238E27FC236}">
                <a16:creationId xmlns:a16="http://schemas.microsoft.com/office/drawing/2014/main" id="{14D2E0D4-B148-43E5-9512-EA11398084E1}"/>
              </a:ext>
            </a:extLst>
          </p:cNvPr>
          <p:cNvSpPr txBox="1"/>
          <p:nvPr/>
        </p:nvSpPr>
        <p:spPr>
          <a:xfrm>
            <a:off x="252000" y="1909012"/>
            <a:ext cx="3154389"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Identifikation verschiedener</a:t>
            </a:r>
            <a:br>
              <a:rPr lang="de-DE" sz="1600" dirty="0">
                <a:solidFill>
                  <a:srgbClr val="000000"/>
                </a:solidFill>
                <a:latin typeface="Calibri"/>
                <a:cs typeface="Calibri"/>
              </a:rPr>
            </a:br>
            <a:r>
              <a:rPr lang="de-DE" sz="1600" dirty="0">
                <a:solidFill>
                  <a:srgbClr val="000000"/>
                </a:solidFill>
                <a:latin typeface="Calibri"/>
                <a:cs typeface="Calibri"/>
              </a:rPr>
              <a:t>Aufgabentypen</a:t>
            </a:r>
          </a:p>
        </p:txBody>
      </p:sp>
      <p:sp>
        <p:nvSpPr>
          <p:cNvPr id="25" name="Inhaltsplatzhalter 1">
            <a:extLst>
              <a:ext uri="{FF2B5EF4-FFF2-40B4-BE49-F238E27FC236}">
                <a16:creationId xmlns:a16="http://schemas.microsoft.com/office/drawing/2014/main" id="{033F0F09-5E9E-464E-A2FA-FAAC792EB820}"/>
              </a:ext>
            </a:extLst>
          </p:cNvPr>
          <p:cNvSpPr>
            <a:spLocks noGrp="1"/>
          </p:cNvSpPr>
          <p:nvPr>
            <p:ph idx="1"/>
          </p:nvPr>
        </p:nvSpPr>
        <p:spPr>
          <a:xfrm>
            <a:off x="252000" y="6137973"/>
            <a:ext cx="8640000" cy="342026"/>
          </a:xfrm>
        </p:spPr>
        <p:txBody>
          <a:bodyPr anchor="b"/>
          <a:lstStyle/>
          <a:p>
            <a:pPr marL="0" indent="0" algn="ctr">
              <a:buNone/>
              <a:defRPr/>
            </a:pPr>
            <a:r>
              <a:rPr lang="de-DE" dirty="0">
                <a:solidFill>
                  <a:srgbClr val="457A93"/>
                </a:solidFill>
                <a:latin typeface="Calibri" panose="020F0502020204030204" pitchFamily="34" charset="0"/>
              </a:rPr>
              <a:t>Prozentstreifen als strukturelle Basis zur Rekonstruktion von Beziehungen in Situationen</a:t>
            </a:r>
          </a:p>
        </p:txBody>
      </p:sp>
      <p:pic>
        <p:nvPicPr>
          <p:cNvPr id="18" name="Grafik 17">
            <a:extLst>
              <a:ext uri="{FF2B5EF4-FFF2-40B4-BE49-F238E27FC236}">
                <a16:creationId xmlns:a16="http://schemas.microsoft.com/office/drawing/2014/main" id="{AD461CCA-F9C2-45AD-810B-8D3C35C4B683}"/>
              </a:ext>
            </a:extLst>
          </p:cNvPr>
          <p:cNvPicPr>
            <a:picLocks noChangeAspect="1"/>
          </p:cNvPicPr>
          <p:nvPr/>
        </p:nvPicPr>
        <p:blipFill>
          <a:blip r:embed="rId5"/>
          <a:stretch>
            <a:fillRect/>
          </a:stretch>
        </p:blipFill>
        <p:spPr>
          <a:xfrm>
            <a:off x="2569569" y="2561313"/>
            <a:ext cx="4004862" cy="2390782"/>
          </a:xfrm>
          <a:prstGeom prst="rect">
            <a:avLst/>
          </a:prstGeom>
          <a:ln w="57150">
            <a:noFill/>
            <a:miter lim="800000"/>
          </a:ln>
        </p:spPr>
      </p:pic>
      <p:graphicFrame>
        <p:nvGraphicFramePr>
          <p:cNvPr id="20" name="Tabelle 19">
            <a:extLst>
              <a:ext uri="{FF2B5EF4-FFF2-40B4-BE49-F238E27FC236}">
                <a16:creationId xmlns:a16="http://schemas.microsoft.com/office/drawing/2014/main" id="{A73C70EA-F40D-47B5-8246-ED2BBEB194C1}"/>
              </a:ext>
            </a:extLst>
          </p:cNvPr>
          <p:cNvGraphicFramePr>
            <a:graphicFrameLocks noGrp="1"/>
          </p:cNvGraphicFramePr>
          <p:nvPr>
            <p:extLst>
              <p:ext uri="{D42A27DB-BD31-4B8C-83A1-F6EECF244321}">
                <p14:modId xmlns:p14="http://schemas.microsoft.com/office/powerpoint/2010/main" val="2697554008"/>
              </p:ext>
            </p:extLst>
          </p:nvPr>
        </p:nvGraphicFramePr>
        <p:xfrm>
          <a:off x="421720" y="5484096"/>
          <a:ext cx="2185536" cy="180803"/>
        </p:xfrm>
        <a:graphic>
          <a:graphicData uri="http://schemas.openxmlformats.org/drawingml/2006/table">
            <a:tbl>
              <a:tblPr>
                <a:tableStyleId>{5C22544A-7EE6-4342-B048-85BDC9FD1C3A}</a:tableStyleId>
              </a:tblPr>
              <a:tblGrid>
                <a:gridCol w="34149">
                  <a:extLst>
                    <a:ext uri="{9D8B030D-6E8A-4147-A177-3AD203B41FA5}">
                      <a16:colId xmlns:a16="http://schemas.microsoft.com/office/drawing/2014/main" val="740169179"/>
                    </a:ext>
                  </a:extLst>
                </a:gridCol>
                <a:gridCol w="34149">
                  <a:extLst>
                    <a:ext uri="{9D8B030D-6E8A-4147-A177-3AD203B41FA5}">
                      <a16:colId xmlns:a16="http://schemas.microsoft.com/office/drawing/2014/main" val="712618770"/>
                    </a:ext>
                  </a:extLst>
                </a:gridCol>
                <a:gridCol w="34149">
                  <a:extLst>
                    <a:ext uri="{9D8B030D-6E8A-4147-A177-3AD203B41FA5}">
                      <a16:colId xmlns:a16="http://schemas.microsoft.com/office/drawing/2014/main" val="1463925883"/>
                    </a:ext>
                  </a:extLst>
                </a:gridCol>
                <a:gridCol w="34149">
                  <a:extLst>
                    <a:ext uri="{9D8B030D-6E8A-4147-A177-3AD203B41FA5}">
                      <a16:colId xmlns:a16="http://schemas.microsoft.com/office/drawing/2014/main" val="4020997492"/>
                    </a:ext>
                  </a:extLst>
                </a:gridCol>
                <a:gridCol w="34149">
                  <a:extLst>
                    <a:ext uri="{9D8B030D-6E8A-4147-A177-3AD203B41FA5}">
                      <a16:colId xmlns:a16="http://schemas.microsoft.com/office/drawing/2014/main" val="283627366"/>
                    </a:ext>
                  </a:extLst>
                </a:gridCol>
                <a:gridCol w="34149">
                  <a:extLst>
                    <a:ext uri="{9D8B030D-6E8A-4147-A177-3AD203B41FA5}">
                      <a16:colId xmlns:a16="http://schemas.microsoft.com/office/drawing/2014/main" val="569986358"/>
                    </a:ext>
                  </a:extLst>
                </a:gridCol>
                <a:gridCol w="34149">
                  <a:extLst>
                    <a:ext uri="{9D8B030D-6E8A-4147-A177-3AD203B41FA5}">
                      <a16:colId xmlns:a16="http://schemas.microsoft.com/office/drawing/2014/main" val="2374030593"/>
                    </a:ext>
                  </a:extLst>
                </a:gridCol>
                <a:gridCol w="34149">
                  <a:extLst>
                    <a:ext uri="{9D8B030D-6E8A-4147-A177-3AD203B41FA5}">
                      <a16:colId xmlns:a16="http://schemas.microsoft.com/office/drawing/2014/main" val="3980394938"/>
                    </a:ext>
                  </a:extLst>
                </a:gridCol>
                <a:gridCol w="34149">
                  <a:extLst>
                    <a:ext uri="{9D8B030D-6E8A-4147-A177-3AD203B41FA5}">
                      <a16:colId xmlns:a16="http://schemas.microsoft.com/office/drawing/2014/main" val="997329383"/>
                    </a:ext>
                  </a:extLst>
                </a:gridCol>
                <a:gridCol w="34149">
                  <a:extLst>
                    <a:ext uri="{9D8B030D-6E8A-4147-A177-3AD203B41FA5}">
                      <a16:colId xmlns:a16="http://schemas.microsoft.com/office/drawing/2014/main" val="4048379325"/>
                    </a:ext>
                  </a:extLst>
                </a:gridCol>
                <a:gridCol w="34149">
                  <a:extLst>
                    <a:ext uri="{9D8B030D-6E8A-4147-A177-3AD203B41FA5}">
                      <a16:colId xmlns:a16="http://schemas.microsoft.com/office/drawing/2014/main" val="1502862406"/>
                    </a:ext>
                  </a:extLst>
                </a:gridCol>
                <a:gridCol w="34149">
                  <a:extLst>
                    <a:ext uri="{9D8B030D-6E8A-4147-A177-3AD203B41FA5}">
                      <a16:colId xmlns:a16="http://schemas.microsoft.com/office/drawing/2014/main" val="4047080773"/>
                    </a:ext>
                  </a:extLst>
                </a:gridCol>
                <a:gridCol w="34149">
                  <a:extLst>
                    <a:ext uri="{9D8B030D-6E8A-4147-A177-3AD203B41FA5}">
                      <a16:colId xmlns:a16="http://schemas.microsoft.com/office/drawing/2014/main" val="2022477800"/>
                    </a:ext>
                  </a:extLst>
                </a:gridCol>
                <a:gridCol w="34149">
                  <a:extLst>
                    <a:ext uri="{9D8B030D-6E8A-4147-A177-3AD203B41FA5}">
                      <a16:colId xmlns:a16="http://schemas.microsoft.com/office/drawing/2014/main" val="2595959334"/>
                    </a:ext>
                  </a:extLst>
                </a:gridCol>
                <a:gridCol w="34149">
                  <a:extLst>
                    <a:ext uri="{9D8B030D-6E8A-4147-A177-3AD203B41FA5}">
                      <a16:colId xmlns:a16="http://schemas.microsoft.com/office/drawing/2014/main" val="224367621"/>
                    </a:ext>
                  </a:extLst>
                </a:gridCol>
                <a:gridCol w="34149">
                  <a:extLst>
                    <a:ext uri="{9D8B030D-6E8A-4147-A177-3AD203B41FA5}">
                      <a16:colId xmlns:a16="http://schemas.microsoft.com/office/drawing/2014/main" val="3297164521"/>
                    </a:ext>
                  </a:extLst>
                </a:gridCol>
                <a:gridCol w="34149">
                  <a:extLst>
                    <a:ext uri="{9D8B030D-6E8A-4147-A177-3AD203B41FA5}">
                      <a16:colId xmlns:a16="http://schemas.microsoft.com/office/drawing/2014/main" val="1728101537"/>
                    </a:ext>
                  </a:extLst>
                </a:gridCol>
                <a:gridCol w="34149">
                  <a:extLst>
                    <a:ext uri="{9D8B030D-6E8A-4147-A177-3AD203B41FA5}">
                      <a16:colId xmlns:a16="http://schemas.microsoft.com/office/drawing/2014/main" val="4273228044"/>
                    </a:ext>
                  </a:extLst>
                </a:gridCol>
                <a:gridCol w="34149">
                  <a:extLst>
                    <a:ext uri="{9D8B030D-6E8A-4147-A177-3AD203B41FA5}">
                      <a16:colId xmlns:a16="http://schemas.microsoft.com/office/drawing/2014/main" val="3225628576"/>
                    </a:ext>
                  </a:extLst>
                </a:gridCol>
                <a:gridCol w="34149">
                  <a:extLst>
                    <a:ext uri="{9D8B030D-6E8A-4147-A177-3AD203B41FA5}">
                      <a16:colId xmlns:a16="http://schemas.microsoft.com/office/drawing/2014/main" val="3759084994"/>
                    </a:ext>
                  </a:extLst>
                </a:gridCol>
                <a:gridCol w="34149">
                  <a:extLst>
                    <a:ext uri="{9D8B030D-6E8A-4147-A177-3AD203B41FA5}">
                      <a16:colId xmlns:a16="http://schemas.microsoft.com/office/drawing/2014/main" val="844661917"/>
                    </a:ext>
                  </a:extLst>
                </a:gridCol>
                <a:gridCol w="34149">
                  <a:extLst>
                    <a:ext uri="{9D8B030D-6E8A-4147-A177-3AD203B41FA5}">
                      <a16:colId xmlns:a16="http://schemas.microsoft.com/office/drawing/2014/main" val="1425662099"/>
                    </a:ext>
                  </a:extLst>
                </a:gridCol>
                <a:gridCol w="34149">
                  <a:extLst>
                    <a:ext uri="{9D8B030D-6E8A-4147-A177-3AD203B41FA5}">
                      <a16:colId xmlns:a16="http://schemas.microsoft.com/office/drawing/2014/main" val="4062714425"/>
                    </a:ext>
                  </a:extLst>
                </a:gridCol>
                <a:gridCol w="34149">
                  <a:extLst>
                    <a:ext uri="{9D8B030D-6E8A-4147-A177-3AD203B41FA5}">
                      <a16:colId xmlns:a16="http://schemas.microsoft.com/office/drawing/2014/main" val="2270584262"/>
                    </a:ext>
                  </a:extLst>
                </a:gridCol>
                <a:gridCol w="34149">
                  <a:extLst>
                    <a:ext uri="{9D8B030D-6E8A-4147-A177-3AD203B41FA5}">
                      <a16:colId xmlns:a16="http://schemas.microsoft.com/office/drawing/2014/main" val="3966290242"/>
                    </a:ext>
                  </a:extLst>
                </a:gridCol>
                <a:gridCol w="34149">
                  <a:extLst>
                    <a:ext uri="{9D8B030D-6E8A-4147-A177-3AD203B41FA5}">
                      <a16:colId xmlns:a16="http://schemas.microsoft.com/office/drawing/2014/main" val="1396352735"/>
                    </a:ext>
                  </a:extLst>
                </a:gridCol>
                <a:gridCol w="34149">
                  <a:extLst>
                    <a:ext uri="{9D8B030D-6E8A-4147-A177-3AD203B41FA5}">
                      <a16:colId xmlns:a16="http://schemas.microsoft.com/office/drawing/2014/main" val="2201321997"/>
                    </a:ext>
                  </a:extLst>
                </a:gridCol>
                <a:gridCol w="34149">
                  <a:extLst>
                    <a:ext uri="{9D8B030D-6E8A-4147-A177-3AD203B41FA5}">
                      <a16:colId xmlns:a16="http://schemas.microsoft.com/office/drawing/2014/main" val="1629718071"/>
                    </a:ext>
                  </a:extLst>
                </a:gridCol>
                <a:gridCol w="34149">
                  <a:extLst>
                    <a:ext uri="{9D8B030D-6E8A-4147-A177-3AD203B41FA5}">
                      <a16:colId xmlns:a16="http://schemas.microsoft.com/office/drawing/2014/main" val="896253210"/>
                    </a:ext>
                  </a:extLst>
                </a:gridCol>
                <a:gridCol w="34149">
                  <a:extLst>
                    <a:ext uri="{9D8B030D-6E8A-4147-A177-3AD203B41FA5}">
                      <a16:colId xmlns:a16="http://schemas.microsoft.com/office/drawing/2014/main" val="3904711839"/>
                    </a:ext>
                  </a:extLst>
                </a:gridCol>
                <a:gridCol w="34149">
                  <a:extLst>
                    <a:ext uri="{9D8B030D-6E8A-4147-A177-3AD203B41FA5}">
                      <a16:colId xmlns:a16="http://schemas.microsoft.com/office/drawing/2014/main" val="1126647956"/>
                    </a:ext>
                  </a:extLst>
                </a:gridCol>
                <a:gridCol w="34149">
                  <a:extLst>
                    <a:ext uri="{9D8B030D-6E8A-4147-A177-3AD203B41FA5}">
                      <a16:colId xmlns:a16="http://schemas.microsoft.com/office/drawing/2014/main" val="4142741737"/>
                    </a:ext>
                  </a:extLst>
                </a:gridCol>
                <a:gridCol w="34149">
                  <a:extLst>
                    <a:ext uri="{9D8B030D-6E8A-4147-A177-3AD203B41FA5}">
                      <a16:colId xmlns:a16="http://schemas.microsoft.com/office/drawing/2014/main" val="3492802798"/>
                    </a:ext>
                  </a:extLst>
                </a:gridCol>
                <a:gridCol w="34149">
                  <a:extLst>
                    <a:ext uri="{9D8B030D-6E8A-4147-A177-3AD203B41FA5}">
                      <a16:colId xmlns:a16="http://schemas.microsoft.com/office/drawing/2014/main" val="1850835165"/>
                    </a:ext>
                  </a:extLst>
                </a:gridCol>
                <a:gridCol w="34149">
                  <a:extLst>
                    <a:ext uri="{9D8B030D-6E8A-4147-A177-3AD203B41FA5}">
                      <a16:colId xmlns:a16="http://schemas.microsoft.com/office/drawing/2014/main" val="2684267395"/>
                    </a:ext>
                  </a:extLst>
                </a:gridCol>
                <a:gridCol w="34149">
                  <a:extLst>
                    <a:ext uri="{9D8B030D-6E8A-4147-A177-3AD203B41FA5}">
                      <a16:colId xmlns:a16="http://schemas.microsoft.com/office/drawing/2014/main" val="1129382726"/>
                    </a:ext>
                  </a:extLst>
                </a:gridCol>
                <a:gridCol w="34149">
                  <a:extLst>
                    <a:ext uri="{9D8B030D-6E8A-4147-A177-3AD203B41FA5}">
                      <a16:colId xmlns:a16="http://schemas.microsoft.com/office/drawing/2014/main" val="1619734820"/>
                    </a:ext>
                  </a:extLst>
                </a:gridCol>
                <a:gridCol w="34149">
                  <a:extLst>
                    <a:ext uri="{9D8B030D-6E8A-4147-A177-3AD203B41FA5}">
                      <a16:colId xmlns:a16="http://schemas.microsoft.com/office/drawing/2014/main" val="3223625795"/>
                    </a:ext>
                  </a:extLst>
                </a:gridCol>
                <a:gridCol w="34149">
                  <a:extLst>
                    <a:ext uri="{9D8B030D-6E8A-4147-A177-3AD203B41FA5}">
                      <a16:colId xmlns:a16="http://schemas.microsoft.com/office/drawing/2014/main" val="51432349"/>
                    </a:ext>
                  </a:extLst>
                </a:gridCol>
                <a:gridCol w="34149">
                  <a:extLst>
                    <a:ext uri="{9D8B030D-6E8A-4147-A177-3AD203B41FA5}">
                      <a16:colId xmlns:a16="http://schemas.microsoft.com/office/drawing/2014/main" val="1898421256"/>
                    </a:ext>
                  </a:extLst>
                </a:gridCol>
                <a:gridCol w="34149">
                  <a:extLst>
                    <a:ext uri="{9D8B030D-6E8A-4147-A177-3AD203B41FA5}">
                      <a16:colId xmlns:a16="http://schemas.microsoft.com/office/drawing/2014/main" val="249534082"/>
                    </a:ext>
                  </a:extLst>
                </a:gridCol>
                <a:gridCol w="34149">
                  <a:extLst>
                    <a:ext uri="{9D8B030D-6E8A-4147-A177-3AD203B41FA5}">
                      <a16:colId xmlns:a16="http://schemas.microsoft.com/office/drawing/2014/main" val="795111959"/>
                    </a:ext>
                  </a:extLst>
                </a:gridCol>
                <a:gridCol w="34149">
                  <a:extLst>
                    <a:ext uri="{9D8B030D-6E8A-4147-A177-3AD203B41FA5}">
                      <a16:colId xmlns:a16="http://schemas.microsoft.com/office/drawing/2014/main" val="3145739782"/>
                    </a:ext>
                  </a:extLst>
                </a:gridCol>
                <a:gridCol w="34149">
                  <a:extLst>
                    <a:ext uri="{9D8B030D-6E8A-4147-A177-3AD203B41FA5}">
                      <a16:colId xmlns:a16="http://schemas.microsoft.com/office/drawing/2014/main" val="3760314826"/>
                    </a:ext>
                  </a:extLst>
                </a:gridCol>
                <a:gridCol w="34149">
                  <a:extLst>
                    <a:ext uri="{9D8B030D-6E8A-4147-A177-3AD203B41FA5}">
                      <a16:colId xmlns:a16="http://schemas.microsoft.com/office/drawing/2014/main" val="3620861279"/>
                    </a:ext>
                  </a:extLst>
                </a:gridCol>
                <a:gridCol w="34149">
                  <a:extLst>
                    <a:ext uri="{9D8B030D-6E8A-4147-A177-3AD203B41FA5}">
                      <a16:colId xmlns:a16="http://schemas.microsoft.com/office/drawing/2014/main" val="913339592"/>
                    </a:ext>
                  </a:extLst>
                </a:gridCol>
                <a:gridCol w="34149">
                  <a:extLst>
                    <a:ext uri="{9D8B030D-6E8A-4147-A177-3AD203B41FA5}">
                      <a16:colId xmlns:a16="http://schemas.microsoft.com/office/drawing/2014/main" val="2357311439"/>
                    </a:ext>
                  </a:extLst>
                </a:gridCol>
                <a:gridCol w="34149">
                  <a:extLst>
                    <a:ext uri="{9D8B030D-6E8A-4147-A177-3AD203B41FA5}">
                      <a16:colId xmlns:a16="http://schemas.microsoft.com/office/drawing/2014/main" val="4219688604"/>
                    </a:ext>
                  </a:extLst>
                </a:gridCol>
                <a:gridCol w="34149">
                  <a:extLst>
                    <a:ext uri="{9D8B030D-6E8A-4147-A177-3AD203B41FA5}">
                      <a16:colId xmlns:a16="http://schemas.microsoft.com/office/drawing/2014/main" val="1194790127"/>
                    </a:ext>
                  </a:extLst>
                </a:gridCol>
                <a:gridCol w="34149">
                  <a:extLst>
                    <a:ext uri="{9D8B030D-6E8A-4147-A177-3AD203B41FA5}">
                      <a16:colId xmlns:a16="http://schemas.microsoft.com/office/drawing/2014/main" val="3669822173"/>
                    </a:ext>
                  </a:extLst>
                </a:gridCol>
                <a:gridCol w="34149">
                  <a:extLst>
                    <a:ext uri="{9D8B030D-6E8A-4147-A177-3AD203B41FA5}">
                      <a16:colId xmlns:a16="http://schemas.microsoft.com/office/drawing/2014/main" val="1976661750"/>
                    </a:ext>
                  </a:extLst>
                </a:gridCol>
                <a:gridCol w="34149">
                  <a:extLst>
                    <a:ext uri="{9D8B030D-6E8A-4147-A177-3AD203B41FA5}">
                      <a16:colId xmlns:a16="http://schemas.microsoft.com/office/drawing/2014/main" val="1626706666"/>
                    </a:ext>
                  </a:extLst>
                </a:gridCol>
                <a:gridCol w="34149">
                  <a:extLst>
                    <a:ext uri="{9D8B030D-6E8A-4147-A177-3AD203B41FA5}">
                      <a16:colId xmlns:a16="http://schemas.microsoft.com/office/drawing/2014/main" val="3479241784"/>
                    </a:ext>
                  </a:extLst>
                </a:gridCol>
                <a:gridCol w="34149">
                  <a:extLst>
                    <a:ext uri="{9D8B030D-6E8A-4147-A177-3AD203B41FA5}">
                      <a16:colId xmlns:a16="http://schemas.microsoft.com/office/drawing/2014/main" val="368725282"/>
                    </a:ext>
                  </a:extLst>
                </a:gridCol>
                <a:gridCol w="34149">
                  <a:extLst>
                    <a:ext uri="{9D8B030D-6E8A-4147-A177-3AD203B41FA5}">
                      <a16:colId xmlns:a16="http://schemas.microsoft.com/office/drawing/2014/main" val="2893389810"/>
                    </a:ext>
                  </a:extLst>
                </a:gridCol>
                <a:gridCol w="34149">
                  <a:extLst>
                    <a:ext uri="{9D8B030D-6E8A-4147-A177-3AD203B41FA5}">
                      <a16:colId xmlns:a16="http://schemas.microsoft.com/office/drawing/2014/main" val="385985271"/>
                    </a:ext>
                  </a:extLst>
                </a:gridCol>
                <a:gridCol w="34149">
                  <a:extLst>
                    <a:ext uri="{9D8B030D-6E8A-4147-A177-3AD203B41FA5}">
                      <a16:colId xmlns:a16="http://schemas.microsoft.com/office/drawing/2014/main" val="4265366646"/>
                    </a:ext>
                  </a:extLst>
                </a:gridCol>
                <a:gridCol w="34149">
                  <a:extLst>
                    <a:ext uri="{9D8B030D-6E8A-4147-A177-3AD203B41FA5}">
                      <a16:colId xmlns:a16="http://schemas.microsoft.com/office/drawing/2014/main" val="3076667756"/>
                    </a:ext>
                  </a:extLst>
                </a:gridCol>
                <a:gridCol w="34149">
                  <a:extLst>
                    <a:ext uri="{9D8B030D-6E8A-4147-A177-3AD203B41FA5}">
                      <a16:colId xmlns:a16="http://schemas.microsoft.com/office/drawing/2014/main" val="3425879566"/>
                    </a:ext>
                  </a:extLst>
                </a:gridCol>
                <a:gridCol w="34149">
                  <a:extLst>
                    <a:ext uri="{9D8B030D-6E8A-4147-A177-3AD203B41FA5}">
                      <a16:colId xmlns:a16="http://schemas.microsoft.com/office/drawing/2014/main" val="3812610087"/>
                    </a:ext>
                  </a:extLst>
                </a:gridCol>
                <a:gridCol w="34149">
                  <a:extLst>
                    <a:ext uri="{9D8B030D-6E8A-4147-A177-3AD203B41FA5}">
                      <a16:colId xmlns:a16="http://schemas.microsoft.com/office/drawing/2014/main" val="3540670792"/>
                    </a:ext>
                  </a:extLst>
                </a:gridCol>
                <a:gridCol w="34149">
                  <a:extLst>
                    <a:ext uri="{9D8B030D-6E8A-4147-A177-3AD203B41FA5}">
                      <a16:colId xmlns:a16="http://schemas.microsoft.com/office/drawing/2014/main" val="1805784652"/>
                    </a:ext>
                  </a:extLst>
                </a:gridCol>
                <a:gridCol w="34149">
                  <a:extLst>
                    <a:ext uri="{9D8B030D-6E8A-4147-A177-3AD203B41FA5}">
                      <a16:colId xmlns:a16="http://schemas.microsoft.com/office/drawing/2014/main" val="3051011719"/>
                    </a:ext>
                  </a:extLst>
                </a:gridCol>
                <a:gridCol w="34149">
                  <a:extLst>
                    <a:ext uri="{9D8B030D-6E8A-4147-A177-3AD203B41FA5}">
                      <a16:colId xmlns:a16="http://schemas.microsoft.com/office/drawing/2014/main" val="1154910431"/>
                    </a:ext>
                  </a:extLst>
                </a:gridCol>
              </a:tblGrid>
              <a:tr h="180803">
                <a:tc>
                  <a:txBody>
                    <a:bodyPr/>
                    <a:lstStyle/>
                    <a:p>
                      <a:endParaRPr lang="de-DE" sz="900" dirty="0"/>
                    </a:p>
                  </a:txBody>
                  <a:tcPr marL="0" marR="0" marT="0" marB="0">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2527246"/>
                  </a:ext>
                </a:extLst>
              </a:tr>
            </a:tbl>
          </a:graphicData>
        </a:graphic>
      </p:graphicFrame>
      <p:cxnSp>
        <p:nvCxnSpPr>
          <p:cNvPr id="21" name="Gerader Verbinder 20">
            <a:extLst>
              <a:ext uri="{FF2B5EF4-FFF2-40B4-BE49-F238E27FC236}">
                <a16:creationId xmlns:a16="http://schemas.microsoft.com/office/drawing/2014/main" id="{C26113FD-7C39-46A7-8D08-73C4D9425A0E}"/>
              </a:ext>
            </a:extLst>
          </p:cNvPr>
          <p:cNvCxnSpPr>
            <a:cxnSpLocks/>
          </p:cNvCxnSpPr>
          <p:nvPr/>
        </p:nvCxnSpPr>
        <p:spPr bwMode="auto">
          <a:xfrm>
            <a:off x="1887654" y="5429331"/>
            <a:ext cx="0" cy="288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29" name="Textfeld 28">
            <a:extLst>
              <a:ext uri="{FF2B5EF4-FFF2-40B4-BE49-F238E27FC236}">
                <a16:creationId xmlns:a16="http://schemas.microsoft.com/office/drawing/2014/main" id="{E79879D3-E266-4FE2-87A4-FAFA9A0C9D90}"/>
              </a:ext>
            </a:extLst>
          </p:cNvPr>
          <p:cNvSpPr txBox="1"/>
          <p:nvPr/>
        </p:nvSpPr>
        <p:spPr>
          <a:xfrm>
            <a:off x="281465" y="5208885"/>
            <a:ext cx="285245"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0 %</a:t>
            </a:r>
          </a:p>
        </p:txBody>
      </p:sp>
      <p:sp>
        <p:nvSpPr>
          <p:cNvPr id="33" name="Textfeld 32">
            <a:extLst>
              <a:ext uri="{FF2B5EF4-FFF2-40B4-BE49-F238E27FC236}">
                <a16:creationId xmlns:a16="http://schemas.microsoft.com/office/drawing/2014/main" id="{97DC6EDB-3A4A-4729-8C8B-A26B6C39BE19}"/>
              </a:ext>
            </a:extLst>
          </p:cNvPr>
          <p:cNvSpPr txBox="1"/>
          <p:nvPr/>
        </p:nvSpPr>
        <p:spPr>
          <a:xfrm>
            <a:off x="1619559" y="5208886"/>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bg2">
                    <a:lumMod val="75000"/>
                  </a:schemeClr>
                </a:solidFill>
                <a:latin typeface="+mj-lt"/>
                <a:cs typeface="Calibri"/>
              </a:rPr>
              <a:t>?</a:t>
            </a:r>
          </a:p>
        </p:txBody>
      </p:sp>
      <p:sp>
        <p:nvSpPr>
          <p:cNvPr id="37" name="Textfeld 36">
            <a:extLst>
              <a:ext uri="{FF2B5EF4-FFF2-40B4-BE49-F238E27FC236}">
                <a16:creationId xmlns:a16="http://schemas.microsoft.com/office/drawing/2014/main" id="{2C9A4EDD-FEB3-4E64-A864-105B4970CB47}"/>
              </a:ext>
            </a:extLst>
          </p:cNvPr>
          <p:cNvSpPr txBox="1"/>
          <p:nvPr/>
        </p:nvSpPr>
        <p:spPr>
          <a:xfrm>
            <a:off x="1619559" y="5717416"/>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80 €</a:t>
            </a:r>
          </a:p>
        </p:txBody>
      </p:sp>
      <p:sp>
        <p:nvSpPr>
          <p:cNvPr id="39" name="Textfeld 38">
            <a:extLst>
              <a:ext uri="{FF2B5EF4-FFF2-40B4-BE49-F238E27FC236}">
                <a16:creationId xmlns:a16="http://schemas.microsoft.com/office/drawing/2014/main" id="{69BB77D2-C546-447D-A1C8-7E9B8C679333}"/>
              </a:ext>
            </a:extLst>
          </p:cNvPr>
          <p:cNvSpPr txBox="1"/>
          <p:nvPr/>
        </p:nvSpPr>
        <p:spPr>
          <a:xfrm>
            <a:off x="2339117" y="5212379"/>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100 %</a:t>
            </a:r>
          </a:p>
        </p:txBody>
      </p:sp>
      <p:sp>
        <p:nvSpPr>
          <p:cNvPr id="40" name="Textfeld 39">
            <a:extLst>
              <a:ext uri="{FF2B5EF4-FFF2-40B4-BE49-F238E27FC236}">
                <a16:creationId xmlns:a16="http://schemas.microsoft.com/office/drawing/2014/main" id="{81F19551-DC9E-4445-BBFD-840B6720E998}"/>
              </a:ext>
            </a:extLst>
          </p:cNvPr>
          <p:cNvSpPr txBox="1"/>
          <p:nvPr/>
        </p:nvSpPr>
        <p:spPr>
          <a:xfrm>
            <a:off x="2339117" y="5717415"/>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120 €</a:t>
            </a:r>
          </a:p>
        </p:txBody>
      </p:sp>
      <p:sp>
        <p:nvSpPr>
          <p:cNvPr id="41" name="Textfeld 40">
            <a:extLst>
              <a:ext uri="{FF2B5EF4-FFF2-40B4-BE49-F238E27FC236}">
                <a16:creationId xmlns:a16="http://schemas.microsoft.com/office/drawing/2014/main" id="{A719C4F3-19F6-46E9-BAF2-5A01756D7534}"/>
              </a:ext>
            </a:extLst>
          </p:cNvPr>
          <p:cNvSpPr txBox="1"/>
          <p:nvPr/>
        </p:nvSpPr>
        <p:spPr>
          <a:xfrm>
            <a:off x="281465" y="5717414"/>
            <a:ext cx="285245"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0 €</a:t>
            </a:r>
          </a:p>
        </p:txBody>
      </p:sp>
      <p:graphicFrame>
        <p:nvGraphicFramePr>
          <p:cNvPr id="93" name="Tabelle 92">
            <a:extLst>
              <a:ext uri="{FF2B5EF4-FFF2-40B4-BE49-F238E27FC236}">
                <a16:creationId xmlns:a16="http://schemas.microsoft.com/office/drawing/2014/main" id="{8F2A04A5-A76C-4AFE-AC76-37ED13AE9F8E}"/>
              </a:ext>
            </a:extLst>
          </p:cNvPr>
          <p:cNvGraphicFramePr>
            <a:graphicFrameLocks noGrp="1"/>
          </p:cNvGraphicFramePr>
          <p:nvPr>
            <p:extLst>
              <p:ext uri="{D42A27DB-BD31-4B8C-83A1-F6EECF244321}">
                <p14:modId xmlns:p14="http://schemas.microsoft.com/office/powerpoint/2010/main" val="2725527085"/>
              </p:ext>
            </p:extLst>
          </p:nvPr>
        </p:nvGraphicFramePr>
        <p:xfrm>
          <a:off x="6434605" y="5484096"/>
          <a:ext cx="2185536" cy="180803"/>
        </p:xfrm>
        <a:graphic>
          <a:graphicData uri="http://schemas.openxmlformats.org/drawingml/2006/table">
            <a:tbl>
              <a:tblPr>
                <a:tableStyleId>{5C22544A-7EE6-4342-B048-85BDC9FD1C3A}</a:tableStyleId>
              </a:tblPr>
              <a:tblGrid>
                <a:gridCol w="34149">
                  <a:extLst>
                    <a:ext uri="{9D8B030D-6E8A-4147-A177-3AD203B41FA5}">
                      <a16:colId xmlns:a16="http://schemas.microsoft.com/office/drawing/2014/main" val="740169179"/>
                    </a:ext>
                  </a:extLst>
                </a:gridCol>
                <a:gridCol w="34149">
                  <a:extLst>
                    <a:ext uri="{9D8B030D-6E8A-4147-A177-3AD203B41FA5}">
                      <a16:colId xmlns:a16="http://schemas.microsoft.com/office/drawing/2014/main" val="712618770"/>
                    </a:ext>
                  </a:extLst>
                </a:gridCol>
                <a:gridCol w="34149">
                  <a:extLst>
                    <a:ext uri="{9D8B030D-6E8A-4147-A177-3AD203B41FA5}">
                      <a16:colId xmlns:a16="http://schemas.microsoft.com/office/drawing/2014/main" val="1463925883"/>
                    </a:ext>
                  </a:extLst>
                </a:gridCol>
                <a:gridCol w="34149">
                  <a:extLst>
                    <a:ext uri="{9D8B030D-6E8A-4147-A177-3AD203B41FA5}">
                      <a16:colId xmlns:a16="http://schemas.microsoft.com/office/drawing/2014/main" val="4020997492"/>
                    </a:ext>
                  </a:extLst>
                </a:gridCol>
                <a:gridCol w="34149">
                  <a:extLst>
                    <a:ext uri="{9D8B030D-6E8A-4147-A177-3AD203B41FA5}">
                      <a16:colId xmlns:a16="http://schemas.microsoft.com/office/drawing/2014/main" val="283627366"/>
                    </a:ext>
                  </a:extLst>
                </a:gridCol>
                <a:gridCol w="34149">
                  <a:extLst>
                    <a:ext uri="{9D8B030D-6E8A-4147-A177-3AD203B41FA5}">
                      <a16:colId xmlns:a16="http://schemas.microsoft.com/office/drawing/2014/main" val="569986358"/>
                    </a:ext>
                  </a:extLst>
                </a:gridCol>
                <a:gridCol w="34149">
                  <a:extLst>
                    <a:ext uri="{9D8B030D-6E8A-4147-A177-3AD203B41FA5}">
                      <a16:colId xmlns:a16="http://schemas.microsoft.com/office/drawing/2014/main" val="2374030593"/>
                    </a:ext>
                  </a:extLst>
                </a:gridCol>
                <a:gridCol w="34149">
                  <a:extLst>
                    <a:ext uri="{9D8B030D-6E8A-4147-A177-3AD203B41FA5}">
                      <a16:colId xmlns:a16="http://schemas.microsoft.com/office/drawing/2014/main" val="3980394938"/>
                    </a:ext>
                  </a:extLst>
                </a:gridCol>
                <a:gridCol w="34149">
                  <a:extLst>
                    <a:ext uri="{9D8B030D-6E8A-4147-A177-3AD203B41FA5}">
                      <a16:colId xmlns:a16="http://schemas.microsoft.com/office/drawing/2014/main" val="997329383"/>
                    </a:ext>
                  </a:extLst>
                </a:gridCol>
                <a:gridCol w="34149">
                  <a:extLst>
                    <a:ext uri="{9D8B030D-6E8A-4147-A177-3AD203B41FA5}">
                      <a16:colId xmlns:a16="http://schemas.microsoft.com/office/drawing/2014/main" val="4048379325"/>
                    </a:ext>
                  </a:extLst>
                </a:gridCol>
                <a:gridCol w="34149">
                  <a:extLst>
                    <a:ext uri="{9D8B030D-6E8A-4147-A177-3AD203B41FA5}">
                      <a16:colId xmlns:a16="http://schemas.microsoft.com/office/drawing/2014/main" val="1502862406"/>
                    </a:ext>
                  </a:extLst>
                </a:gridCol>
                <a:gridCol w="34149">
                  <a:extLst>
                    <a:ext uri="{9D8B030D-6E8A-4147-A177-3AD203B41FA5}">
                      <a16:colId xmlns:a16="http://schemas.microsoft.com/office/drawing/2014/main" val="4047080773"/>
                    </a:ext>
                  </a:extLst>
                </a:gridCol>
                <a:gridCol w="34149">
                  <a:extLst>
                    <a:ext uri="{9D8B030D-6E8A-4147-A177-3AD203B41FA5}">
                      <a16:colId xmlns:a16="http://schemas.microsoft.com/office/drawing/2014/main" val="2022477800"/>
                    </a:ext>
                  </a:extLst>
                </a:gridCol>
                <a:gridCol w="34149">
                  <a:extLst>
                    <a:ext uri="{9D8B030D-6E8A-4147-A177-3AD203B41FA5}">
                      <a16:colId xmlns:a16="http://schemas.microsoft.com/office/drawing/2014/main" val="2595959334"/>
                    </a:ext>
                  </a:extLst>
                </a:gridCol>
                <a:gridCol w="34149">
                  <a:extLst>
                    <a:ext uri="{9D8B030D-6E8A-4147-A177-3AD203B41FA5}">
                      <a16:colId xmlns:a16="http://schemas.microsoft.com/office/drawing/2014/main" val="224367621"/>
                    </a:ext>
                  </a:extLst>
                </a:gridCol>
                <a:gridCol w="34149">
                  <a:extLst>
                    <a:ext uri="{9D8B030D-6E8A-4147-A177-3AD203B41FA5}">
                      <a16:colId xmlns:a16="http://schemas.microsoft.com/office/drawing/2014/main" val="3297164521"/>
                    </a:ext>
                  </a:extLst>
                </a:gridCol>
                <a:gridCol w="34149">
                  <a:extLst>
                    <a:ext uri="{9D8B030D-6E8A-4147-A177-3AD203B41FA5}">
                      <a16:colId xmlns:a16="http://schemas.microsoft.com/office/drawing/2014/main" val="1728101537"/>
                    </a:ext>
                  </a:extLst>
                </a:gridCol>
                <a:gridCol w="34149">
                  <a:extLst>
                    <a:ext uri="{9D8B030D-6E8A-4147-A177-3AD203B41FA5}">
                      <a16:colId xmlns:a16="http://schemas.microsoft.com/office/drawing/2014/main" val="4273228044"/>
                    </a:ext>
                  </a:extLst>
                </a:gridCol>
                <a:gridCol w="34149">
                  <a:extLst>
                    <a:ext uri="{9D8B030D-6E8A-4147-A177-3AD203B41FA5}">
                      <a16:colId xmlns:a16="http://schemas.microsoft.com/office/drawing/2014/main" val="3225628576"/>
                    </a:ext>
                  </a:extLst>
                </a:gridCol>
                <a:gridCol w="34149">
                  <a:extLst>
                    <a:ext uri="{9D8B030D-6E8A-4147-A177-3AD203B41FA5}">
                      <a16:colId xmlns:a16="http://schemas.microsoft.com/office/drawing/2014/main" val="3759084994"/>
                    </a:ext>
                  </a:extLst>
                </a:gridCol>
                <a:gridCol w="34149">
                  <a:extLst>
                    <a:ext uri="{9D8B030D-6E8A-4147-A177-3AD203B41FA5}">
                      <a16:colId xmlns:a16="http://schemas.microsoft.com/office/drawing/2014/main" val="844661917"/>
                    </a:ext>
                  </a:extLst>
                </a:gridCol>
                <a:gridCol w="34149">
                  <a:extLst>
                    <a:ext uri="{9D8B030D-6E8A-4147-A177-3AD203B41FA5}">
                      <a16:colId xmlns:a16="http://schemas.microsoft.com/office/drawing/2014/main" val="1425662099"/>
                    </a:ext>
                  </a:extLst>
                </a:gridCol>
                <a:gridCol w="34149">
                  <a:extLst>
                    <a:ext uri="{9D8B030D-6E8A-4147-A177-3AD203B41FA5}">
                      <a16:colId xmlns:a16="http://schemas.microsoft.com/office/drawing/2014/main" val="4062714425"/>
                    </a:ext>
                  </a:extLst>
                </a:gridCol>
                <a:gridCol w="34149">
                  <a:extLst>
                    <a:ext uri="{9D8B030D-6E8A-4147-A177-3AD203B41FA5}">
                      <a16:colId xmlns:a16="http://schemas.microsoft.com/office/drawing/2014/main" val="2270584262"/>
                    </a:ext>
                  </a:extLst>
                </a:gridCol>
                <a:gridCol w="34149">
                  <a:extLst>
                    <a:ext uri="{9D8B030D-6E8A-4147-A177-3AD203B41FA5}">
                      <a16:colId xmlns:a16="http://schemas.microsoft.com/office/drawing/2014/main" val="3966290242"/>
                    </a:ext>
                  </a:extLst>
                </a:gridCol>
                <a:gridCol w="34149">
                  <a:extLst>
                    <a:ext uri="{9D8B030D-6E8A-4147-A177-3AD203B41FA5}">
                      <a16:colId xmlns:a16="http://schemas.microsoft.com/office/drawing/2014/main" val="1396352735"/>
                    </a:ext>
                  </a:extLst>
                </a:gridCol>
                <a:gridCol w="34149">
                  <a:extLst>
                    <a:ext uri="{9D8B030D-6E8A-4147-A177-3AD203B41FA5}">
                      <a16:colId xmlns:a16="http://schemas.microsoft.com/office/drawing/2014/main" val="2201321997"/>
                    </a:ext>
                  </a:extLst>
                </a:gridCol>
                <a:gridCol w="34149">
                  <a:extLst>
                    <a:ext uri="{9D8B030D-6E8A-4147-A177-3AD203B41FA5}">
                      <a16:colId xmlns:a16="http://schemas.microsoft.com/office/drawing/2014/main" val="1629718071"/>
                    </a:ext>
                  </a:extLst>
                </a:gridCol>
                <a:gridCol w="34149">
                  <a:extLst>
                    <a:ext uri="{9D8B030D-6E8A-4147-A177-3AD203B41FA5}">
                      <a16:colId xmlns:a16="http://schemas.microsoft.com/office/drawing/2014/main" val="896253210"/>
                    </a:ext>
                  </a:extLst>
                </a:gridCol>
                <a:gridCol w="34149">
                  <a:extLst>
                    <a:ext uri="{9D8B030D-6E8A-4147-A177-3AD203B41FA5}">
                      <a16:colId xmlns:a16="http://schemas.microsoft.com/office/drawing/2014/main" val="3904711839"/>
                    </a:ext>
                  </a:extLst>
                </a:gridCol>
                <a:gridCol w="34149">
                  <a:extLst>
                    <a:ext uri="{9D8B030D-6E8A-4147-A177-3AD203B41FA5}">
                      <a16:colId xmlns:a16="http://schemas.microsoft.com/office/drawing/2014/main" val="1126647956"/>
                    </a:ext>
                  </a:extLst>
                </a:gridCol>
                <a:gridCol w="34149">
                  <a:extLst>
                    <a:ext uri="{9D8B030D-6E8A-4147-A177-3AD203B41FA5}">
                      <a16:colId xmlns:a16="http://schemas.microsoft.com/office/drawing/2014/main" val="4142741737"/>
                    </a:ext>
                  </a:extLst>
                </a:gridCol>
                <a:gridCol w="34149">
                  <a:extLst>
                    <a:ext uri="{9D8B030D-6E8A-4147-A177-3AD203B41FA5}">
                      <a16:colId xmlns:a16="http://schemas.microsoft.com/office/drawing/2014/main" val="3492802798"/>
                    </a:ext>
                  </a:extLst>
                </a:gridCol>
                <a:gridCol w="34149">
                  <a:extLst>
                    <a:ext uri="{9D8B030D-6E8A-4147-A177-3AD203B41FA5}">
                      <a16:colId xmlns:a16="http://schemas.microsoft.com/office/drawing/2014/main" val="1850835165"/>
                    </a:ext>
                  </a:extLst>
                </a:gridCol>
                <a:gridCol w="34149">
                  <a:extLst>
                    <a:ext uri="{9D8B030D-6E8A-4147-A177-3AD203B41FA5}">
                      <a16:colId xmlns:a16="http://schemas.microsoft.com/office/drawing/2014/main" val="2684267395"/>
                    </a:ext>
                  </a:extLst>
                </a:gridCol>
                <a:gridCol w="34149">
                  <a:extLst>
                    <a:ext uri="{9D8B030D-6E8A-4147-A177-3AD203B41FA5}">
                      <a16:colId xmlns:a16="http://schemas.microsoft.com/office/drawing/2014/main" val="1129382726"/>
                    </a:ext>
                  </a:extLst>
                </a:gridCol>
                <a:gridCol w="34149">
                  <a:extLst>
                    <a:ext uri="{9D8B030D-6E8A-4147-A177-3AD203B41FA5}">
                      <a16:colId xmlns:a16="http://schemas.microsoft.com/office/drawing/2014/main" val="1619734820"/>
                    </a:ext>
                  </a:extLst>
                </a:gridCol>
                <a:gridCol w="34149">
                  <a:extLst>
                    <a:ext uri="{9D8B030D-6E8A-4147-A177-3AD203B41FA5}">
                      <a16:colId xmlns:a16="http://schemas.microsoft.com/office/drawing/2014/main" val="3223625795"/>
                    </a:ext>
                  </a:extLst>
                </a:gridCol>
                <a:gridCol w="34149">
                  <a:extLst>
                    <a:ext uri="{9D8B030D-6E8A-4147-A177-3AD203B41FA5}">
                      <a16:colId xmlns:a16="http://schemas.microsoft.com/office/drawing/2014/main" val="51432349"/>
                    </a:ext>
                  </a:extLst>
                </a:gridCol>
                <a:gridCol w="34149">
                  <a:extLst>
                    <a:ext uri="{9D8B030D-6E8A-4147-A177-3AD203B41FA5}">
                      <a16:colId xmlns:a16="http://schemas.microsoft.com/office/drawing/2014/main" val="1898421256"/>
                    </a:ext>
                  </a:extLst>
                </a:gridCol>
                <a:gridCol w="34149">
                  <a:extLst>
                    <a:ext uri="{9D8B030D-6E8A-4147-A177-3AD203B41FA5}">
                      <a16:colId xmlns:a16="http://schemas.microsoft.com/office/drawing/2014/main" val="249534082"/>
                    </a:ext>
                  </a:extLst>
                </a:gridCol>
                <a:gridCol w="34149">
                  <a:extLst>
                    <a:ext uri="{9D8B030D-6E8A-4147-A177-3AD203B41FA5}">
                      <a16:colId xmlns:a16="http://schemas.microsoft.com/office/drawing/2014/main" val="795111959"/>
                    </a:ext>
                  </a:extLst>
                </a:gridCol>
                <a:gridCol w="34149">
                  <a:extLst>
                    <a:ext uri="{9D8B030D-6E8A-4147-A177-3AD203B41FA5}">
                      <a16:colId xmlns:a16="http://schemas.microsoft.com/office/drawing/2014/main" val="3145739782"/>
                    </a:ext>
                  </a:extLst>
                </a:gridCol>
                <a:gridCol w="34149">
                  <a:extLst>
                    <a:ext uri="{9D8B030D-6E8A-4147-A177-3AD203B41FA5}">
                      <a16:colId xmlns:a16="http://schemas.microsoft.com/office/drawing/2014/main" val="3760314826"/>
                    </a:ext>
                  </a:extLst>
                </a:gridCol>
                <a:gridCol w="34149">
                  <a:extLst>
                    <a:ext uri="{9D8B030D-6E8A-4147-A177-3AD203B41FA5}">
                      <a16:colId xmlns:a16="http://schemas.microsoft.com/office/drawing/2014/main" val="3620861279"/>
                    </a:ext>
                  </a:extLst>
                </a:gridCol>
                <a:gridCol w="34149">
                  <a:extLst>
                    <a:ext uri="{9D8B030D-6E8A-4147-A177-3AD203B41FA5}">
                      <a16:colId xmlns:a16="http://schemas.microsoft.com/office/drawing/2014/main" val="913339592"/>
                    </a:ext>
                  </a:extLst>
                </a:gridCol>
                <a:gridCol w="34149">
                  <a:extLst>
                    <a:ext uri="{9D8B030D-6E8A-4147-A177-3AD203B41FA5}">
                      <a16:colId xmlns:a16="http://schemas.microsoft.com/office/drawing/2014/main" val="2357311439"/>
                    </a:ext>
                  </a:extLst>
                </a:gridCol>
                <a:gridCol w="34149">
                  <a:extLst>
                    <a:ext uri="{9D8B030D-6E8A-4147-A177-3AD203B41FA5}">
                      <a16:colId xmlns:a16="http://schemas.microsoft.com/office/drawing/2014/main" val="4219688604"/>
                    </a:ext>
                  </a:extLst>
                </a:gridCol>
                <a:gridCol w="34149">
                  <a:extLst>
                    <a:ext uri="{9D8B030D-6E8A-4147-A177-3AD203B41FA5}">
                      <a16:colId xmlns:a16="http://schemas.microsoft.com/office/drawing/2014/main" val="1194790127"/>
                    </a:ext>
                  </a:extLst>
                </a:gridCol>
                <a:gridCol w="34149">
                  <a:extLst>
                    <a:ext uri="{9D8B030D-6E8A-4147-A177-3AD203B41FA5}">
                      <a16:colId xmlns:a16="http://schemas.microsoft.com/office/drawing/2014/main" val="3669822173"/>
                    </a:ext>
                  </a:extLst>
                </a:gridCol>
                <a:gridCol w="34149">
                  <a:extLst>
                    <a:ext uri="{9D8B030D-6E8A-4147-A177-3AD203B41FA5}">
                      <a16:colId xmlns:a16="http://schemas.microsoft.com/office/drawing/2014/main" val="1976661750"/>
                    </a:ext>
                  </a:extLst>
                </a:gridCol>
                <a:gridCol w="34149">
                  <a:extLst>
                    <a:ext uri="{9D8B030D-6E8A-4147-A177-3AD203B41FA5}">
                      <a16:colId xmlns:a16="http://schemas.microsoft.com/office/drawing/2014/main" val="1626706666"/>
                    </a:ext>
                  </a:extLst>
                </a:gridCol>
                <a:gridCol w="34149">
                  <a:extLst>
                    <a:ext uri="{9D8B030D-6E8A-4147-A177-3AD203B41FA5}">
                      <a16:colId xmlns:a16="http://schemas.microsoft.com/office/drawing/2014/main" val="3479241784"/>
                    </a:ext>
                  </a:extLst>
                </a:gridCol>
                <a:gridCol w="34149">
                  <a:extLst>
                    <a:ext uri="{9D8B030D-6E8A-4147-A177-3AD203B41FA5}">
                      <a16:colId xmlns:a16="http://schemas.microsoft.com/office/drawing/2014/main" val="368725282"/>
                    </a:ext>
                  </a:extLst>
                </a:gridCol>
                <a:gridCol w="34149">
                  <a:extLst>
                    <a:ext uri="{9D8B030D-6E8A-4147-A177-3AD203B41FA5}">
                      <a16:colId xmlns:a16="http://schemas.microsoft.com/office/drawing/2014/main" val="2893389810"/>
                    </a:ext>
                  </a:extLst>
                </a:gridCol>
                <a:gridCol w="34149">
                  <a:extLst>
                    <a:ext uri="{9D8B030D-6E8A-4147-A177-3AD203B41FA5}">
                      <a16:colId xmlns:a16="http://schemas.microsoft.com/office/drawing/2014/main" val="385985271"/>
                    </a:ext>
                  </a:extLst>
                </a:gridCol>
                <a:gridCol w="34149">
                  <a:extLst>
                    <a:ext uri="{9D8B030D-6E8A-4147-A177-3AD203B41FA5}">
                      <a16:colId xmlns:a16="http://schemas.microsoft.com/office/drawing/2014/main" val="4265366646"/>
                    </a:ext>
                  </a:extLst>
                </a:gridCol>
                <a:gridCol w="34149">
                  <a:extLst>
                    <a:ext uri="{9D8B030D-6E8A-4147-A177-3AD203B41FA5}">
                      <a16:colId xmlns:a16="http://schemas.microsoft.com/office/drawing/2014/main" val="3076667756"/>
                    </a:ext>
                  </a:extLst>
                </a:gridCol>
                <a:gridCol w="34149">
                  <a:extLst>
                    <a:ext uri="{9D8B030D-6E8A-4147-A177-3AD203B41FA5}">
                      <a16:colId xmlns:a16="http://schemas.microsoft.com/office/drawing/2014/main" val="3425879566"/>
                    </a:ext>
                  </a:extLst>
                </a:gridCol>
                <a:gridCol w="34149">
                  <a:extLst>
                    <a:ext uri="{9D8B030D-6E8A-4147-A177-3AD203B41FA5}">
                      <a16:colId xmlns:a16="http://schemas.microsoft.com/office/drawing/2014/main" val="3812610087"/>
                    </a:ext>
                  </a:extLst>
                </a:gridCol>
                <a:gridCol w="34149">
                  <a:extLst>
                    <a:ext uri="{9D8B030D-6E8A-4147-A177-3AD203B41FA5}">
                      <a16:colId xmlns:a16="http://schemas.microsoft.com/office/drawing/2014/main" val="3540670792"/>
                    </a:ext>
                  </a:extLst>
                </a:gridCol>
                <a:gridCol w="34149">
                  <a:extLst>
                    <a:ext uri="{9D8B030D-6E8A-4147-A177-3AD203B41FA5}">
                      <a16:colId xmlns:a16="http://schemas.microsoft.com/office/drawing/2014/main" val="1805784652"/>
                    </a:ext>
                  </a:extLst>
                </a:gridCol>
                <a:gridCol w="34149">
                  <a:extLst>
                    <a:ext uri="{9D8B030D-6E8A-4147-A177-3AD203B41FA5}">
                      <a16:colId xmlns:a16="http://schemas.microsoft.com/office/drawing/2014/main" val="3051011719"/>
                    </a:ext>
                  </a:extLst>
                </a:gridCol>
                <a:gridCol w="34149">
                  <a:extLst>
                    <a:ext uri="{9D8B030D-6E8A-4147-A177-3AD203B41FA5}">
                      <a16:colId xmlns:a16="http://schemas.microsoft.com/office/drawing/2014/main" val="1154910431"/>
                    </a:ext>
                  </a:extLst>
                </a:gridCol>
              </a:tblGrid>
              <a:tr h="180803">
                <a:tc>
                  <a:txBody>
                    <a:bodyPr/>
                    <a:lstStyle/>
                    <a:p>
                      <a:endParaRPr lang="de-DE" sz="900" dirty="0"/>
                    </a:p>
                  </a:txBody>
                  <a:tcPr marL="0" marR="0" marT="0" marB="0">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2527246"/>
                  </a:ext>
                </a:extLst>
              </a:tr>
            </a:tbl>
          </a:graphicData>
        </a:graphic>
      </p:graphicFrame>
      <p:cxnSp>
        <p:nvCxnSpPr>
          <p:cNvPr id="94" name="Gerader Verbinder 93">
            <a:extLst>
              <a:ext uri="{FF2B5EF4-FFF2-40B4-BE49-F238E27FC236}">
                <a16:creationId xmlns:a16="http://schemas.microsoft.com/office/drawing/2014/main" id="{840463A6-44E2-4291-A709-7D28A5DECF8B}"/>
              </a:ext>
            </a:extLst>
          </p:cNvPr>
          <p:cNvCxnSpPr>
            <a:cxnSpLocks/>
          </p:cNvCxnSpPr>
          <p:nvPr/>
        </p:nvCxnSpPr>
        <p:spPr bwMode="auto">
          <a:xfrm>
            <a:off x="7900539" y="5429331"/>
            <a:ext cx="0" cy="288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95" name="Textfeld 94">
            <a:extLst>
              <a:ext uri="{FF2B5EF4-FFF2-40B4-BE49-F238E27FC236}">
                <a16:creationId xmlns:a16="http://schemas.microsoft.com/office/drawing/2014/main" id="{24068242-D55D-47D7-8AF9-B95C5E49B1FB}"/>
              </a:ext>
            </a:extLst>
          </p:cNvPr>
          <p:cNvSpPr txBox="1"/>
          <p:nvPr/>
        </p:nvSpPr>
        <p:spPr>
          <a:xfrm>
            <a:off x="6294350" y="5208885"/>
            <a:ext cx="285245"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0 %</a:t>
            </a:r>
          </a:p>
        </p:txBody>
      </p:sp>
      <p:sp>
        <p:nvSpPr>
          <p:cNvPr id="96" name="Textfeld 95">
            <a:extLst>
              <a:ext uri="{FF2B5EF4-FFF2-40B4-BE49-F238E27FC236}">
                <a16:creationId xmlns:a16="http://schemas.microsoft.com/office/drawing/2014/main" id="{4792AEAF-7F91-4BB8-9E71-7CD5831F8C85}"/>
              </a:ext>
            </a:extLst>
          </p:cNvPr>
          <p:cNvSpPr txBox="1"/>
          <p:nvPr/>
        </p:nvSpPr>
        <p:spPr>
          <a:xfrm>
            <a:off x="7632444" y="5208886"/>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67 %</a:t>
            </a:r>
          </a:p>
        </p:txBody>
      </p:sp>
      <p:sp>
        <p:nvSpPr>
          <p:cNvPr id="97" name="Textfeld 96">
            <a:extLst>
              <a:ext uri="{FF2B5EF4-FFF2-40B4-BE49-F238E27FC236}">
                <a16:creationId xmlns:a16="http://schemas.microsoft.com/office/drawing/2014/main" id="{5BE0E1D9-AF55-47A3-B2AA-B764EFCD763D}"/>
              </a:ext>
            </a:extLst>
          </p:cNvPr>
          <p:cNvSpPr txBox="1"/>
          <p:nvPr/>
        </p:nvSpPr>
        <p:spPr>
          <a:xfrm>
            <a:off x="7632444" y="5717416"/>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80 €</a:t>
            </a:r>
          </a:p>
        </p:txBody>
      </p:sp>
      <p:sp>
        <p:nvSpPr>
          <p:cNvPr id="98" name="Textfeld 97">
            <a:extLst>
              <a:ext uri="{FF2B5EF4-FFF2-40B4-BE49-F238E27FC236}">
                <a16:creationId xmlns:a16="http://schemas.microsoft.com/office/drawing/2014/main" id="{6F7705D3-1540-474D-AE20-C7D714868A84}"/>
              </a:ext>
            </a:extLst>
          </p:cNvPr>
          <p:cNvSpPr txBox="1"/>
          <p:nvPr/>
        </p:nvSpPr>
        <p:spPr>
          <a:xfrm>
            <a:off x="8352002" y="5212379"/>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100 %</a:t>
            </a:r>
          </a:p>
        </p:txBody>
      </p:sp>
      <p:sp>
        <p:nvSpPr>
          <p:cNvPr id="99" name="Textfeld 98">
            <a:extLst>
              <a:ext uri="{FF2B5EF4-FFF2-40B4-BE49-F238E27FC236}">
                <a16:creationId xmlns:a16="http://schemas.microsoft.com/office/drawing/2014/main" id="{F9F4AA3D-1CB9-4ECC-9757-8F611CD8E272}"/>
              </a:ext>
            </a:extLst>
          </p:cNvPr>
          <p:cNvSpPr txBox="1"/>
          <p:nvPr/>
        </p:nvSpPr>
        <p:spPr>
          <a:xfrm>
            <a:off x="8352002" y="5717415"/>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bg2">
                    <a:lumMod val="75000"/>
                  </a:schemeClr>
                </a:solidFill>
                <a:latin typeface="+mj-lt"/>
                <a:cs typeface="Calibri"/>
              </a:rPr>
              <a:t>?</a:t>
            </a:r>
          </a:p>
        </p:txBody>
      </p:sp>
      <p:sp>
        <p:nvSpPr>
          <p:cNvPr id="100" name="Textfeld 99">
            <a:extLst>
              <a:ext uri="{FF2B5EF4-FFF2-40B4-BE49-F238E27FC236}">
                <a16:creationId xmlns:a16="http://schemas.microsoft.com/office/drawing/2014/main" id="{FDBAAC2B-190B-4E85-8A31-C6CCF850D60D}"/>
              </a:ext>
            </a:extLst>
          </p:cNvPr>
          <p:cNvSpPr txBox="1"/>
          <p:nvPr/>
        </p:nvSpPr>
        <p:spPr>
          <a:xfrm>
            <a:off x="6294350" y="5717414"/>
            <a:ext cx="285245"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0 €</a:t>
            </a:r>
          </a:p>
        </p:txBody>
      </p:sp>
      <p:graphicFrame>
        <p:nvGraphicFramePr>
          <p:cNvPr id="102" name="Tabelle 101">
            <a:extLst>
              <a:ext uri="{FF2B5EF4-FFF2-40B4-BE49-F238E27FC236}">
                <a16:creationId xmlns:a16="http://schemas.microsoft.com/office/drawing/2014/main" id="{F8F19C4E-B56E-4B1E-A558-707A2532381F}"/>
              </a:ext>
            </a:extLst>
          </p:cNvPr>
          <p:cNvGraphicFramePr>
            <a:graphicFrameLocks noGrp="1"/>
          </p:cNvGraphicFramePr>
          <p:nvPr>
            <p:extLst>
              <p:ext uri="{D42A27DB-BD31-4B8C-83A1-F6EECF244321}">
                <p14:modId xmlns:p14="http://schemas.microsoft.com/office/powerpoint/2010/main" val="1064030826"/>
              </p:ext>
            </p:extLst>
          </p:nvPr>
        </p:nvGraphicFramePr>
        <p:xfrm>
          <a:off x="3429919" y="5484096"/>
          <a:ext cx="2185536" cy="180803"/>
        </p:xfrm>
        <a:graphic>
          <a:graphicData uri="http://schemas.openxmlformats.org/drawingml/2006/table">
            <a:tbl>
              <a:tblPr>
                <a:tableStyleId>{5C22544A-7EE6-4342-B048-85BDC9FD1C3A}</a:tableStyleId>
              </a:tblPr>
              <a:tblGrid>
                <a:gridCol w="34149">
                  <a:extLst>
                    <a:ext uri="{9D8B030D-6E8A-4147-A177-3AD203B41FA5}">
                      <a16:colId xmlns:a16="http://schemas.microsoft.com/office/drawing/2014/main" val="740169179"/>
                    </a:ext>
                  </a:extLst>
                </a:gridCol>
                <a:gridCol w="34149">
                  <a:extLst>
                    <a:ext uri="{9D8B030D-6E8A-4147-A177-3AD203B41FA5}">
                      <a16:colId xmlns:a16="http://schemas.microsoft.com/office/drawing/2014/main" val="712618770"/>
                    </a:ext>
                  </a:extLst>
                </a:gridCol>
                <a:gridCol w="34149">
                  <a:extLst>
                    <a:ext uri="{9D8B030D-6E8A-4147-A177-3AD203B41FA5}">
                      <a16:colId xmlns:a16="http://schemas.microsoft.com/office/drawing/2014/main" val="1463925883"/>
                    </a:ext>
                  </a:extLst>
                </a:gridCol>
                <a:gridCol w="34149">
                  <a:extLst>
                    <a:ext uri="{9D8B030D-6E8A-4147-A177-3AD203B41FA5}">
                      <a16:colId xmlns:a16="http://schemas.microsoft.com/office/drawing/2014/main" val="4020997492"/>
                    </a:ext>
                  </a:extLst>
                </a:gridCol>
                <a:gridCol w="34149">
                  <a:extLst>
                    <a:ext uri="{9D8B030D-6E8A-4147-A177-3AD203B41FA5}">
                      <a16:colId xmlns:a16="http://schemas.microsoft.com/office/drawing/2014/main" val="283627366"/>
                    </a:ext>
                  </a:extLst>
                </a:gridCol>
                <a:gridCol w="34149">
                  <a:extLst>
                    <a:ext uri="{9D8B030D-6E8A-4147-A177-3AD203B41FA5}">
                      <a16:colId xmlns:a16="http://schemas.microsoft.com/office/drawing/2014/main" val="569986358"/>
                    </a:ext>
                  </a:extLst>
                </a:gridCol>
                <a:gridCol w="34149">
                  <a:extLst>
                    <a:ext uri="{9D8B030D-6E8A-4147-A177-3AD203B41FA5}">
                      <a16:colId xmlns:a16="http://schemas.microsoft.com/office/drawing/2014/main" val="2374030593"/>
                    </a:ext>
                  </a:extLst>
                </a:gridCol>
                <a:gridCol w="34149">
                  <a:extLst>
                    <a:ext uri="{9D8B030D-6E8A-4147-A177-3AD203B41FA5}">
                      <a16:colId xmlns:a16="http://schemas.microsoft.com/office/drawing/2014/main" val="3980394938"/>
                    </a:ext>
                  </a:extLst>
                </a:gridCol>
                <a:gridCol w="34149">
                  <a:extLst>
                    <a:ext uri="{9D8B030D-6E8A-4147-A177-3AD203B41FA5}">
                      <a16:colId xmlns:a16="http://schemas.microsoft.com/office/drawing/2014/main" val="997329383"/>
                    </a:ext>
                  </a:extLst>
                </a:gridCol>
                <a:gridCol w="34149">
                  <a:extLst>
                    <a:ext uri="{9D8B030D-6E8A-4147-A177-3AD203B41FA5}">
                      <a16:colId xmlns:a16="http://schemas.microsoft.com/office/drawing/2014/main" val="4048379325"/>
                    </a:ext>
                  </a:extLst>
                </a:gridCol>
                <a:gridCol w="34149">
                  <a:extLst>
                    <a:ext uri="{9D8B030D-6E8A-4147-A177-3AD203B41FA5}">
                      <a16:colId xmlns:a16="http://schemas.microsoft.com/office/drawing/2014/main" val="1502862406"/>
                    </a:ext>
                  </a:extLst>
                </a:gridCol>
                <a:gridCol w="34149">
                  <a:extLst>
                    <a:ext uri="{9D8B030D-6E8A-4147-A177-3AD203B41FA5}">
                      <a16:colId xmlns:a16="http://schemas.microsoft.com/office/drawing/2014/main" val="4047080773"/>
                    </a:ext>
                  </a:extLst>
                </a:gridCol>
                <a:gridCol w="34149">
                  <a:extLst>
                    <a:ext uri="{9D8B030D-6E8A-4147-A177-3AD203B41FA5}">
                      <a16:colId xmlns:a16="http://schemas.microsoft.com/office/drawing/2014/main" val="2022477800"/>
                    </a:ext>
                  </a:extLst>
                </a:gridCol>
                <a:gridCol w="34149">
                  <a:extLst>
                    <a:ext uri="{9D8B030D-6E8A-4147-A177-3AD203B41FA5}">
                      <a16:colId xmlns:a16="http://schemas.microsoft.com/office/drawing/2014/main" val="2595959334"/>
                    </a:ext>
                  </a:extLst>
                </a:gridCol>
                <a:gridCol w="34149">
                  <a:extLst>
                    <a:ext uri="{9D8B030D-6E8A-4147-A177-3AD203B41FA5}">
                      <a16:colId xmlns:a16="http://schemas.microsoft.com/office/drawing/2014/main" val="224367621"/>
                    </a:ext>
                  </a:extLst>
                </a:gridCol>
                <a:gridCol w="34149">
                  <a:extLst>
                    <a:ext uri="{9D8B030D-6E8A-4147-A177-3AD203B41FA5}">
                      <a16:colId xmlns:a16="http://schemas.microsoft.com/office/drawing/2014/main" val="3297164521"/>
                    </a:ext>
                  </a:extLst>
                </a:gridCol>
                <a:gridCol w="34149">
                  <a:extLst>
                    <a:ext uri="{9D8B030D-6E8A-4147-A177-3AD203B41FA5}">
                      <a16:colId xmlns:a16="http://schemas.microsoft.com/office/drawing/2014/main" val="1728101537"/>
                    </a:ext>
                  </a:extLst>
                </a:gridCol>
                <a:gridCol w="34149">
                  <a:extLst>
                    <a:ext uri="{9D8B030D-6E8A-4147-A177-3AD203B41FA5}">
                      <a16:colId xmlns:a16="http://schemas.microsoft.com/office/drawing/2014/main" val="4273228044"/>
                    </a:ext>
                  </a:extLst>
                </a:gridCol>
                <a:gridCol w="34149">
                  <a:extLst>
                    <a:ext uri="{9D8B030D-6E8A-4147-A177-3AD203B41FA5}">
                      <a16:colId xmlns:a16="http://schemas.microsoft.com/office/drawing/2014/main" val="3225628576"/>
                    </a:ext>
                  </a:extLst>
                </a:gridCol>
                <a:gridCol w="34149">
                  <a:extLst>
                    <a:ext uri="{9D8B030D-6E8A-4147-A177-3AD203B41FA5}">
                      <a16:colId xmlns:a16="http://schemas.microsoft.com/office/drawing/2014/main" val="3759084994"/>
                    </a:ext>
                  </a:extLst>
                </a:gridCol>
                <a:gridCol w="34149">
                  <a:extLst>
                    <a:ext uri="{9D8B030D-6E8A-4147-A177-3AD203B41FA5}">
                      <a16:colId xmlns:a16="http://schemas.microsoft.com/office/drawing/2014/main" val="844661917"/>
                    </a:ext>
                  </a:extLst>
                </a:gridCol>
                <a:gridCol w="34149">
                  <a:extLst>
                    <a:ext uri="{9D8B030D-6E8A-4147-A177-3AD203B41FA5}">
                      <a16:colId xmlns:a16="http://schemas.microsoft.com/office/drawing/2014/main" val="1425662099"/>
                    </a:ext>
                  </a:extLst>
                </a:gridCol>
                <a:gridCol w="34149">
                  <a:extLst>
                    <a:ext uri="{9D8B030D-6E8A-4147-A177-3AD203B41FA5}">
                      <a16:colId xmlns:a16="http://schemas.microsoft.com/office/drawing/2014/main" val="4062714425"/>
                    </a:ext>
                  </a:extLst>
                </a:gridCol>
                <a:gridCol w="34149">
                  <a:extLst>
                    <a:ext uri="{9D8B030D-6E8A-4147-A177-3AD203B41FA5}">
                      <a16:colId xmlns:a16="http://schemas.microsoft.com/office/drawing/2014/main" val="2270584262"/>
                    </a:ext>
                  </a:extLst>
                </a:gridCol>
                <a:gridCol w="34149">
                  <a:extLst>
                    <a:ext uri="{9D8B030D-6E8A-4147-A177-3AD203B41FA5}">
                      <a16:colId xmlns:a16="http://schemas.microsoft.com/office/drawing/2014/main" val="3966290242"/>
                    </a:ext>
                  </a:extLst>
                </a:gridCol>
                <a:gridCol w="34149">
                  <a:extLst>
                    <a:ext uri="{9D8B030D-6E8A-4147-A177-3AD203B41FA5}">
                      <a16:colId xmlns:a16="http://schemas.microsoft.com/office/drawing/2014/main" val="1396352735"/>
                    </a:ext>
                  </a:extLst>
                </a:gridCol>
                <a:gridCol w="34149">
                  <a:extLst>
                    <a:ext uri="{9D8B030D-6E8A-4147-A177-3AD203B41FA5}">
                      <a16:colId xmlns:a16="http://schemas.microsoft.com/office/drawing/2014/main" val="2201321997"/>
                    </a:ext>
                  </a:extLst>
                </a:gridCol>
                <a:gridCol w="34149">
                  <a:extLst>
                    <a:ext uri="{9D8B030D-6E8A-4147-A177-3AD203B41FA5}">
                      <a16:colId xmlns:a16="http://schemas.microsoft.com/office/drawing/2014/main" val="1629718071"/>
                    </a:ext>
                  </a:extLst>
                </a:gridCol>
                <a:gridCol w="34149">
                  <a:extLst>
                    <a:ext uri="{9D8B030D-6E8A-4147-A177-3AD203B41FA5}">
                      <a16:colId xmlns:a16="http://schemas.microsoft.com/office/drawing/2014/main" val="896253210"/>
                    </a:ext>
                  </a:extLst>
                </a:gridCol>
                <a:gridCol w="34149">
                  <a:extLst>
                    <a:ext uri="{9D8B030D-6E8A-4147-A177-3AD203B41FA5}">
                      <a16:colId xmlns:a16="http://schemas.microsoft.com/office/drawing/2014/main" val="3904711839"/>
                    </a:ext>
                  </a:extLst>
                </a:gridCol>
                <a:gridCol w="34149">
                  <a:extLst>
                    <a:ext uri="{9D8B030D-6E8A-4147-A177-3AD203B41FA5}">
                      <a16:colId xmlns:a16="http://schemas.microsoft.com/office/drawing/2014/main" val="1126647956"/>
                    </a:ext>
                  </a:extLst>
                </a:gridCol>
                <a:gridCol w="34149">
                  <a:extLst>
                    <a:ext uri="{9D8B030D-6E8A-4147-A177-3AD203B41FA5}">
                      <a16:colId xmlns:a16="http://schemas.microsoft.com/office/drawing/2014/main" val="4142741737"/>
                    </a:ext>
                  </a:extLst>
                </a:gridCol>
                <a:gridCol w="34149">
                  <a:extLst>
                    <a:ext uri="{9D8B030D-6E8A-4147-A177-3AD203B41FA5}">
                      <a16:colId xmlns:a16="http://schemas.microsoft.com/office/drawing/2014/main" val="3492802798"/>
                    </a:ext>
                  </a:extLst>
                </a:gridCol>
                <a:gridCol w="34149">
                  <a:extLst>
                    <a:ext uri="{9D8B030D-6E8A-4147-A177-3AD203B41FA5}">
                      <a16:colId xmlns:a16="http://schemas.microsoft.com/office/drawing/2014/main" val="1850835165"/>
                    </a:ext>
                  </a:extLst>
                </a:gridCol>
                <a:gridCol w="34149">
                  <a:extLst>
                    <a:ext uri="{9D8B030D-6E8A-4147-A177-3AD203B41FA5}">
                      <a16:colId xmlns:a16="http://schemas.microsoft.com/office/drawing/2014/main" val="2684267395"/>
                    </a:ext>
                  </a:extLst>
                </a:gridCol>
                <a:gridCol w="34149">
                  <a:extLst>
                    <a:ext uri="{9D8B030D-6E8A-4147-A177-3AD203B41FA5}">
                      <a16:colId xmlns:a16="http://schemas.microsoft.com/office/drawing/2014/main" val="1129382726"/>
                    </a:ext>
                  </a:extLst>
                </a:gridCol>
                <a:gridCol w="34149">
                  <a:extLst>
                    <a:ext uri="{9D8B030D-6E8A-4147-A177-3AD203B41FA5}">
                      <a16:colId xmlns:a16="http://schemas.microsoft.com/office/drawing/2014/main" val="1619734820"/>
                    </a:ext>
                  </a:extLst>
                </a:gridCol>
                <a:gridCol w="34149">
                  <a:extLst>
                    <a:ext uri="{9D8B030D-6E8A-4147-A177-3AD203B41FA5}">
                      <a16:colId xmlns:a16="http://schemas.microsoft.com/office/drawing/2014/main" val="3223625795"/>
                    </a:ext>
                  </a:extLst>
                </a:gridCol>
                <a:gridCol w="34149">
                  <a:extLst>
                    <a:ext uri="{9D8B030D-6E8A-4147-A177-3AD203B41FA5}">
                      <a16:colId xmlns:a16="http://schemas.microsoft.com/office/drawing/2014/main" val="51432349"/>
                    </a:ext>
                  </a:extLst>
                </a:gridCol>
                <a:gridCol w="34149">
                  <a:extLst>
                    <a:ext uri="{9D8B030D-6E8A-4147-A177-3AD203B41FA5}">
                      <a16:colId xmlns:a16="http://schemas.microsoft.com/office/drawing/2014/main" val="1898421256"/>
                    </a:ext>
                  </a:extLst>
                </a:gridCol>
                <a:gridCol w="34149">
                  <a:extLst>
                    <a:ext uri="{9D8B030D-6E8A-4147-A177-3AD203B41FA5}">
                      <a16:colId xmlns:a16="http://schemas.microsoft.com/office/drawing/2014/main" val="249534082"/>
                    </a:ext>
                  </a:extLst>
                </a:gridCol>
                <a:gridCol w="34149">
                  <a:extLst>
                    <a:ext uri="{9D8B030D-6E8A-4147-A177-3AD203B41FA5}">
                      <a16:colId xmlns:a16="http://schemas.microsoft.com/office/drawing/2014/main" val="795111959"/>
                    </a:ext>
                  </a:extLst>
                </a:gridCol>
                <a:gridCol w="34149">
                  <a:extLst>
                    <a:ext uri="{9D8B030D-6E8A-4147-A177-3AD203B41FA5}">
                      <a16:colId xmlns:a16="http://schemas.microsoft.com/office/drawing/2014/main" val="3145739782"/>
                    </a:ext>
                  </a:extLst>
                </a:gridCol>
                <a:gridCol w="34149">
                  <a:extLst>
                    <a:ext uri="{9D8B030D-6E8A-4147-A177-3AD203B41FA5}">
                      <a16:colId xmlns:a16="http://schemas.microsoft.com/office/drawing/2014/main" val="3760314826"/>
                    </a:ext>
                  </a:extLst>
                </a:gridCol>
                <a:gridCol w="34149">
                  <a:extLst>
                    <a:ext uri="{9D8B030D-6E8A-4147-A177-3AD203B41FA5}">
                      <a16:colId xmlns:a16="http://schemas.microsoft.com/office/drawing/2014/main" val="3620861279"/>
                    </a:ext>
                  </a:extLst>
                </a:gridCol>
                <a:gridCol w="34149">
                  <a:extLst>
                    <a:ext uri="{9D8B030D-6E8A-4147-A177-3AD203B41FA5}">
                      <a16:colId xmlns:a16="http://schemas.microsoft.com/office/drawing/2014/main" val="913339592"/>
                    </a:ext>
                  </a:extLst>
                </a:gridCol>
                <a:gridCol w="34149">
                  <a:extLst>
                    <a:ext uri="{9D8B030D-6E8A-4147-A177-3AD203B41FA5}">
                      <a16:colId xmlns:a16="http://schemas.microsoft.com/office/drawing/2014/main" val="2357311439"/>
                    </a:ext>
                  </a:extLst>
                </a:gridCol>
                <a:gridCol w="34149">
                  <a:extLst>
                    <a:ext uri="{9D8B030D-6E8A-4147-A177-3AD203B41FA5}">
                      <a16:colId xmlns:a16="http://schemas.microsoft.com/office/drawing/2014/main" val="4219688604"/>
                    </a:ext>
                  </a:extLst>
                </a:gridCol>
                <a:gridCol w="34149">
                  <a:extLst>
                    <a:ext uri="{9D8B030D-6E8A-4147-A177-3AD203B41FA5}">
                      <a16:colId xmlns:a16="http://schemas.microsoft.com/office/drawing/2014/main" val="1194790127"/>
                    </a:ext>
                  </a:extLst>
                </a:gridCol>
                <a:gridCol w="34149">
                  <a:extLst>
                    <a:ext uri="{9D8B030D-6E8A-4147-A177-3AD203B41FA5}">
                      <a16:colId xmlns:a16="http://schemas.microsoft.com/office/drawing/2014/main" val="3669822173"/>
                    </a:ext>
                  </a:extLst>
                </a:gridCol>
                <a:gridCol w="34149">
                  <a:extLst>
                    <a:ext uri="{9D8B030D-6E8A-4147-A177-3AD203B41FA5}">
                      <a16:colId xmlns:a16="http://schemas.microsoft.com/office/drawing/2014/main" val="1976661750"/>
                    </a:ext>
                  </a:extLst>
                </a:gridCol>
                <a:gridCol w="34149">
                  <a:extLst>
                    <a:ext uri="{9D8B030D-6E8A-4147-A177-3AD203B41FA5}">
                      <a16:colId xmlns:a16="http://schemas.microsoft.com/office/drawing/2014/main" val="1626706666"/>
                    </a:ext>
                  </a:extLst>
                </a:gridCol>
                <a:gridCol w="34149">
                  <a:extLst>
                    <a:ext uri="{9D8B030D-6E8A-4147-A177-3AD203B41FA5}">
                      <a16:colId xmlns:a16="http://schemas.microsoft.com/office/drawing/2014/main" val="3479241784"/>
                    </a:ext>
                  </a:extLst>
                </a:gridCol>
                <a:gridCol w="34149">
                  <a:extLst>
                    <a:ext uri="{9D8B030D-6E8A-4147-A177-3AD203B41FA5}">
                      <a16:colId xmlns:a16="http://schemas.microsoft.com/office/drawing/2014/main" val="368725282"/>
                    </a:ext>
                  </a:extLst>
                </a:gridCol>
                <a:gridCol w="34149">
                  <a:extLst>
                    <a:ext uri="{9D8B030D-6E8A-4147-A177-3AD203B41FA5}">
                      <a16:colId xmlns:a16="http://schemas.microsoft.com/office/drawing/2014/main" val="2893389810"/>
                    </a:ext>
                  </a:extLst>
                </a:gridCol>
                <a:gridCol w="34149">
                  <a:extLst>
                    <a:ext uri="{9D8B030D-6E8A-4147-A177-3AD203B41FA5}">
                      <a16:colId xmlns:a16="http://schemas.microsoft.com/office/drawing/2014/main" val="385985271"/>
                    </a:ext>
                  </a:extLst>
                </a:gridCol>
                <a:gridCol w="34149">
                  <a:extLst>
                    <a:ext uri="{9D8B030D-6E8A-4147-A177-3AD203B41FA5}">
                      <a16:colId xmlns:a16="http://schemas.microsoft.com/office/drawing/2014/main" val="4265366646"/>
                    </a:ext>
                  </a:extLst>
                </a:gridCol>
                <a:gridCol w="34149">
                  <a:extLst>
                    <a:ext uri="{9D8B030D-6E8A-4147-A177-3AD203B41FA5}">
                      <a16:colId xmlns:a16="http://schemas.microsoft.com/office/drawing/2014/main" val="3076667756"/>
                    </a:ext>
                  </a:extLst>
                </a:gridCol>
                <a:gridCol w="34149">
                  <a:extLst>
                    <a:ext uri="{9D8B030D-6E8A-4147-A177-3AD203B41FA5}">
                      <a16:colId xmlns:a16="http://schemas.microsoft.com/office/drawing/2014/main" val="3425879566"/>
                    </a:ext>
                  </a:extLst>
                </a:gridCol>
                <a:gridCol w="34149">
                  <a:extLst>
                    <a:ext uri="{9D8B030D-6E8A-4147-A177-3AD203B41FA5}">
                      <a16:colId xmlns:a16="http://schemas.microsoft.com/office/drawing/2014/main" val="3812610087"/>
                    </a:ext>
                  </a:extLst>
                </a:gridCol>
                <a:gridCol w="34149">
                  <a:extLst>
                    <a:ext uri="{9D8B030D-6E8A-4147-A177-3AD203B41FA5}">
                      <a16:colId xmlns:a16="http://schemas.microsoft.com/office/drawing/2014/main" val="3540670792"/>
                    </a:ext>
                  </a:extLst>
                </a:gridCol>
                <a:gridCol w="34149">
                  <a:extLst>
                    <a:ext uri="{9D8B030D-6E8A-4147-A177-3AD203B41FA5}">
                      <a16:colId xmlns:a16="http://schemas.microsoft.com/office/drawing/2014/main" val="1805784652"/>
                    </a:ext>
                  </a:extLst>
                </a:gridCol>
                <a:gridCol w="34149">
                  <a:extLst>
                    <a:ext uri="{9D8B030D-6E8A-4147-A177-3AD203B41FA5}">
                      <a16:colId xmlns:a16="http://schemas.microsoft.com/office/drawing/2014/main" val="3051011719"/>
                    </a:ext>
                  </a:extLst>
                </a:gridCol>
                <a:gridCol w="34149">
                  <a:extLst>
                    <a:ext uri="{9D8B030D-6E8A-4147-A177-3AD203B41FA5}">
                      <a16:colId xmlns:a16="http://schemas.microsoft.com/office/drawing/2014/main" val="1154910431"/>
                    </a:ext>
                  </a:extLst>
                </a:gridCol>
              </a:tblGrid>
              <a:tr h="180803">
                <a:tc>
                  <a:txBody>
                    <a:bodyPr/>
                    <a:lstStyle/>
                    <a:p>
                      <a:endParaRPr lang="de-DE" sz="900" dirty="0"/>
                    </a:p>
                  </a:txBody>
                  <a:tcPr marL="0" marR="0" marT="0" marB="0">
                    <a:lnL w="12700" cap="flat" cmpd="sng" algn="ctr">
                      <a:solidFill>
                        <a:schemeClr val="tx1">
                          <a:lumMod val="50000"/>
                          <a:lumOff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900" dirty="0"/>
                    </a:p>
                  </a:txBody>
                  <a:tcPr marL="0" marR="0" marT="0" marB="0">
                    <a:lnL w="12700" cap="flat" cmpd="sng" algn="ctr">
                      <a:no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2527246"/>
                  </a:ext>
                </a:extLst>
              </a:tr>
            </a:tbl>
          </a:graphicData>
        </a:graphic>
      </p:graphicFrame>
      <p:cxnSp>
        <p:nvCxnSpPr>
          <p:cNvPr id="103" name="Gerader Verbinder 102">
            <a:extLst>
              <a:ext uri="{FF2B5EF4-FFF2-40B4-BE49-F238E27FC236}">
                <a16:creationId xmlns:a16="http://schemas.microsoft.com/office/drawing/2014/main" id="{D6539141-3E9B-42F5-8A8C-0DE62F1641BA}"/>
              </a:ext>
            </a:extLst>
          </p:cNvPr>
          <p:cNvCxnSpPr>
            <a:cxnSpLocks/>
          </p:cNvCxnSpPr>
          <p:nvPr/>
        </p:nvCxnSpPr>
        <p:spPr bwMode="auto">
          <a:xfrm>
            <a:off x="4895853" y="5429331"/>
            <a:ext cx="0" cy="288000"/>
          </a:xfrm>
          <a:prstGeom prst="line">
            <a:avLst/>
          </a:prstGeom>
          <a:solidFill>
            <a:schemeClr val="accent1"/>
          </a:solidFill>
          <a:ln w="28575" cap="flat" cmpd="sng" algn="ctr">
            <a:solidFill>
              <a:schemeClr val="tx2"/>
            </a:solidFill>
            <a:prstDash val="solid"/>
            <a:round/>
            <a:headEnd type="none" w="med" len="med"/>
            <a:tailEnd type="none" w="med" len="med"/>
          </a:ln>
          <a:effectLst/>
        </p:spPr>
      </p:cxnSp>
      <p:sp>
        <p:nvSpPr>
          <p:cNvPr id="104" name="Textfeld 103">
            <a:extLst>
              <a:ext uri="{FF2B5EF4-FFF2-40B4-BE49-F238E27FC236}">
                <a16:creationId xmlns:a16="http://schemas.microsoft.com/office/drawing/2014/main" id="{43C0B7FD-92D5-41C4-9FDF-D450B90654E3}"/>
              </a:ext>
            </a:extLst>
          </p:cNvPr>
          <p:cNvSpPr txBox="1"/>
          <p:nvPr/>
        </p:nvSpPr>
        <p:spPr>
          <a:xfrm>
            <a:off x="3289664" y="5208885"/>
            <a:ext cx="285245"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0 %</a:t>
            </a:r>
          </a:p>
        </p:txBody>
      </p:sp>
      <p:sp>
        <p:nvSpPr>
          <p:cNvPr id="105" name="Textfeld 104">
            <a:extLst>
              <a:ext uri="{FF2B5EF4-FFF2-40B4-BE49-F238E27FC236}">
                <a16:creationId xmlns:a16="http://schemas.microsoft.com/office/drawing/2014/main" id="{1CE62FF6-9683-4BAC-8F70-B9C53CEE58F4}"/>
              </a:ext>
            </a:extLst>
          </p:cNvPr>
          <p:cNvSpPr txBox="1"/>
          <p:nvPr/>
        </p:nvSpPr>
        <p:spPr>
          <a:xfrm>
            <a:off x="4627758" y="5208886"/>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67 %</a:t>
            </a:r>
          </a:p>
        </p:txBody>
      </p:sp>
      <p:sp>
        <p:nvSpPr>
          <p:cNvPr id="106" name="Textfeld 105">
            <a:extLst>
              <a:ext uri="{FF2B5EF4-FFF2-40B4-BE49-F238E27FC236}">
                <a16:creationId xmlns:a16="http://schemas.microsoft.com/office/drawing/2014/main" id="{D6414990-55D1-4DDF-820E-4C2DB1B06051}"/>
              </a:ext>
            </a:extLst>
          </p:cNvPr>
          <p:cNvSpPr txBox="1"/>
          <p:nvPr/>
        </p:nvSpPr>
        <p:spPr>
          <a:xfrm>
            <a:off x="4627758" y="5717416"/>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bg2">
                    <a:lumMod val="75000"/>
                  </a:schemeClr>
                </a:solidFill>
                <a:latin typeface="+mj-lt"/>
                <a:cs typeface="Calibri"/>
              </a:rPr>
              <a:t>?</a:t>
            </a:r>
          </a:p>
        </p:txBody>
      </p:sp>
      <p:sp>
        <p:nvSpPr>
          <p:cNvPr id="107" name="Textfeld 106">
            <a:extLst>
              <a:ext uri="{FF2B5EF4-FFF2-40B4-BE49-F238E27FC236}">
                <a16:creationId xmlns:a16="http://schemas.microsoft.com/office/drawing/2014/main" id="{815A195F-647A-4186-B215-6F3B1064A935}"/>
              </a:ext>
            </a:extLst>
          </p:cNvPr>
          <p:cNvSpPr txBox="1"/>
          <p:nvPr/>
        </p:nvSpPr>
        <p:spPr>
          <a:xfrm>
            <a:off x="5347316" y="5212379"/>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100 %</a:t>
            </a:r>
          </a:p>
        </p:txBody>
      </p:sp>
      <p:sp>
        <p:nvSpPr>
          <p:cNvPr id="108" name="Textfeld 107">
            <a:extLst>
              <a:ext uri="{FF2B5EF4-FFF2-40B4-BE49-F238E27FC236}">
                <a16:creationId xmlns:a16="http://schemas.microsoft.com/office/drawing/2014/main" id="{56589AAC-21F0-43F3-B7D5-360061781E23}"/>
              </a:ext>
            </a:extLst>
          </p:cNvPr>
          <p:cNvSpPr txBox="1"/>
          <p:nvPr/>
        </p:nvSpPr>
        <p:spPr>
          <a:xfrm>
            <a:off x="5347316" y="5717415"/>
            <a:ext cx="540000"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120 €</a:t>
            </a:r>
          </a:p>
        </p:txBody>
      </p:sp>
      <p:sp>
        <p:nvSpPr>
          <p:cNvPr id="109" name="Textfeld 108">
            <a:extLst>
              <a:ext uri="{FF2B5EF4-FFF2-40B4-BE49-F238E27FC236}">
                <a16:creationId xmlns:a16="http://schemas.microsoft.com/office/drawing/2014/main" id="{AA6322AC-DD61-4F34-B09C-B3488A3970CE}"/>
              </a:ext>
            </a:extLst>
          </p:cNvPr>
          <p:cNvSpPr txBox="1"/>
          <p:nvPr/>
        </p:nvSpPr>
        <p:spPr>
          <a:xfrm>
            <a:off x="3289664" y="5717414"/>
            <a:ext cx="285245" cy="215444"/>
          </a:xfrm>
          <a:prstGeom prst="rect">
            <a:avLst/>
          </a:prstGeom>
          <a:noFill/>
        </p:spPr>
        <p:txBody>
          <a:bodyPr wrap="square" lIns="0" tIns="0" rIns="0" bIns="0" rtlCol="0">
            <a:spAutoFit/>
          </a:bodyPr>
          <a:lstStyle/>
          <a:p>
            <a:pPr marL="342900" indent="-342900" algn="ctr">
              <a:spcBef>
                <a:spcPts val="400"/>
              </a:spcBef>
            </a:pPr>
            <a:r>
              <a:rPr lang="de-DE" sz="1400" dirty="0">
                <a:solidFill>
                  <a:schemeClr val="tx2"/>
                </a:solidFill>
                <a:latin typeface="+mj-lt"/>
                <a:cs typeface="Calibri"/>
              </a:rPr>
              <a:t>0 €</a:t>
            </a:r>
          </a:p>
        </p:txBody>
      </p:sp>
      <p:sp>
        <p:nvSpPr>
          <p:cNvPr id="43" name="Rechteck 42">
            <a:extLst>
              <a:ext uri="{FF2B5EF4-FFF2-40B4-BE49-F238E27FC236}">
                <a16:creationId xmlns:a16="http://schemas.microsoft.com/office/drawing/2014/main" id="{669C9655-5C44-4631-995A-215465FA6065}"/>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44" name="Rechteck 43">
            <a:extLst>
              <a:ext uri="{FF2B5EF4-FFF2-40B4-BE49-F238E27FC236}">
                <a16:creationId xmlns:a16="http://schemas.microsoft.com/office/drawing/2014/main" id="{EE60ACE3-C962-4A0E-B4ED-D41FDDBDA3B5}"/>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sp>
        <p:nvSpPr>
          <p:cNvPr id="38" name="Rechteck 37">
            <a:extLst>
              <a:ext uri="{FF2B5EF4-FFF2-40B4-BE49-F238E27FC236}">
                <a16:creationId xmlns:a16="http://schemas.microsoft.com/office/drawing/2014/main" id="{850B28F5-3C7F-4627-ACD3-9F7067C2D066}"/>
              </a:ext>
            </a:extLst>
          </p:cNvPr>
          <p:cNvSpPr/>
          <p:nvPr/>
        </p:nvSpPr>
        <p:spPr bwMode="auto">
          <a:xfrm>
            <a:off x="2503168" y="2513196"/>
            <a:ext cx="4137660" cy="2490574"/>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19" name="Oval 2">
            <a:extLst>
              <a:ext uri="{FF2B5EF4-FFF2-40B4-BE49-F238E27FC236}">
                <a16:creationId xmlns:a16="http://schemas.microsoft.com/office/drawing/2014/main" id="{600D3500-FAEF-4D4F-9B33-A7233225C3C1}"/>
              </a:ext>
            </a:extLst>
          </p:cNvPr>
          <p:cNvSpPr>
            <a:spLocks noChangeAspect="1"/>
          </p:cNvSpPr>
          <p:nvPr/>
        </p:nvSpPr>
        <p:spPr>
          <a:xfrm>
            <a:off x="6322432" y="2561313"/>
            <a:ext cx="251999" cy="251999"/>
          </a:xfrm>
          <a:prstGeom prst="ellipse">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noAutofit/>
          </a:bodyPr>
          <a:lstStyle/>
          <a:p>
            <a:pPr marL="0" marR="0" indent="0" algn="ctr" defTabSz="914400" rtl="0" fontAlgn="auto" latinLnBrk="0" hangingPunct="0">
              <a:lnSpc>
                <a:spcPct val="100000"/>
              </a:lnSpc>
              <a:spcBef>
                <a:spcPts val="0"/>
              </a:spcBef>
              <a:spcAft>
                <a:spcPts val="0"/>
              </a:spcAft>
              <a:buClrTx/>
              <a:buSzTx/>
              <a:buFontTx/>
              <a:buNone/>
              <a:tabLst/>
            </a:pPr>
            <a:r>
              <a:rPr lang="de-DE" sz="1400" b="1" dirty="0">
                <a:solidFill>
                  <a:schemeClr val="tx2"/>
                </a:solidFill>
                <a:latin typeface="+mn-lt"/>
                <a:ea typeface="+mn-ea"/>
                <a:cs typeface="+mn-cs"/>
                <a:sym typeface="Calibri"/>
              </a:rPr>
              <a:t>3</a:t>
            </a:r>
            <a:endParaRPr kumimoji="0" lang="de-DE" sz="1400" b="1" i="0" u="none" strike="noStrike" cap="none" spc="0" normalizeH="0" baseline="0" dirty="0">
              <a:ln>
                <a:noFill/>
              </a:ln>
              <a:solidFill>
                <a:schemeClr val="tx2"/>
              </a:solidFill>
              <a:effectLst/>
              <a:uFillTx/>
              <a:latin typeface="+mn-lt"/>
              <a:ea typeface="+mn-ea"/>
              <a:cs typeface="+mn-cs"/>
              <a:sym typeface="Calibri"/>
            </a:endParaRPr>
          </a:p>
        </p:txBody>
      </p:sp>
    </p:spTree>
    <p:extLst>
      <p:ext uri="{BB962C8B-B14F-4D97-AF65-F5344CB8AC3E}">
        <p14:creationId xmlns:p14="http://schemas.microsoft.com/office/powerpoint/2010/main" val="34692474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 VI: Konzepte und Strategien zu Prozenten flexibel anwenden</a:t>
            </a:r>
          </a:p>
        </p:txBody>
      </p:sp>
      <p:pic>
        <p:nvPicPr>
          <p:cNvPr id="26" name="Grafik 25">
            <a:extLst>
              <a:ext uri="{FF2B5EF4-FFF2-40B4-BE49-F238E27FC236}">
                <a16:creationId xmlns:a16="http://schemas.microsoft.com/office/drawing/2014/main" id="{C6FABE20-598B-1843-96C4-B0FD41AAC33F}"/>
              </a:ext>
            </a:extLst>
          </p:cNvPr>
          <p:cNvPicPr>
            <a:picLocks noChangeAspect="1"/>
          </p:cNvPicPr>
          <p:nvPr/>
        </p:nvPicPr>
        <p:blipFill>
          <a:blip r:embed="rId3"/>
          <a:stretch>
            <a:fillRect/>
          </a:stretch>
        </p:blipFill>
        <p:spPr>
          <a:xfrm>
            <a:off x="2313231" y="2556041"/>
            <a:ext cx="4517538" cy="3244494"/>
          </a:xfrm>
          <a:prstGeom prst="rect">
            <a:avLst/>
          </a:prstGeom>
          <a:ln w="127000">
            <a:noFill/>
            <a:miter lim="800000"/>
          </a:ln>
        </p:spPr>
      </p:pic>
      <p:pic>
        <p:nvPicPr>
          <p:cNvPr id="11" name="Grafik 10">
            <a:extLst>
              <a:ext uri="{FF2B5EF4-FFF2-40B4-BE49-F238E27FC236}">
                <a16:creationId xmlns:a16="http://schemas.microsoft.com/office/drawing/2014/main" id="{0471C56D-2890-47A0-AC3B-DEEFEC6BBF98}"/>
              </a:ext>
            </a:extLst>
          </p:cNvPr>
          <p:cNvPicPr>
            <a:picLocks noChangeAspect="1"/>
          </p:cNvPicPr>
          <p:nvPr/>
        </p:nvPicPr>
        <p:blipFill>
          <a:blip r:embed="rId4"/>
          <a:stretch>
            <a:fillRect/>
          </a:stretch>
        </p:blipFill>
        <p:spPr>
          <a:xfrm>
            <a:off x="8412231" y="140427"/>
            <a:ext cx="731769" cy="649445"/>
          </a:xfrm>
          <a:prstGeom prst="rect">
            <a:avLst/>
          </a:prstGeom>
        </p:spPr>
      </p:pic>
      <p:pic>
        <p:nvPicPr>
          <p:cNvPr id="12" name="Grafik 11">
            <a:extLst>
              <a:ext uri="{FF2B5EF4-FFF2-40B4-BE49-F238E27FC236}">
                <a16:creationId xmlns:a16="http://schemas.microsoft.com/office/drawing/2014/main" id="{ABAE7872-261A-40C3-9F98-800A6FDCD81C}"/>
              </a:ext>
            </a:extLst>
          </p:cNvPr>
          <p:cNvPicPr>
            <a:picLocks noChangeAspect="1"/>
          </p:cNvPicPr>
          <p:nvPr/>
        </p:nvPicPr>
        <p:blipFill>
          <a:blip r:embed="rId5"/>
          <a:stretch>
            <a:fillRect/>
          </a:stretch>
        </p:blipFill>
        <p:spPr>
          <a:xfrm>
            <a:off x="8551455" y="260692"/>
            <a:ext cx="395502" cy="395998"/>
          </a:xfrm>
          <a:prstGeom prst="rect">
            <a:avLst/>
          </a:prstGeom>
          <a:solidFill>
            <a:schemeClr val="bg1"/>
          </a:solidFill>
          <a:ln>
            <a:noFill/>
          </a:ln>
          <a:effectLst/>
        </p:spPr>
      </p:pic>
      <p:sp>
        <p:nvSpPr>
          <p:cNvPr id="13" name="Textfeld 12">
            <a:extLst>
              <a:ext uri="{FF2B5EF4-FFF2-40B4-BE49-F238E27FC236}">
                <a16:creationId xmlns:a16="http://schemas.microsoft.com/office/drawing/2014/main" id="{454B4D32-A028-4834-AD80-CF638F8D08E5}"/>
              </a:ext>
            </a:extLst>
          </p:cNvPr>
          <p:cNvSpPr txBox="1"/>
          <p:nvPr/>
        </p:nvSpPr>
        <p:spPr>
          <a:xfrm>
            <a:off x="5737607" y="1693540"/>
            <a:ext cx="3154391"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Ausweitung des kontextbezogenen Leseschatzes</a:t>
            </a:r>
          </a:p>
        </p:txBody>
      </p:sp>
      <p:sp>
        <p:nvSpPr>
          <p:cNvPr id="16" name="Textfeld 15">
            <a:extLst>
              <a:ext uri="{FF2B5EF4-FFF2-40B4-BE49-F238E27FC236}">
                <a16:creationId xmlns:a16="http://schemas.microsoft.com/office/drawing/2014/main" id="{18E64B8B-294F-444B-AD0B-7787543889EE}"/>
              </a:ext>
            </a:extLst>
          </p:cNvPr>
          <p:cNvSpPr txBox="1"/>
          <p:nvPr/>
        </p:nvSpPr>
        <p:spPr>
          <a:xfrm>
            <a:off x="252000" y="1682514"/>
            <a:ext cx="3154389" cy="604184"/>
          </a:xfrm>
          <a:prstGeom prst="rect">
            <a:avLst/>
          </a:prstGeom>
          <a:noFill/>
        </p:spPr>
        <p:txBody>
          <a:bodyPr wrap="square" lIns="0" tIns="0" rIns="0" bIns="0" rtlCol="0">
            <a:noAutofit/>
          </a:bodyPr>
          <a:lstStyle/>
          <a:p>
            <a:pPr lvl="0">
              <a:defRPr/>
            </a:pPr>
            <a:r>
              <a:rPr lang="de-DE" sz="1600" dirty="0">
                <a:solidFill>
                  <a:srgbClr val="000000"/>
                </a:solidFill>
                <a:latin typeface="Calibri"/>
                <a:cs typeface="Calibri"/>
              </a:rPr>
              <a:t>Flexibler Gebrauch der Konzepte</a:t>
            </a:r>
            <a:br>
              <a:rPr lang="de-DE" sz="1600" dirty="0">
                <a:solidFill>
                  <a:srgbClr val="000000"/>
                </a:solidFill>
                <a:latin typeface="Calibri"/>
                <a:cs typeface="Calibri"/>
              </a:rPr>
            </a:br>
            <a:r>
              <a:rPr lang="de-DE" sz="1600" dirty="0">
                <a:solidFill>
                  <a:srgbClr val="000000"/>
                </a:solidFill>
                <a:latin typeface="Calibri"/>
                <a:cs typeface="Calibri"/>
              </a:rPr>
              <a:t>und Strategien</a:t>
            </a:r>
          </a:p>
        </p:txBody>
      </p:sp>
      <p:sp>
        <p:nvSpPr>
          <p:cNvPr id="23" name="Inhaltsplatzhalter 1">
            <a:extLst>
              <a:ext uri="{FF2B5EF4-FFF2-40B4-BE49-F238E27FC236}">
                <a16:creationId xmlns:a16="http://schemas.microsoft.com/office/drawing/2014/main" id="{B7461204-DE55-4C35-BA62-04BA81C4FF7B}"/>
              </a:ext>
            </a:extLst>
          </p:cNvPr>
          <p:cNvSpPr>
            <a:spLocks noGrp="1"/>
          </p:cNvSpPr>
          <p:nvPr>
            <p:ph idx="1"/>
          </p:nvPr>
        </p:nvSpPr>
        <p:spPr>
          <a:xfrm>
            <a:off x="252000" y="6137973"/>
            <a:ext cx="8640000" cy="342026"/>
          </a:xfrm>
        </p:spPr>
        <p:txBody>
          <a:bodyPr anchor="b"/>
          <a:lstStyle/>
          <a:p>
            <a:pPr marL="0" indent="0" algn="ctr">
              <a:buNone/>
              <a:defRPr/>
            </a:pPr>
            <a:r>
              <a:rPr lang="de-DE" dirty="0">
                <a:solidFill>
                  <a:srgbClr val="457A93"/>
                </a:solidFill>
                <a:latin typeface="Calibri" panose="020F0502020204030204" pitchFamily="34" charset="0"/>
              </a:rPr>
              <a:t>Prozentstreifen als strukturelle Basis zur Rekonstruktion von Beziehungen in Situationen</a:t>
            </a:r>
          </a:p>
        </p:txBody>
      </p:sp>
      <p:sp>
        <p:nvSpPr>
          <p:cNvPr id="19" name="Rechteck 18">
            <a:extLst>
              <a:ext uri="{FF2B5EF4-FFF2-40B4-BE49-F238E27FC236}">
                <a16:creationId xmlns:a16="http://schemas.microsoft.com/office/drawing/2014/main" id="{A64BCEBE-1346-4D01-B9B5-AB93E0A5218B}"/>
              </a:ext>
            </a:extLst>
          </p:cNvPr>
          <p:cNvSpPr/>
          <p:nvPr/>
        </p:nvSpPr>
        <p:spPr>
          <a:xfrm>
            <a:off x="251999" y="972702"/>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Konzeptueller Lernpfad</a:t>
            </a: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Prozentverständnis</a:t>
            </a:r>
          </a:p>
        </p:txBody>
      </p:sp>
      <p:sp>
        <p:nvSpPr>
          <p:cNvPr id="20" name="Rechteck 19">
            <a:extLst>
              <a:ext uri="{FF2B5EF4-FFF2-40B4-BE49-F238E27FC236}">
                <a16:creationId xmlns:a16="http://schemas.microsoft.com/office/drawing/2014/main" id="{D5C5B06F-3EB7-4C46-8025-97CD13CE0AE8}"/>
              </a:ext>
            </a:extLst>
          </p:cNvPr>
          <p:cNvSpPr/>
          <p:nvPr/>
        </p:nvSpPr>
        <p:spPr>
          <a:xfrm>
            <a:off x="5737609" y="976690"/>
            <a:ext cx="3154391" cy="584775"/>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rPr>
              <a:t>Sprachlicher </a:t>
            </a:r>
            <a:r>
              <a:rPr kumimoji="0" lang="de-DE" sz="1600" b="1" i="0" u="none" strike="noStrike" kern="1200" cap="none" spc="0" normalizeH="0" baseline="0" noProof="0" dirty="0" err="1">
                <a:ln>
                  <a:noFill/>
                </a:ln>
                <a:solidFill>
                  <a:srgbClr val="000000"/>
                </a:solidFill>
                <a:effectLst/>
                <a:uLnTx/>
                <a:uFillTx/>
                <a:latin typeface="Calibri" charset="0"/>
                <a:ea typeface="Calibri" charset="0"/>
                <a:cs typeface="Calibri" charset="0"/>
              </a:rPr>
              <a:t>Lernpfad</a:t>
            </a:r>
            <a:endParaRPr kumimoji="0" lang="de-DE" sz="1600" b="1" i="0" u="none" strike="noStrike" kern="1200" cap="none" spc="0" normalizeH="0" baseline="0" noProof="0" dirty="0">
              <a:ln>
                <a:noFill/>
              </a:ln>
              <a:solidFill>
                <a:srgbClr val="000000"/>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000000"/>
                </a:solidFill>
                <a:effectLst/>
                <a:uLnTx/>
                <a:uFillTx/>
                <a:latin typeface="Calibri" charset="0"/>
                <a:ea typeface="Calibri" charset="0"/>
                <a:cs typeface="Calibri" charset="0"/>
              </a:rPr>
              <a:t>Weg zum Sprachschatz</a:t>
            </a:r>
          </a:p>
        </p:txBody>
      </p:sp>
      <p:sp>
        <p:nvSpPr>
          <p:cNvPr id="15" name="Rechteck 14">
            <a:extLst>
              <a:ext uri="{FF2B5EF4-FFF2-40B4-BE49-F238E27FC236}">
                <a16:creationId xmlns:a16="http://schemas.microsoft.com/office/drawing/2014/main" id="{9DC2E828-D7AD-47CA-B9D6-3E9B672C1550}"/>
              </a:ext>
            </a:extLst>
          </p:cNvPr>
          <p:cNvSpPr/>
          <p:nvPr/>
        </p:nvSpPr>
        <p:spPr bwMode="auto">
          <a:xfrm>
            <a:off x="2160814" y="2418773"/>
            <a:ext cx="4822372" cy="3494006"/>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rgbClr val="000000"/>
              </a:solidFill>
              <a:effectLst/>
              <a:uLnTx/>
              <a:uFillTx/>
              <a:latin typeface="Calibri" panose="020F0502020204030204" pitchFamily="34" charset="0"/>
              <a:ea typeface="ＭＳ Ｐゴシック" charset="-128"/>
            </a:endParaRPr>
          </a:p>
        </p:txBody>
      </p:sp>
      <p:sp>
        <p:nvSpPr>
          <p:cNvPr id="17" name="Textplatzhalter 4">
            <a:extLst>
              <a:ext uri="{FF2B5EF4-FFF2-40B4-BE49-F238E27FC236}">
                <a16:creationId xmlns:a16="http://schemas.microsoft.com/office/drawing/2014/main" id="{5D9E06B2-4BB9-4E99-AB05-A6B7888ABE10}"/>
              </a:ext>
            </a:extLst>
          </p:cNvPr>
          <p:cNvSpPr>
            <a:spLocks noGrp="1"/>
          </p:cNvSpPr>
          <p:nvPr>
            <p:ph type="body" sz="quarter" idx="10"/>
          </p:nvPr>
        </p:nvSpPr>
        <p:spPr>
          <a:xfrm>
            <a:off x="108000" y="6622950"/>
            <a:ext cx="8928000" cy="216000"/>
          </a:xfrm>
        </p:spPr>
        <p:txBody>
          <a:bodyPr/>
          <a:lstStyle/>
          <a:p>
            <a:r>
              <a:rPr lang="de-DE" dirty="0"/>
              <a:t>(Pöhler &amp; Prediger 2017a)</a:t>
            </a:r>
          </a:p>
        </p:txBody>
      </p:sp>
    </p:spTree>
    <p:extLst>
      <p:ext uri="{BB962C8B-B14F-4D97-AF65-F5344CB8AC3E}">
        <p14:creationId xmlns:p14="http://schemas.microsoft.com/office/powerpoint/2010/main" val="33227039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E27EF37-1448-4BAB-A0EC-91376A69CD6F}"/>
              </a:ext>
            </a:extLst>
          </p:cNvPr>
          <p:cNvSpPr>
            <a:spLocks noGrp="1"/>
          </p:cNvSpPr>
          <p:nvPr>
            <p:ph idx="1"/>
          </p:nvPr>
        </p:nvSpPr>
        <p:spPr>
          <a:xfrm>
            <a:off x="252000" y="950144"/>
            <a:ext cx="2346420" cy="291888"/>
          </a:xfrm>
        </p:spPr>
        <p:txBody>
          <a:bodyPr/>
          <a:lstStyle/>
          <a:p>
            <a:pPr marL="0" indent="0">
              <a:buNone/>
            </a:pPr>
            <a:r>
              <a:rPr lang="de-DE" sz="1600" b="1" dirty="0"/>
              <a:t>Sprachhandlungen</a:t>
            </a:r>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sz="2050" dirty="0"/>
              <a:t>Strukturierung der Sprachschatzarbeit für </a:t>
            </a:r>
            <a:r>
              <a:rPr lang="de-DE" sz="2050" dirty="0" err="1"/>
              <a:t>Verstehensaufbau</a:t>
            </a:r>
            <a:r>
              <a:rPr lang="de-DE" sz="2050" dirty="0"/>
              <a:t> zu Prozenten</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p:txBody>
          <a:bodyPr/>
          <a:lstStyle/>
          <a:p>
            <a:r>
              <a:rPr lang="de-DE" dirty="0"/>
              <a:t>(Prediger 2017, Pöhler &amp; Prediger 2015)</a:t>
            </a:r>
          </a:p>
        </p:txBody>
      </p:sp>
      <p:sp>
        <p:nvSpPr>
          <p:cNvPr id="14" name="Pfeil nach unten 13">
            <a:extLst>
              <a:ext uri="{FF2B5EF4-FFF2-40B4-BE49-F238E27FC236}">
                <a16:creationId xmlns:a16="http://schemas.microsoft.com/office/drawing/2014/main" id="{9F9F8B64-469F-5D45-A6AA-9FE0C72C5781}"/>
              </a:ext>
            </a:extLst>
          </p:cNvPr>
          <p:cNvSpPr/>
          <p:nvPr/>
        </p:nvSpPr>
        <p:spPr>
          <a:xfrm>
            <a:off x="1564289" y="1675253"/>
            <a:ext cx="249063" cy="4517774"/>
          </a:xfrm>
          <a:prstGeom prst="downArrow">
            <a:avLst>
              <a:gd name="adj1" fmla="val 50000"/>
              <a:gd name="adj2" fmla="val 70022"/>
            </a:avLst>
          </a:prstGeom>
          <a:solidFill>
            <a:srgbClr val="F8B44F"/>
          </a:solidFill>
          <a:effectLst/>
        </p:spPr>
        <p:txBody>
          <a:bodyPr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1800" b="0" i="0" u="none" strike="noStrike" kern="1200" cap="none" spc="0" normalizeH="0" baseline="0" noProof="0">
              <a:ln>
                <a:noFill/>
              </a:ln>
              <a:solidFill>
                <a:prstClr val="black"/>
              </a:solidFill>
              <a:effectLst/>
              <a:uLnTx/>
              <a:uFillTx/>
              <a:latin typeface="Calibri"/>
              <a:ea typeface="ＭＳ Ｐゴシック" charset="-128"/>
              <a:cs typeface="Calibri"/>
            </a:endParaRPr>
          </a:p>
        </p:txBody>
      </p:sp>
      <p:sp>
        <p:nvSpPr>
          <p:cNvPr id="39" name="Abgerundete rechteckige Legende 38">
            <a:extLst>
              <a:ext uri="{FF2B5EF4-FFF2-40B4-BE49-F238E27FC236}">
                <a16:creationId xmlns:a16="http://schemas.microsoft.com/office/drawing/2014/main" id="{C52745BD-60A1-4844-B331-0070E53A7354}"/>
              </a:ext>
            </a:extLst>
          </p:cNvPr>
          <p:cNvSpPr/>
          <p:nvPr/>
        </p:nvSpPr>
        <p:spPr>
          <a:xfrm>
            <a:off x="252000" y="3814058"/>
            <a:ext cx="1241318" cy="700831"/>
          </a:xfrm>
          <a:prstGeom prst="wedgeRoundRectCallout">
            <a:avLst>
              <a:gd name="adj1" fmla="val 49688"/>
              <a:gd name="adj2" fmla="val 68017"/>
              <a:gd name="adj3" fmla="val 16667"/>
            </a:avLst>
          </a:prstGeom>
          <a:solidFill>
            <a:schemeClr val="bg1"/>
          </a:solidFill>
          <a:ln w="19050">
            <a:solidFill>
              <a:schemeClr val="bg2"/>
            </a:solidFill>
          </a:ln>
        </p:spPr>
        <p:txBody>
          <a:bodyPr wrap="square" lIns="36000" tIns="36000" bIns="36000" rtlCol="0" anchor="ctr">
            <a:noAutofit/>
          </a:bodyPr>
          <a:lstStyle/>
          <a:p>
            <a:pPr marL="0" marR="0" lvl="0" indent="0" algn="ctr" defTabSz="914400" rtl="0" eaLnBrk="0" fontAlgn="base" latinLnBrk="0" hangingPunct="0">
              <a:lnSpc>
                <a:spcPts val="1420"/>
              </a:lnSpc>
              <a:spcBef>
                <a:spcPct val="0"/>
              </a:spcBef>
              <a:spcAft>
                <a:spcPct val="0"/>
              </a:spcAft>
              <a:buClrTx/>
              <a:buSzTx/>
              <a:buFontTx/>
              <a:buNone/>
              <a:tabLst/>
              <a:defRPr/>
            </a:pPr>
            <a:r>
              <a:rPr kumimoji="0" lang="de-DE" sz="1300" b="0" i="0" u="none" strike="noStrike" kern="1200" cap="none" spc="0" normalizeH="0" baseline="0" noProof="0" dirty="0">
                <a:ln>
                  <a:noFill/>
                </a:ln>
                <a:solidFill>
                  <a:prstClr val="black"/>
                </a:solidFill>
                <a:effectLst/>
                <a:uLnTx/>
                <a:uFillTx/>
                <a:latin typeface="Calibri"/>
                <a:ea typeface="ＭＳ Ｐゴシック" charset="-128"/>
                <a:cs typeface="Calibri"/>
              </a:rPr>
              <a:t>Berichten</a:t>
            </a:r>
            <a:r>
              <a:rPr kumimoji="0" lang="de-DE" sz="1300" b="0" i="0" u="none" strike="noStrike" kern="1200" cap="none" spc="0" normalizeH="0" noProof="0" dirty="0">
                <a:ln>
                  <a:noFill/>
                </a:ln>
                <a:solidFill>
                  <a:prstClr val="black"/>
                </a:solidFill>
                <a:effectLst/>
                <a:uLnTx/>
                <a:uFillTx/>
                <a:latin typeface="Calibri"/>
                <a:ea typeface="ＭＳ Ｐゴシック" charset="-128"/>
                <a:cs typeface="Calibri"/>
              </a:rPr>
              <a:t> </a:t>
            </a:r>
            <a:r>
              <a:rPr kumimoji="0" lang="de-DE" sz="1300" b="0" i="0" u="none" strike="noStrike" kern="1200" cap="none" spc="0" normalizeH="0" baseline="0" noProof="0" dirty="0">
                <a:ln>
                  <a:noFill/>
                </a:ln>
                <a:solidFill>
                  <a:prstClr val="black"/>
                </a:solidFill>
                <a:effectLst/>
                <a:uLnTx/>
                <a:uFillTx/>
                <a:latin typeface="Calibri"/>
                <a:ea typeface="ＭＳ Ｐゴシック" charset="-128"/>
                <a:cs typeface="Calibri"/>
              </a:rPr>
              <a:t>über Rechenwege</a:t>
            </a:r>
          </a:p>
        </p:txBody>
      </p:sp>
      <p:sp>
        <p:nvSpPr>
          <p:cNvPr id="40" name="Abgerundete rechteckige Legende 39">
            <a:extLst>
              <a:ext uri="{FF2B5EF4-FFF2-40B4-BE49-F238E27FC236}">
                <a16:creationId xmlns:a16="http://schemas.microsoft.com/office/drawing/2014/main" id="{AEDA0BB2-29A2-D443-8912-923955C8B287}"/>
              </a:ext>
            </a:extLst>
          </p:cNvPr>
          <p:cNvSpPr/>
          <p:nvPr/>
        </p:nvSpPr>
        <p:spPr>
          <a:xfrm>
            <a:off x="252000" y="2540259"/>
            <a:ext cx="1241318" cy="556181"/>
          </a:xfrm>
          <a:prstGeom prst="wedgeRoundRectCallout">
            <a:avLst>
              <a:gd name="adj1" fmla="val 49543"/>
              <a:gd name="adj2" fmla="val 77089"/>
              <a:gd name="adj3" fmla="val 16667"/>
            </a:avLst>
          </a:prstGeom>
          <a:solidFill>
            <a:schemeClr val="bg1"/>
          </a:solidFill>
          <a:ln w="19050">
            <a:solidFill>
              <a:schemeClr val="bg2"/>
            </a:solidFill>
          </a:ln>
        </p:spPr>
        <p:txBody>
          <a:bodyPr wrap="square" lIns="36000" tIns="36000" rIns="36000" bIns="36000" rtlCol="0" anchor="ctr">
            <a:noAutofit/>
          </a:bodyPr>
          <a:lstStyle/>
          <a:p>
            <a:pPr marL="0" marR="0" lvl="0" indent="0" algn="l" defTabSz="914400" rtl="0" eaLnBrk="0" fontAlgn="base" latinLnBrk="0" hangingPunct="0">
              <a:lnSpc>
                <a:spcPts val="1620"/>
              </a:lnSpc>
              <a:spcBef>
                <a:spcPct val="0"/>
              </a:spcBef>
              <a:spcAft>
                <a:spcPct val="0"/>
              </a:spcAft>
              <a:buClrTx/>
              <a:buSzTx/>
              <a:buFontTx/>
              <a:buNone/>
              <a:tabLst/>
              <a:defRPr/>
            </a:pPr>
            <a:r>
              <a:rPr kumimoji="0" lang="de-DE" sz="1300" b="0" i="0" u="none" strike="noStrike" kern="1200" cap="none" spc="0" normalizeH="0" baseline="0" noProof="0" dirty="0">
                <a:ln>
                  <a:noFill/>
                </a:ln>
                <a:solidFill>
                  <a:prstClr val="black"/>
                </a:solidFill>
                <a:effectLst/>
                <a:uLnTx/>
                <a:uFillTx/>
                <a:latin typeface="Calibri"/>
                <a:ea typeface="ＭＳ Ｐゴシック" charset="-128"/>
                <a:cs typeface="Calibri"/>
              </a:rPr>
              <a:t>Erklären von Bedeutungen</a:t>
            </a:r>
          </a:p>
        </p:txBody>
      </p:sp>
      <p:sp>
        <p:nvSpPr>
          <p:cNvPr id="41" name="Abgerundete rechteckige Legende 40">
            <a:extLst>
              <a:ext uri="{FF2B5EF4-FFF2-40B4-BE49-F238E27FC236}">
                <a16:creationId xmlns:a16="http://schemas.microsoft.com/office/drawing/2014/main" id="{B96D6D18-19A6-8B4E-97B2-E3273D75AD1E}"/>
              </a:ext>
            </a:extLst>
          </p:cNvPr>
          <p:cNvSpPr/>
          <p:nvPr/>
        </p:nvSpPr>
        <p:spPr>
          <a:xfrm>
            <a:off x="252000" y="5085759"/>
            <a:ext cx="1236341" cy="548093"/>
          </a:xfrm>
          <a:prstGeom prst="wedgeRoundRectCallout">
            <a:avLst>
              <a:gd name="adj1" fmla="val 50218"/>
              <a:gd name="adj2" fmla="val 71698"/>
              <a:gd name="adj3" fmla="val 16667"/>
            </a:avLst>
          </a:prstGeom>
          <a:solidFill>
            <a:schemeClr val="bg1"/>
          </a:solidFill>
          <a:ln w="19050">
            <a:solidFill>
              <a:schemeClr val="bg2"/>
            </a:solidFill>
          </a:ln>
        </p:spPr>
        <p:txBody>
          <a:bodyPr wrap="square" lIns="36000" tIns="36000" bIns="36000" rtlCol="0" anchor="ctr">
            <a:noAutofit/>
          </a:bodyPr>
          <a:lstStyle/>
          <a:p>
            <a:pPr marL="0" marR="0" lvl="0" indent="0" algn="ctr" defTabSz="914400" rtl="0" eaLnBrk="0" fontAlgn="base" latinLnBrk="0" hangingPunct="0">
              <a:lnSpc>
                <a:spcPts val="1620"/>
              </a:lnSpc>
              <a:spcBef>
                <a:spcPct val="0"/>
              </a:spcBef>
              <a:spcAft>
                <a:spcPct val="0"/>
              </a:spcAft>
              <a:buClrTx/>
              <a:buSzTx/>
              <a:buFontTx/>
              <a:buNone/>
              <a:tabLst/>
              <a:defRPr/>
            </a:pPr>
            <a:r>
              <a:rPr kumimoji="0" lang="de-DE" sz="1300" b="0" i="0" u="none" strike="noStrike" kern="1200" cap="none" spc="0" normalizeH="0" baseline="0" noProof="0">
                <a:ln>
                  <a:noFill/>
                </a:ln>
                <a:solidFill>
                  <a:prstClr val="black"/>
                </a:solidFill>
                <a:effectLst/>
                <a:uLnTx/>
                <a:uFillTx/>
                <a:latin typeface="Calibri"/>
                <a:ea typeface="ＭＳ Ｐゴシック" charset="-128"/>
                <a:cs typeface="Calibri"/>
              </a:rPr>
              <a:t>Lesen</a:t>
            </a:r>
            <a:br>
              <a:rPr kumimoji="0" lang="de-DE" sz="1300" b="0" i="0" u="none" strike="noStrike" kern="1200" cap="none" spc="0" normalizeH="0" baseline="0" noProof="0">
                <a:ln>
                  <a:noFill/>
                </a:ln>
                <a:solidFill>
                  <a:prstClr val="black"/>
                </a:solidFill>
                <a:effectLst/>
                <a:uLnTx/>
                <a:uFillTx/>
                <a:latin typeface="Calibri"/>
                <a:ea typeface="ＭＳ Ｐゴシック" charset="-128"/>
                <a:cs typeface="Calibri"/>
              </a:rPr>
            </a:br>
            <a:r>
              <a:rPr kumimoji="0" lang="de-DE" sz="1300" b="0" i="0" u="none" strike="noStrike" kern="1200" cap="none" spc="0" normalizeH="0" baseline="0" noProof="0">
                <a:ln>
                  <a:noFill/>
                </a:ln>
                <a:solidFill>
                  <a:prstClr val="black"/>
                </a:solidFill>
                <a:effectLst/>
                <a:uLnTx/>
                <a:uFillTx/>
                <a:latin typeface="Calibri"/>
                <a:ea typeface="ＭＳ Ｐゴシック" charset="-128"/>
                <a:cs typeface="Calibri"/>
              </a:rPr>
              <a:t>weiterer Texte</a:t>
            </a:r>
          </a:p>
        </p:txBody>
      </p:sp>
      <p:pic>
        <p:nvPicPr>
          <p:cNvPr id="44" name="Grafik 43">
            <a:extLst>
              <a:ext uri="{FF2B5EF4-FFF2-40B4-BE49-F238E27FC236}">
                <a16:creationId xmlns:a16="http://schemas.microsoft.com/office/drawing/2014/main" id="{383BD043-9365-48A6-8C43-C06C40F1269A}"/>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45" name="Grafik 44">
            <a:extLst>
              <a:ext uri="{FF2B5EF4-FFF2-40B4-BE49-F238E27FC236}">
                <a16:creationId xmlns:a16="http://schemas.microsoft.com/office/drawing/2014/main" id="{4B9BBA43-8B07-4E5D-A612-5C9B54F57F96}"/>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46" name="Inhaltsplatzhalter 1">
            <a:extLst>
              <a:ext uri="{FF2B5EF4-FFF2-40B4-BE49-F238E27FC236}">
                <a16:creationId xmlns:a16="http://schemas.microsoft.com/office/drawing/2014/main" id="{FCD590E4-ED91-4C75-B7C4-0311E613A88C}"/>
              </a:ext>
            </a:extLst>
          </p:cNvPr>
          <p:cNvSpPr txBox="1">
            <a:spLocks/>
          </p:cNvSpPr>
          <p:nvPr/>
        </p:nvSpPr>
        <p:spPr>
          <a:xfrm>
            <a:off x="6766558" y="950144"/>
            <a:ext cx="2125441" cy="320283"/>
          </a:xfrm>
          <a:prstGeom prst="rect">
            <a:avLst/>
          </a:prstGeom>
        </p:spPr>
        <p:txBody>
          <a:bodyPr vert="horz" wrap="square" lIns="0" tIns="0" rIns="0" bIns="0" rtlCol="0">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marL="0" indent="0">
              <a:buFont typeface="Wingdings" panose="05000000000000000000" pitchFamily="2" charset="2"/>
              <a:buNone/>
            </a:pPr>
            <a:r>
              <a:rPr lang="de-DE" sz="1600" b="1" kern="0" dirty="0"/>
              <a:t>Beispiel für Sprachmittel</a:t>
            </a:r>
          </a:p>
        </p:txBody>
      </p:sp>
      <p:sp>
        <p:nvSpPr>
          <p:cNvPr id="43" name="Textfeld 42">
            <a:extLst>
              <a:ext uri="{FF2B5EF4-FFF2-40B4-BE49-F238E27FC236}">
                <a16:creationId xmlns:a16="http://schemas.microsoft.com/office/drawing/2014/main" id="{469B2CAE-B3CC-FA40-A4A9-629C06B1D6E2}"/>
              </a:ext>
            </a:extLst>
          </p:cNvPr>
          <p:cNvSpPr txBox="1">
            <a:spLocks noChangeArrowheads="1"/>
          </p:cNvSpPr>
          <p:nvPr/>
        </p:nvSpPr>
        <p:spPr bwMode="auto">
          <a:xfrm>
            <a:off x="6766559" y="5629779"/>
            <a:ext cx="2180396" cy="349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36000" anchor="b">
            <a:noAutofit/>
          </a:bodyPr>
          <a:lstStyle>
            <a:lvl1pPr>
              <a:defRPr sz="2400">
                <a:solidFill>
                  <a:schemeClr val="tx1"/>
                </a:solidFill>
                <a:latin typeface="Akkurat Office" charset="0"/>
                <a:ea typeface="ＭＳ Ｐゴシック" charset="0"/>
                <a:cs typeface="ＭＳ Ｐゴシック" charset="0"/>
              </a:defRPr>
            </a:lvl1pPr>
            <a:lvl2pPr marL="742950" indent="-285750">
              <a:defRPr sz="2400">
                <a:solidFill>
                  <a:schemeClr val="tx1"/>
                </a:solidFill>
                <a:latin typeface="Akkurat Office" charset="0"/>
                <a:ea typeface="ＭＳ Ｐゴシック" charset="0"/>
              </a:defRPr>
            </a:lvl2pPr>
            <a:lvl3pPr marL="1143000" indent="-228600">
              <a:defRPr sz="2400">
                <a:solidFill>
                  <a:schemeClr val="tx1"/>
                </a:solidFill>
                <a:latin typeface="Akkurat Office" charset="0"/>
                <a:ea typeface="ＭＳ Ｐゴシック" charset="0"/>
              </a:defRPr>
            </a:lvl3pPr>
            <a:lvl4pPr marL="1600200" indent="-228600">
              <a:defRPr sz="2400">
                <a:solidFill>
                  <a:schemeClr val="tx1"/>
                </a:solidFill>
                <a:latin typeface="Akkurat Office" charset="0"/>
                <a:ea typeface="ＭＳ Ｐゴシック" charset="0"/>
              </a:defRPr>
            </a:lvl4pPr>
            <a:lvl5pPr marL="2057400" indent="-228600">
              <a:defRPr sz="2400">
                <a:solidFill>
                  <a:schemeClr val="tx1"/>
                </a:solidFill>
                <a:latin typeface="Akkurat Office" charset="0"/>
                <a:ea typeface="ＭＳ Ｐゴシック" charset="0"/>
              </a:defRPr>
            </a:lvl5pPr>
            <a:lvl6pPr marL="2514600" indent="-228600" eaLnBrk="0" fontAlgn="base" hangingPunct="0">
              <a:spcBef>
                <a:spcPct val="50000"/>
              </a:spcBef>
              <a:spcAft>
                <a:spcPct val="0"/>
              </a:spcAft>
              <a:defRPr sz="2400">
                <a:solidFill>
                  <a:schemeClr val="tx1"/>
                </a:solidFill>
                <a:latin typeface="Akkurat Office" charset="0"/>
                <a:ea typeface="ＭＳ Ｐゴシック" charset="0"/>
              </a:defRPr>
            </a:lvl6pPr>
            <a:lvl7pPr marL="2971800" indent="-228600" eaLnBrk="0" fontAlgn="base" hangingPunct="0">
              <a:spcBef>
                <a:spcPct val="50000"/>
              </a:spcBef>
              <a:spcAft>
                <a:spcPct val="0"/>
              </a:spcAft>
              <a:defRPr sz="2400">
                <a:solidFill>
                  <a:schemeClr val="tx1"/>
                </a:solidFill>
                <a:latin typeface="Akkurat Office" charset="0"/>
                <a:ea typeface="ＭＳ Ｐゴシック" charset="0"/>
              </a:defRPr>
            </a:lvl7pPr>
            <a:lvl8pPr marL="3429000" indent="-228600" eaLnBrk="0" fontAlgn="base" hangingPunct="0">
              <a:spcBef>
                <a:spcPct val="50000"/>
              </a:spcBef>
              <a:spcAft>
                <a:spcPct val="0"/>
              </a:spcAft>
              <a:defRPr sz="2400">
                <a:solidFill>
                  <a:schemeClr val="tx1"/>
                </a:solidFill>
                <a:latin typeface="Akkurat Office" charset="0"/>
                <a:ea typeface="ＭＳ Ｐゴシック" charset="0"/>
              </a:defRPr>
            </a:lvl8pPr>
            <a:lvl9pPr marL="3886200" indent="-228600" eaLnBrk="0" fontAlgn="base" hangingPunct="0">
              <a:spcBef>
                <a:spcPct val="50000"/>
              </a:spcBef>
              <a:spcAft>
                <a:spcPct val="0"/>
              </a:spcAft>
              <a:defRPr sz="2400">
                <a:solidFill>
                  <a:schemeClr val="tx1"/>
                </a:solidFill>
                <a:latin typeface="Akkurat Office" charset="0"/>
                <a:ea typeface="ＭＳ Ｐゴシック" charset="0"/>
              </a:defRPr>
            </a:lvl9pPr>
          </a:lstStyle>
          <a:p>
            <a:pPr marL="0" marR="0" lvl="0" indent="0" algn="l" defTabSz="914400" rtl="0" eaLnBrk="0" fontAlgn="base" latinLnBrk="0" hangingPunct="0">
              <a:lnSpc>
                <a:spcPct val="70000"/>
              </a:lnSpc>
              <a:spcBef>
                <a:spcPts val="300"/>
              </a:spcBef>
              <a:spcAft>
                <a:spcPct val="0"/>
              </a:spcAft>
              <a:buClrTx/>
              <a:buSzTx/>
              <a:buFontTx/>
              <a:buNone/>
              <a:tabLst/>
              <a:defRPr/>
            </a:pPr>
            <a:r>
              <a:rPr kumimoji="0" lang="de-DE" sz="1400" b="0" i="0" u="none" strike="noStrike" kern="1200" cap="none" spc="0" normalizeH="0" baseline="0" noProof="0" dirty="0">
                <a:ln>
                  <a:noFill/>
                </a:ln>
                <a:effectLst/>
                <a:uLnTx/>
                <a:uFillTx/>
                <a:latin typeface="Calibri" charset="0"/>
                <a:ea typeface="ＭＳ Ｐゴシック" charset="0"/>
                <a:cs typeface="Calibri" charset="0"/>
              </a:rPr>
              <a:t>Mehrwertsteuer, Bruttopreis</a:t>
            </a:r>
          </a:p>
        </p:txBody>
      </p:sp>
      <p:grpSp>
        <p:nvGrpSpPr>
          <p:cNvPr id="54" name="Gruppieren 53">
            <a:extLst>
              <a:ext uri="{FF2B5EF4-FFF2-40B4-BE49-F238E27FC236}">
                <a16:creationId xmlns:a16="http://schemas.microsoft.com/office/drawing/2014/main" id="{FC6B0DE5-C08B-4D38-9BF1-09292E4BF218}"/>
              </a:ext>
            </a:extLst>
          </p:cNvPr>
          <p:cNvGrpSpPr/>
          <p:nvPr/>
        </p:nvGrpSpPr>
        <p:grpSpPr>
          <a:xfrm>
            <a:off x="1884323" y="4911077"/>
            <a:ext cx="4687918" cy="1346090"/>
            <a:chOff x="1997362" y="1254147"/>
            <a:chExt cx="4455742" cy="1346090"/>
          </a:xfrm>
          <a:solidFill>
            <a:schemeClr val="bg1">
              <a:lumMod val="95000"/>
            </a:schemeClr>
          </a:solidFill>
        </p:grpSpPr>
        <p:sp>
          <p:nvSpPr>
            <p:cNvPr id="55" name="Würfel 25">
              <a:extLst>
                <a:ext uri="{FF2B5EF4-FFF2-40B4-BE49-F238E27FC236}">
                  <a16:creationId xmlns:a16="http://schemas.microsoft.com/office/drawing/2014/main" id="{BDA356C7-D16F-4E9F-9CBD-651F37EB89F6}"/>
                </a:ext>
              </a:extLst>
            </p:cNvPr>
            <p:cNvSpPr>
              <a:spLocks noChangeArrowheads="1"/>
            </p:cNvSpPr>
            <p:nvPr/>
          </p:nvSpPr>
          <p:spPr bwMode="auto">
            <a:xfrm>
              <a:off x="1997362" y="1254147"/>
              <a:ext cx="4455742" cy="1281949"/>
            </a:xfrm>
            <a:prstGeom prst="cube">
              <a:avLst>
                <a:gd name="adj" fmla="val 71241"/>
              </a:avLst>
            </a:prstGeom>
            <a:grpFill/>
            <a:ln w="9525">
              <a:solidFill>
                <a:schemeClr val="bg1">
                  <a:lumMod val="50000"/>
                </a:schemeClr>
              </a:solidFill>
              <a:miter lim="800000"/>
              <a:headEnd/>
              <a:tailEnd/>
            </a:ln>
            <a:effectLst/>
          </p:spPr>
          <p:txBody>
            <a:bodyPr anchor="ctr" upright="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4000" b="0" i="0" u="none" strike="noStrike" kern="1200" cap="none" spc="0" normalizeH="0" baseline="0" noProof="0" dirty="0">
                <a:ln>
                  <a:noFill/>
                </a:ln>
                <a:solidFill>
                  <a:srgbClr val="000000"/>
                </a:solidFill>
                <a:effectLst/>
                <a:uLnTx/>
                <a:uFillTx/>
                <a:latin typeface="Calibri Normal" charset="0"/>
                <a:ea typeface="ＭＳ Ｐゴシック" charset="-128"/>
              </a:endParaRPr>
            </a:p>
          </p:txBody>
        </p:sp>
        <p:sp>
          <p:nvSpPr>
            <p:cNvPr id="59" name="Textfeld 58">
              <a:extLst>
                <a:ext uri="{FF2B5EF4-FFF2-40B4-BE49-F238E27FC236}">
                  <a16:creationId xmlns:a16="http://schemas.microsoft.com/office/drawing/2014/main" id="{4AA36CA1-4A1D-4246-AD86-A065D26D4A00}"/>
                </a:ext>
              </a:extLst>
            </p:cNvPr>
            <p:cNvSpPr txBox="1">
              <a:spLocks noChangeArrowheads="1"/>
            </p:cNvSpPr>
            <p:nvPr/>
          </p:nvSpPr>
          <p:spPr bwMode="auto">
            <a:xfrm>
              <a:off x="2338814" y="1896880"/>
              <a:ext cx="3401257" cy="7033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36000"/>
            <a:lstStyle>
              <a:lvl1pPr>
                <a:defRPr sz="2400">
                  <a:solidFill>
                    <a:schemeClr val="tx1"/>
                  </a:solidFill>
                  <a:latin typeface="Akkurat Office" charset="0"/>
                  <a:ea typeface="ＭＳ Ｐゴシック" charset="0"/>
                  <a:cs typeface="ＭＳ Ｐゴシック" charset="0"/>
                </a:defRPr>
              </a:lvl1pPr>
              <a:lvl2pPr marL="742950" indent="-285750">
                <a:defRPr sz="2400">
                  <a:solidFill>
                    <a:schemeClr val="tx1"/>
                  </a:solidFill>
                  <a:latin typeface="Akkurat Office" charset="0"/>
                  <a:ea typeface="ＭＳ Ｐゴシック" charset="0"/>
                </a:defRPr>
              </a:lvl2pPr>
              <a:lvl3pPr marL="1143000" indent="-228600">
                <a:defRPr sz="2400">
                  <a:solidFill>
                    <a:schemeClr val="tx1"/>
                  </a:solidFill>
                  <a:latin typeface="Akkurat Office" charset="0"/>
                  <a:ea typeface="ＭＳ Ｐゴシック" charset="0"/>
                </a:defRPr>
              </a:lvl3pPr>
              <a:lvl4pPr marL="1600200" indent="-228600">
                <a:defRPr sz="2400">
                  <a:solidFill>
                    <a:schemeClr val="tx1"/>
                  </a:solidFill>
                  <a:latin typeface="Akkurat Office" charset="0"/>
                  <a:ea typeface="ＭＳ Ｐゴシック" charset="0"/>
                </a:defRPr>
              </a:lvl4pPr>
              <a:lvl5pPr marL="2057400" indent="-228600">
                <a:defRPr sz="2400">
                  <a:solidFill>
                    <a:schemeClr val="tx1"/>
                  </a:solidFill>
                  <a:latin typeface="Akkurat Office" charset="0"/>
                  <a:ea typeface="ＭＳ Ｐゴシック" charset="0"/>
                </a:defRPr>
              </a:lvl5pPr>
              <a:lvl6pPr marL="2514600" indent="-228600" eaLnBrk="0" fontAlgn="base" hangingPunct="0">
                <a:spcBef>
                  <a:spcPct val="50000"/>
                </a:spcBef>
                <a:spcAft>
                  <a:spcPct val="0"/>
                </a:spcAft>
                <a:defRPr sz="2400">
                  <a:solidFill>
                    <a:schemeClr val="tx1"/>
                  </a:solidFill>
                  <a:latin typeface="Akkurat Office" charset="0"/>
                  <a:ea typeface="ＭＳ Ｐゴシック" charset="0"/>
                </a:defRPr>
              </a:lvl6pPr>
              <a:lvl7pPr marL="2971800" indent="-228600" eaLnBrk="0" fontAlgn="base" hangingPunct="0">
                <a:spcBef>
                  <a:spcPct val="50000"/>
                </a:spcBef>
                <a:spcAft>
                  <a:spcPct val="0"/>
                </a:spcAft>
                <a:defRPr sz="2400">
                  <a:solidFill>
                    <a:schemeClr val="tx1"/>
                  </a:solidFill>
                  <a:latin typeface="Akkurat Office" charset="0"/>
                  <a:ea typeface="ＭＳ Ｐゴシック" charset="0"/>
                </a:defRPr>
              </a:lvl7pPr>
              <a:lvl8pPr marL="3429000" indent="-228600" eaLnBrk="0" fontAlgn="base" hangingPunct="0">
                <a:spcBef>
                  <a:spcPct val="50000"/>
                </a:spcBef>
                <a:spcAft>
                  <a:spcPct val="0"/>
                </a:spcAft>
                <a:defRPr sz="2400">
                  <a:solidFill>
                    <a:schemeClr val="tx1"/>
                  </a:solidFill>
                  <a:latin typeface="Akkurat Office" charset="0"/>
                  <a:ea typeface="ＭＳ Ｐゴシック" charset="0"/>
                </a:defRPr>
              </a:lvl8pPr>
              <a:lvl9pPr marL="3886200" indent="-228600" eaLnBrk="0" fontAlgn="base" hangingPunct="0">
                <a:spcBef>
                  <a:spcPct val="50000"/>
                </a:spcBef>
                <a:spcAft>
                  <a:spcPct val="0"/>
                </a:spcAft>
                <a:defRPr sz="2400">
                  <a:solidFill>
                    <a:schemeClr val="tx1"/>
                  </a:solidFill>
                  <a:latin typeface="Akkurat Office" charset="0"/>
                  <a:ea typeface="ＭＳ Ｐゴシック" charset="0"/>
                </a:defRPr>
              </a:lvl9pPr>
            </a:lstStyle>
            <a:p>
              <a:pPr lvl="0">
                <a:defRPr/>
              </a:pPr>
              <a:r>
                <a:rPr lang="de-DE" sz="1400" b="1" dirty="0">
                  <a:latin typeface="Calibri" charset="0"/>
                  <a:cs typeface="Times New Roman" charset="0"/>
                </a:rPr>
                <a:t>Erweiterter kontextbezogener Lesewortschatz</a:t>
              </a:r>
              <a:endParaRPr lang="de-DE" sz="1400" b="1" dirty="0">
                <a:latin typeface="Times New Roman" charset="0"/>
                <a:cs typeface="Times New Roman" charset="0"/>
              </a:endParaRPr>
            </a:p>
            <a:p>
              <a:pPr lvl="0">
                <a:lnSpc>
                  <a:spcPts val="1400"/>
                </a:lnSpc>
                <a:defRPr/>
              </a:pPr>
              <a:br>
                <a:rPr lang="en-US" sz="1400" b="1" dirty="0">
                  <a:latin typeface="Calibri" charset="0"/>
                  <a:cs typeface="Times New Roman" charset="0"/>
                </a:rPr>
              </a:br>
              <a:r>
                <a:rPr lang="en-US" sz="1400" dirty="0" err="1">
                  <a:latin typeface="Calibri" charset="0"/>
                  <a:cs typeface="Times New Roman" charset="0"/>
                </a:rPr>
                <a:t>Bildungssprache</a:t>
              </a:r>
              <a:endParaRPr lang="de-DE" sz="1400" dirty="0">
                <a:latin typeface="Calibri" charset="0"/>
                <a:cs typeface="Times New Roman" charset="0"/>
              </a:endParaRPr>
            </a:p>
          </p:txBody>
        </p:sp>
      </p:grpSp>
      <mc:AlternateContent xmlns:mc="http://schemas.openxmlformats.org/markup-compatibility/2006" xmlns:a14="http://schemas.microsoft.com/office/drawing/2010/main">
        <mc:Choice Requires="a14">
          <p:sp>
            <p:nvSpPr>
              <p:cNvPr id="34" name="Textfeld 33">
                <a:extLst>
                  <a:ext uri="{FF2B5EF4-FFF2-40B4-BE49-F238E27FC236}">
                    <a16:creationId xmlns:a16="http://schemas.microsoft.com/office/drawing/2014/main" id="{96CEBC2E-D71E-FE4C-A11F-E273A4670E1A}"/>
                  </a:ext>
                </a:extLst>
              </p:cNvPr>
              <p:cNvSpPr txBox="1">
                <a:spLocks noChangeArrowheads="1"/>
              </p:cNvSpPr>
              <p:nvPr/>
            </p:nvSpPr>
            <p:spPr bwMode="auto">
              <a:xfrm>
                <a:off x="6762513" y="4071959"/>
                <a:ext cx="2129486" cy="772335"/>
              </a:xfrm>
              <a:prstGeom prst="rect">
                <a:avLst/>
              </a:prstGeom>
              <a:noFill/>
              <a:ln>
                <a:noFill/>
              </a:ln>
              <a:extLst>
                <a:ext uri="{909E8E84-426E-40dd-AFC4-6F175D3DCCD1}">
                  <a14:hiddenFill xmlns="">
                    <a:solidFill>
                      <a:srgbClr val="FFFFFF"/>
                    </a:solidFill>
                  </a14:hiddenFill>
                </a:ext>
                <a:ext uri="{91240B29-F687-4f45-9708-019B960494DF}">
                  <a14:hiddenLine xmlns="" w="9525">
                    <a:solidFill>
                      <a:srgbClr val="000000"/>
                    </a:solidFill>
                    <a:miter lim="800000"/>
                    <a:headEnd/>
                    <a:tailEnd/>
                  </a14:hiddenLine>
                </a:ext>
              </a:extLst>
            </p:spPr>
            <p:txBody>
              <a:bodyPr wrap="square" lIns="0" tIns="0" rIns="0" bIns="36000" anchor="t">
                <a:noAutofit/>
              </a:bodyPr>
              <a:lstStyle>
                <a:lvl1pPr>
                  <a:defRPr sz="2400">
                    <a:solidFill>
                      <a:schemeClr val="tx1"/>
                    </a:solidFill>
                    <a:latin typeface="Akkurat Office" charset="0"/>
                    <a:ea typeface="ＭＳ Ｐゴシック" charset="0"/>
                    <a:cs typeface="ＭＳ Ｐゴシック" charset="0"/>
                  </a:defRPr>
                </a:lvl1pPr>
                <a:lvl2pPr marL="742950" indent="-285750">
                  <a:defRPr sz="2400">
                    <a:solidFill>
                      <a:schemeClr val="tx1"/>
                    </a:solidFill>
                    <a:latin typeface="Akkurat Office" charset="0"/>
                    <a:ea typeface="ＭＳ Ｐゴシック" charset="0"/>
                  </a:defRPr>
                </a:lvl2pPr>
                <a:lvl3pPr marL="1143000" indent="-228600">
                  <a:defRPr sz="2400">
                    <a:solidFill>
                      <a:schemeClr val="tx1"/>
                    </a:solidFill>
                    <a:latin typeface="Akkurat Office" charset="0"/>
                    <a:ea typeface="ＭＳ Ｐゴシック" charset="0"/>
                  </a:defRPr>
                </a:lvl3pPr>
                <a:lvl4pPr marL="1600200" indent="-228600">
                  <a:defRPr sz="2400">
                    <a:solidFill>
                      <a:schemeClr val="tx1"/>
                    </a:solidFill>
                    <a:latin typeface="Akkurat Office" charset="0"/>
                    <a:ea typeface="ＭＳ Ｐゴシック" charset="0"/>
                  </a:defRPr>
                </a:lvl4pPr>
                <a:lvl5pPr marL="2057400" indent="-228600">
                  <a:defRPr sz="2400">
                    <a:solidFill>
                      <a:schemeClr val="tx1"/>
                    </a:solidFill>
                    <a:latin typeface="Akkurat Office" charset="0"/>
                    <a:ea typeface="ＭＳ Ｐゴシック" charset="0"/>
                  </a:defRPr>
                </a:lvl5pPr>
                <a:lvl6pPr marL="2514600" indent="-228600" eaLnBrk="0" fontAlgn="base" hangingPunct="0">
                  <a:spcBef>
                    <a:spcPct val="50000"/>
                  </a:spcBef>
                  <a:spcAft>
                    <a:spcPct val="0"/>
                  </a:spcAft>
                  <a:defRPr sz="2400">
                    <a:solidFill>
                      <a:schemeClr val="tx1"/>
                    </a:solidFill>
                    <a:latin typeface="Akkurat Office" charset="0"/>
                    <a:ea typeface="ＭＳ Ｐゴシック" charset="0"/>
                  </a:defRPr>
                </a:lvl6pPr>
                <a:lvl7pPr marL="2971800" indent="-228600" eaLnBrk="0" fontAlgn="base" hangingPunct="0">
                  <a:spcBef>
                    <a:spcPct val="50000"/>
                  </a:spcBef>
                  <a:spcAft>
                    <a:spcPct val="0"/>
                  </a:spcAft>
                  <a:defRPr sz="2400">
                    <a:solidFill>
                      <a:schemeClr val="tx1"/>
                    </a:solidFill>
                    <a:latin typeface="Akkurat Office" charset="0"/>
                    <a:ea typeface="ＭＳ Ｐゴシック" charset="0"/>
                  </a:defRPr>
                </a:lvl7pPr>
                <a:lvl8pPr marL="3429000" indent="-228600" eaLnBrk="0" fontAlgn="base" hangingPunct="0">
                  <a:spcBef>
                    <a:spcPct val="50000"/>
                  </a:spcBef>
                  <a:spcAft>
                    <a:spcPct val="0"/>
                  </a:spcAft>
                  <a:defRPr sz="2400">
                    <a:solidFill>
                      <a:schemeClr val="tx1"/>
                    </a:solidFill>
                    <a:latin typeface="Akkurat Office" charset="0"/>
                    <a:ea typeface="ＭＳ Ｐゴシック" charset="0"/>
                  </a:defRPr>
                </a:lvl8pPr>
                <a:lvl9pPr marL="3886200" indent="-228600" eaLnBrk="0" fontAlgn="base" hangingPunct="0">
                  <a:spcBef>
                    <a:spcPct val="50000"/>
                  </a:spcBef>
                  <a:spcAft>
                    <a:spcPct val="0"/>
                  </a:spcAft>
                  <a:defRPr sz="2400">
                    <a:solidFill>
                      <a:schemeClr val="tx1"/>
                    </a:solidFill>
                    <a:latin typeface="Akkurat Office" charset="0"/>
                    <a:ea typeface="ＭＳ Ｐゴシック" charset="0"/>
                  </a:defRPr>
                </a:lvl9pPr>
              </a:lstStyle>
              <a:p>
                <a:pPr lvl="0">
                  <a:defRPr/>
                </a:pPr>
                <a14:m>
                  <m:oMath xmlns:m="http://schemas.openxmlformats.org/officeDocument/2006/math">
                    <m:r>
                      <m:rPr>
                        <m:sty m:val="p"/>
                      </m:rPr>
                      <a:rPr lang="de-DE" sz="1400" smtClean="0">
                        <a:solidFill>
                          <a:schemeClr val="tx1"/>
                        </a:solidFill>
                        <a:latin typeface="Cambria Math" panose="02040503050406030204" pitchFamily="18" charset="0"/>
                        <a:cs typeface="Calibri" charset="0"/>
                      </a:rPr>
                      <m:t>P</m:t>
                    </m:r>
                    <m:r>
                      <a:rPr lang="de-DE" sz="1400" smtClean="0">
                        <a:solidFill>
                          <a:schemeClr val="tx1"/>
                        </a:solidFill>
                        <a:latin typeface="Cambria Math" panose="02040503050406030204" pitchFamily="18" charset="0"/>
                        <a:cs typeface="Calibri" charset="0"/>
                      </a:rPr>
                      <m:t>=</m:t>
                    </m:r>
                    <m:f>
                      <m:fPr>
                        <m:ctrlPr>
                          <a:rPr lang="de-DE" sz="1400" i="1">
                            <a:solidFill>
                              <a:schemeClr val="tx1"/>
                            </a:solidFill>
                            <a:latin typeface="Cambria Math" panose="02040503050406030204" pitchFamily="18" charset="0"/>
                            <a:cs typeface="Calibri" charset="0"/>
                          </a:rPr>
                        </m:ctrlPr>
                      </m:fPr>
                      <m:num>
                        <m:r>
                          <a:rPr lang="de-DE" sz="1400" i="1">
                            <a:solidFill>
                              <a:schemeClr val="tx1"/>
                            </a:solidFill>
                            <a:latin typeface="Cambria Math" panose="02040503050406030204" pitchFamily="18" charset="0"/>
                            <a:cs typeface="Calibri" charset="0"/>
                          </a:rPr>
                          <m:t>𝑝</m:t>
                        </m:r>
                      </m:num>
                      <m:den>
                        <m:r>
                          <a:rPr lang="de-DE" sz="1400" i="1">
                            <a:solidFill>
                              <a:schemeClr val="tx1"/>
                            </a:solidFill>
                            <a:latin typeface="Cambria Math" panose="02040503050406030204" pitchFamily="18" charset="0"/>
                            <a:cs typeface="Calibri" charset="0"/>
                          </a:rPr>
                          <m:t>100</m:t>
                        </m:r>
                      </m:den>
                    </m:f>
                    <m:r>
                      <a:rPr lang="de-DE" sz="1400" i="1">
                        <a:solidFill>
                          <a:schemeClr val="tx1"/>
                        </a:solidFill>
                        <a:latin typeface="Cambria Math" panose="02040503050406030204" pitchFamily="18" charset="0"/>
                        <a:cs typeface="Calibri" charset="0"/>
                      </a:rPr>
                      <m:t>⋅</m:t>
                    </m:r>
                    <m:r>
                      <a:rPr lang="de-DE" sz="1400" i="1">
                        <a:solidFill>
                          <a:schemeClr val="tx1"/>
                        </a:solidFill>
                        <a:latin typeface="Cambria Math" panose="02040503050406030204" pitchFamily="18" charset="0"/>
                        <a:cs typeface="Calibri" charset="0"/>
                      </a:rPr>
                      <m:t>𝐺</m:t>
                    </m:r>
                    <m:r>
                      <a:rPr lang="de-DE" sz="1400" i="1">
                        <a:solidFill>
                          <a:schemeClr val="tx1"/>
                        </a:solidFill>
                        <a:latin typeface="Cambria Math" panose="02040503050406030204" pitchFamily="18" charset="0"/>
                        <a:cs typeface="Calibri" charset="0"/>
                      </a:rPr>
                      <m:t> </m:t>
                    </m:r>
                  </m:oMath>
                </a14:m>
                <a:r>
                  <a:rPr kumimoji="0" lang="de-DE" sz="1400" b="0" i="0" u="none" strike="noStrike" kern="1200" cap="none" spc="0" normalizeH="0" baseline="0" noProof="0" dirty="0">
                    <a:ln>
                      <a:noFill/>
                    </a:ln>
                    <a:solidFill>
                      <a:schemeClr val="tx1"/>
                    </a:solidFill>
                    <a:effectLst/>
                    <a:uLnTx/>
                    <a:uFillTx/>
                    <a:latin typeface="+mj-lt"/>
                    <a:cs typeface="Calibri" charset="0"/>
                  </a:rPr>
                  <a:t>  </a:t>
                </a:r>
              </a:p>
              <a:p>
                <a:pPr lvl="0">
                  <a:defRPr/>
                </a:pPr>
                <a:r>
                  <a:rPr kumimoji="0" lang="de-DE" sz="1400" b="0" i="0" u="none" strike="noStrike" kern="1200" cap="none" spc="0" normalizeH="0" baseline="0" noProof="0" dirty="0">
                    <a:ln>
                      <a:noFill/>
                    </a:ln>
                    <a:solidFill>
                      <a:schemeClr val="tx1"/>
                    </a:solidFill>
                    <a:effectLst/>
                    <a:uLnTx/>
                    <a:uFillTx/>
                    <a:latin typeface="Calibri" charset="0"/>
                    <a:cs typeface="Calibri" charset="0"/>
                  </a:rPr>
                  <a:t>Prozentwert,</a:t>
                </a:r>
                <a:r>
                  <a:rPr kumimoji="0" lang="de-DE" sz="1400" b="0" i="0" u="none" strike="noStrike" kern="1200" cap="none" spc="0" normalizeH="0" noProof="0" dirty="0">
                    <a:ln>
                      <a:noFill/>
                    </a:ln>
                    <a:solidFill>
                      <a:schemeClr val="tx1"/>
                    </a:solidFill>
                    <a:effectLst/>
                    <a:uLnTx/>
                    <a:uFillTx/>
                    <a:latin typeface="Calibri" charset="0"/>
                    <a:cs typeface="Calibri" charset="0"/>
                  </a:rPr>
                  <a:t> </a:t>
                </a:r>
                <a:r>
                  <a:rPr kumimoji="0" lang="de-DE" sz="1400" b="0" i="0" u="none" strike="noStrike" kern="1200" cap="none" spc="0" normalizeH="0" baseline="0" noProof="0" dirty="0">
                    <a:ln>
                      <a:noFill/>
                    </a:ln>
                    <a:solidFill>
                      <a:schemeClr val="tx1"/>
                    </a:solidFill>
                    <a:effectLst/>
                    <a:uLnTx/>
                    <a:uFillTx/>
                    <a:latin typeface="Calibri" charset="0"/>
                    <a:cs typeface="Calibri" charset="0"/>
                  </a:rPr>
                  <a:t>Prozentsatz, </a:t>
                </a:r>
                <a:br>
                  <a:rPr kumimoji="0" lang="de-DE" sz="1400" b="0" i="0" u="none" strike="noStrike" kern="1200" cap="none" spc="0" normalizeH="0" baseline="0" noProof="0" dirty="0">
                    <a:ln>
                      <a:noFill/>
                    </a:ln>
                    <a:solidFill>
                      <a:schemeClr val="tx1"/>
                    </a:solidFill>
                    <a:effectLst/>
                    <a:uLnTx/>
                    <a:uFillTx/>
                    <a:latin typeface="Calibri" charset="0"/>
                    <a:cs typeface="Calibri" charset="0"/>
                  </a:rPr>
                </a:br>
                <a:r>
                  <a:rPr kumimoji="0" lang="de-DE" sz="1400" b="0" i="0" u="none" strike="noStrike" kern="1200" cap="none" spc="0" normalizeH="0" baseline="0" noProof="0" dirty="0">
                    <a:ln>
                      <a:noFill/>
                    </a:ln>
                    <a:solidFill>
                      <a:schemeClr val="tx1"/>
                    </a:solidFill>
                    <a:effectLst/>
                    <a:uLnTx/>
                    <a:uFillTx/>
                    <a:latin typeface="Calibri" charset="0"/>
                    <a:cs typeface="Calibri" charset="0"/>
                  </a:rPr>
                  <a:t>Grundwert</a:t>
                </a:r>
              </a:p>
            </p:txBody>
          </p:sp>
        </mc:Choice>
        <mc:Fallback xmlns="">
          <p:sp>
            <p:nvSpPr>
              <p:cNvPr id="34" name="Textfeld 33">
                <a:extLst>
                  <a:ext uri="{FF2B5EF4-FFF2-40B4-BE49-F238E27FC236}">
                    <a16:creationId xmlns:a16="http://schemas.microsoft.com/office/drawing/2014/main" id="{96CEBC2E-D71E-FE4C-A11F-E273A4670E1A}"/>
                  </a:ext>
                </a:extLst>
              </p:cNvPr>
              <p:cNvSpPr txBox="1">
                <a:spLocks noRot="1" noChangeAspect="1" noMove="1" noResize="1" noEditPoints="1" noAdjustHandles="1" noChangeArrowheads="1" noChangeShapeType="1" noTextEdit="1"/>
              </p:cNvSpPr>
              <p:nvPr/>
            </p:nvSpPr>
            <p:spPr bwMode="auto">
              <a:xfrm>
                <a:off x="6762513" y="4071959"/>
                <a:ext cx="2129486" cy="772335"/>
              </a:xfrm>
              <a:prstGeom prst="rect">
                <a:avLst/>
              </a:prstGeom>
              <a:blipFill>
                <a:blip r:embed="rId7"/>
                <a:stretch>
                  <a:fillRect l="-5143" b="-6299"/>
                </a:stretch>
              </a:blip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de-DE">
                    <a:noFill/>
                  </a:rPr>
                  <a:t> </a:t>
                </a:r>
              </a:p>
            </p:txBody>
          </p:sp>
        </mc:Fallback>
      </mc:AlternateContent>
      <p:grpSp>
        <p:nvGrpSpPr>
          <p:cNvPr id="50" name="Gruppieren 49">
            <a:extLst>
              <a:ext uri="{FF2B5EF4-FFF2-40B4-BE49-F238E27FC236}">
                <a16:creationId xmlns:a16="http://schemas.microsoft.com/office/drawing/2014/main" id="{51ED215F-5E71-4BF1-B96A-5E295379A764}"/>
              </a:ext>
            </a:extLst>
          </p:cNvPr>
          <p:cNvGrpSpPr/>
          <p:nvPr/>
        </p:nvGrpSpPr>
        <p:grpSpPr>
          <a:xfrm>
            <a:off x="1884323" y="3719177"/>
            <a:ext cx="4687918" cy="1346090"/>
            <a:chOff x="1997362" y="1254147"/>
            <a:chExt cx="4455742" cy="1346090"/>
          </a:xfrm>
        </p:grpSpPr>
        <p:sp>
          <p:nvSpPr>
            <p:cNvPr id="51" name="Würfel 25">
              <a:extLst>
                <a:ext uri="{FF2B5EF4-FFF2-40B4-BE49-F238E27FC236}">
                  <a16:creationId xmlns:a16="http://schemas.microsoft.com/office/drawing/2014/main" id="{6FAEE031-1913-4F95-B326-6B87252B1EEE}"/>
                </a:ext>
              </a:extLst>
            </p:cNvPr>
            <p:cNvSpPr>
              <a:spLocks noChangeArrowheads="1"/>
            </p:cNvSpPr>
            <p:nvPr/>
          </p:nvSpPr>
          <p:spPr bwMode="auto">
            <a:xfrm>
              <a:off x="1997362" y="1254147"/>
              <a:ext cx="4455742" cy="1281949"/>
            </a:xfrm>
            <a:prstGeom prst="cube">
              <a:avLst>
                <a:gd name="adj" fmla="val 71241"/>
              </a:avLst>
            </a:prstGeom>
            <a:solidFill>
              <a:schemeClr val="bg1">
                <a:lumMod val="75000"/>
              </a:schemeClr>
            </a:solidFill>
            <a:ln w="9525">
              <a:solidFill>
                <a:schemeClr val="bg1">
                  <a:lumMod val="50000"/>
                </a:schemeClr>
              </a:solidFill>
              <a:miter lim="800000"/>
              <a:headEnd/>
              <a:tailEnd/>
            </a:ln>
            <a:effectLst/>
          </p:spPr>
          <p:txBody>
            <a:bodyPr anchor="ctr" upright="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4000" b="0" i="0" u="none" strike="noStrike" kern="1200" cap="none" spc="0" normalizeH="0" baseline="0" noProof="0" dirty="0">
                <a:ln>
                  <a:noFill/>
                </a:ln>
                <a:solidFill>
                  <a:srgbClr val="000000"/>
                </a:solidFill>
                <a:effectLst/>
                <a:uLnTx/>
                <a:uFillTx/>
                <a:latin typeface="Calibri Normal" charset="0"/>
                <a:ea typeface="ＭＳ Ｐゴシック" charset="-128"/>
              </a:endParaRPr>
            </a:p>
          </p:txBody>
        </p:sp>
        <p:sp>
          <p:nvSpPr>
            <p:cNvPr id="52" name="Textfeld 51">
              <a:extLst>
                <a:ext uri="{FF2B5EF4-FFF2-40B4-BE49-F238E27FC236}">
                  <a16:creationId xmlns:a16="http://schemas.microsoft.com/office/drawing/2014/main" id="{89219E23-46D9-49E8-9ED7-AF30F95A24BC}"/>
                </a:ext>
              </a:extLst>
            </p:cNvPr>
            <p:cNvSpPr txBox="1">
              <a:spLocks noChangeArrowheads="1"/>
            </p:cNvSpPr>
            <p:nvPr/>
          </p:nvSpPr>
          <p:spPr bwMode="auto">
            <a:xfrm>
              <a:off x="2338814" y="1896880"/>
              <a:ext cx="3401257" cy="7033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36000"/>
            <a:lstStyle>
              <a:lvl1pPr>
                <a:defRPr sz="2400">
                  <a:solidFill>
                    <a:schemeClr val="tx1"/>
                  </a:solidFill>
                  <a:latin typeface="Akkurat Office" charset="0"/>
                  <a:ea typeface="ＭＳ Ｐゴシック" charset="0"/>
                  <a:cs typeface="ＭＳ Ｐゴシック" charset="0"/>
                </a:defRPr>
              </a:lvl1pPr>
              <a:lvl2pPr marL="742950" indent="-285750">
                <a:defRPr sz="2400">
                  <a:solidFill>
                    <a:schemeClr val="tx1"/>
                  </a:solidFill>
                  <a:latin typeface="Akkurat Office" charset="0"/>
                  <a:ea typeface="ＭＳ Ｐゴシック" charset="0"/>
                </a:defRPr>
              </a:lvl2pPr>
              <a:lvl3pPr marL="1143000" indent="-228600">
                <a:defRPr sz="2400">
                  <a:solidFill>
                    <a:schemeClr val="tx1"/>
                  </a:solidFill>
                  <a:latin typeface="Akkurat Office" charset="0"/>
                  <a:ea typeface="ＭＳ Ｐゴシック" charset="0"/>
                </a:defRPr>
              </a:lvl3pPr>
              <a:lvl4pPr marL="1600200" indent="-228600">
                <a:defRPr sz="2400">
                  <a:solidFill>
                    <a:schemeClr val="tx1"/>
                  </a:solidFill>
                  <a:latin typeface="Akkurat Office" charset="0"/>
                  <a:ea typeface="ＭＳ Ｐゴシック" charset="0"/>
                </a:defRPr>
              </a:lvl4pPr>
              <a:lvl5pPr marL="2057400" indent="-228600">
                <a:defRPr sz="2400">
                  <a:solidFill>
                    <a:schemeClr val="tx1"/>
                  </a:solidFill>
                  <a:latin typeface="Akkurat Office" charset="0"/>
                  <a:ea typeface="ＭＳ Ｐゴシック" charset="0"/>
                </a:defRPr>
              </a:lvl5pPr>
              <a:lvl6pPr marL="2514600" indent="-228600" eaLnBrk="0" fontAlgn="base" hangingPunct="0">
                <a:spcBef>
                  <a:spcPct val="50000"/>
                </a:spcBef>
                <a:spcAft>
                  <a:spcPct val="0"/>
                </a:spcAft>
                <a:defRPr sz="2400">
                  <a:solidFill>
                    <a:schemeClr val="tx1"/>
                  </a:solidFill>
                  <a:latin typeface="Akkurat Office" charset="0"/>
                  <a:ea typeface="ＭＳ Ｐゴシック" charset="0"/>
                </a:defRPr>
              </a:lvl6pPr>
              <a:lvl7pPr marL="2971800" indent="-228600" eaLnBrk="0" fontAlgn="base" hangingPunct="0">
                <a:spcBef>
                  <a:spcPct val="50000"/>
                </a:spcBef>
                <a:spcAft>
                  <a:spcPct val="0"/>
                </a:spcAft>
                <a:defRPr sz="2400">
                  <a:solidFill>
                    <a:schemeClr val="tx1"/>
                  </a:solidFill>
                  <a:latin typeface="Akkurat Office" charset="0"/>
                  <a:ea typeface="ＭＳ Ｐゴシック" charset="0"/>
                </a:defRPr>
              </a:lvl7pPr>
              <a:lvl8pPr marL="3429000" indent="-228600" eaLnBrk="0" fontAlgn="base" hangingPunct="0">
                <a:spcBef>
                  <a:spcPct val="50000"/>
                </a:spcBef>
                <a:spcAft>
                  <a:spcPct val="0"/>
                </a:spcAft>
                <a:defRPr sz="2400">
                  <a:solidFill>
                    <a:schemeClr val="tx1"/>
                  </a:solidFill>
                  <a:latin typeface="Akkurat Office" charset="0"/>
                  <a:ea typeface="ＭＳ Ｐゴシック" charset="0"/>
                </a:defRPr>
              </a:lvl8pPr>
              <a:lvl9pPr marL="3886200" indent="-228600" eaLnBrk="0" fontAlgn="base" hangingPunct="0">
                <a:spcBef>
                  <a:spcPct val="50000"/>
                </a:spcBef>
                <a:spcAft>
                  <a:spcPct val="0"/>
                </a:spcAft>
                <a:defRPr sz="2400">
                  <a:solidFill>
                    <a:schemeClr val="tx1"/>
                  </a:solidFill>
                  <a:latin typeface="Akkurat Office" charset="0"/>
                  <a:ea typeface="ＭＳ Ｐゴシック" charset="0"/>
                </a:defRPr>
              </a:lvl9pPr>
            </a:lstStyle>
            <a:p>
              <a:pPr lvl="0">
                <a:defRPr/>
              </a:pPr>
              <a:r>
                <a:rPr lang="en-US" sz="1400" b="1" dirty="0" err="1">
                  <a:latin typeface="Calibri" charset="0"/>
                  <a:cs typeface="Times New Roman" charset="0"/>
                </a:rPr>
                <a:t>Formalbezogener</a:t>
              </a:r>
              <a:r>
                <a:rPr lang="en-US" sz="1400" b="1" dirty="0">
                  <a:latin typeface="Calibri" charset="0"/>
                  <a:cs typeface="Times New Roman" charset="0"/>
                </a:rPr>
                <a:t> </a:t>
              </a:r>
              <a:r>
                <a:rPr lang="en-US" sz="1400" b="1" dirty="0" err="1">
                  <a:latin typeface="Calibri" charset="0"/>
                  <a:cs typeface="Times New Roman" charset="0"/>
                </a:rPr>
                <a:t>Wortschatz</a:t>
              </a:r>
              <a:r>
                <a:rPr lang="en-US" sz="1400" b="1" dirty="0">
                  <a:latin typeface="Calibri" charset="0"/>
                  <a:cs typeface="Times New Roman" charset="0"/>
                </a:rPr>
                <a:t> </a:t>
              </a:r>
            </a:p>
            <a:p>
              <a:pPr lvl="0">
                <a:lnSpc>
                  <a:spcPts val="1400"/>
                </a:lnSpc>
                <a:defRPr/>
              </a:pPr>
              <a:br>
                <a:rPr lang="en-US" sz="1400" b="1" dirty="0">
                  <a:latin typeface="Calibri" charset="0"/>
                  <a:cs typeface="Times New Roman" charset="0"/>
                </a:rPr>
              </a:br>
              <a:r>
                <a:rPr lang="en-US" sz="1400" dirty="0" err="1">
                  <a:latin typeface="Calibri" charset="0"/>
                  <a:cs typeface="Times New Roman" charset="0"/>
                </a:rPr>
                <a:t>Technische</a:t>
              </a:r>
              <a:r>
                <a:rPr lang="en-US" sz="1400" dirty="0">
                  <a:latin typeface="Calibri" charset="0"/>
                  <a:cs typeface="Times New Roman" charset="0"/>
                </a:rPr>
                <a:t> </a:t>
              </a:r>
              <a:r>
                <a:rPr lang="en-US" sz="1400" dirty="0" err="1">
                  <a:latin typeface="Calibri" charset="0"/>
                  <a:cs typeface="Times New Roman" charset="0"/>
                </a:rPr>
                <a:t>Sprachebene</a:t>
              </a:r>
              <a:endParaRPr lang="de-DE" sz="1400" dirty="0">
                <a:latin typeface="Calibri" charset="0"/>
                <a:cs typeface="Times New Roman" charset="0"/>
              </a:endParaRPr>
            </a:p>
          </p:txBody>
        </p:sp>
      </p:grpSp>
      <p:pic>
        <p:nvPicPr>
          <p:cNvPr id="69" name="Grafik 68">
            <a:extLst>
              <a:ext uri="{FF2B5EF4-FFF2-40B4-BE49-F238E27FC236}">
                <a16:creationId xmlns:a16="http://schemas.microsoft.com/office/drawing/2014/main" id="{592C90FB-28A8-417A-89A8-1310AA657B2A}"/>
              </a:ext>
            </a:extLst>
          </p:cNvPr>
          <p:cNvPicPr>
            <a:picLocks noChangeAspect="1"/>
          </p:cNvPicPr>
          <p:nvPr/>
        </p:nvPicPr>
        <p:blipFill rotWithShape="1">
          <a:blip r:embed="rId8"/>
          <a:srcRect l="46692" t="54493" r="5491" b="29256"/>
          <a:stretch/>
        </p:blipFill>
        <p:spPr>
          <a:xfrm>
            <a:off x="6762513" y="3258576"/>
            <a:ext cx="1869404" cy="476491"/>
          </a:xfrm>
          <a:prstGeom prst="rect">
            <a:avLst/>
          </a:prstGeom>
          <a:ln>
            <a:solidFill>
              <a:schemeClr val="bg1">
                <a:lumMod val="95000"/>
              </a:schemeClr>
            </a:solidFill>
          </a:ln>
          <a:effectLst>
            <a:outerShdw blurRad="50800" dist="38100" dir="8100000" algn="tr" rotWithShape="0">
              <a:prstClr val="black">
                <a:alpha val="40000"/>
              </a:prstClr>
            </a:outerShdw>
          </a:effectLst>
        </p:spPr>
      </p:pic>
      <p:sp>
        <p:nvSpPr>
          <p:cNvPr id="32" name="Textfeld 31">
            <a:extLst>
              <a:ext uri="{FF2B5EF4-FFF2-40B4-BE49-F238E27FC236}">
                <a16:creationId xmlns:a16="http://schemas.microsoft.com/office/drawing/2014/main" id="{34F91E53-ECF5-C746-873C-9E8F5D3A1115}"/>
              </a:ext>
            </a:extLst>
          </p:cNvPr>
          <p:cNvSpPr txBox="1">
            <a:spLocks noChangeArrowheads="1"/>
          </p:cNvSpPr>
          <p:nvPr/>
        </p:nvSpPr>
        <p:spPr bwMode="auto">
          <a:xfrm>
            <a:off x="6762513" y="2542904"/>
            <a:ext cx="2129486" cy="676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36000" anchor="t">
            <a:noAutofit/>
          </a:bodyPr>
          <a:lstStyle>
            <a:lvl1pPr>
              <a:defRPr sz="2400">
                <a:solidFill>
                  <a:schemeClr val="tx1"/>
                </a:solidFill>
                <a:latin typeface="Akkurat Office" charset="0"/>
                <a:ea typeface="ＭＳ Ｐゴシック" charset="0"/>
                <a:cs typeface="ＭＳ Ｐゴシック" charset="0"/>
              </a:defRPr>
            </a:lvl1pPr>
            <a:lvl2pPr marL="742950" indent="-285750">
              <a:defRPr sz="2400">
                <a:solidFill>
                  <a:schemeClr val="tx1"/>
                </a:solidFill>
                <a:latin typeface="Akkurat Office" charset="0"/>
                <a:ea typeface="ＭＳ Ｐゴシック" charset="0"/>
              </a:defRPr>
            </a:lvl2pPr>
            <a:lvl3pPr marL="1143000" indent="-228600">
              <a:defRPr sz="2400">
                <a:solidFill>
                  <a:schemeClr val="tx1"/>
                </a:solidFill>
                <a:latin typeface="Akkurat Office" charset="0"/>
                <a:ea typeface="ＭＳ Ｐゴシック" charset="0"/>
              </a:defRPr>
            </a:lvl3pPr>
            <a:lvl4pPr marL="1600200" indent="-228600">
              <a:defRPr sz="2400">
                <a:solidFill>
                  <a:schemeClr val="tx1"/>
                </a:solidFill>
                <a:latin typeface="Akkurat Office" charset="0"/>
                <a:ea typeface="ＭＳ Ｐゴシック" charset="0"/>
              </a:defRPr>
            </a:lvl4pPr>
            <a:lvl5pPr marL="2057400" indent="-228600">
              <a:defRPr sz="2400">
                <a:solidFill>
                  <a:schemeClr val="tx1"/>
                </a:solidFill>
                <a:latin typeface="Akkurat Office" charset="0"/>
                <a:ea typeface="ＭＳ Ｐゴシック" charset="0"/>
              </a:defRPr>
            </a:lvl5pPr>
            <a:lvl6pPr marL="2514600" indent="-228600" eaLnBrk="0" fontAlgn="base" hangingPunct="0">
              <a:spcBef>
                <a:spcPct val="50000"/>
              </a:spcBef>
              <a:spcAft>
                <a:spcPct val="0"/>
              </a:spcAft>
              <a:defRPr sz="2400">
                <a:solidFill>
                  <a:schemeClr val="tx1"/>
                </a:solidFill>
                <a:latin typeface="Akkurat Office" charset="0"/>
                <a:ea typeface="ＭＳ Ｐゴシック" charset="0"/>
              </a:defRPr>
            </a:lvl6pPr>
            <a:lvl7pPr marL="2971800" indent="-228600" eaLnBrk="0" fontAlgn="base" hangingPunct="0">
              <a:spcBef>
                <a:spcPct val="50000"/>
              </a:spcBef>
              <a:spcAft>
                <a:spcPct val="0"/>
              </a:spcAft>
              <a:defRPr sz="2400">
                <a:solidFill>
                  <a:schemeClr val="tx1"/>
                </a:solidFill>
                <a:latin typeface="Akkurat Office" charset="0"/>
                <a:ea typeface="ＭＳ Ｐゴシック" charset="0"/>
              </a:defRPr>
            </a:lvl7pPr>
            <a:lvl8pPr marL="3429000" indent="-228600" eaLnBrk="0" fontAlgn="base" hangingPunct="0">
              <a:spcBef>
                <a:spcPct val="50000"/>
              </a:spcBef>
              <a:spcAft>
                <a:spcPct val="0"/>
              </a:spcAft>
              <a:defRPr sz="2400">
                <a:solidFill>
                  <a:schemeClr val="tx1"/>
                </a:solidFill>
                <a:latin typeface="Akkurat Office" charset="0"/>
                <a:ea typeface="ＭＳ Ｐゴシック" charset="0"/>
              </a:defRPr>
            </a:lvl8pPr>
            <a:lvl9pPr marL="3886200" indent="-228600" eaLnBrk="0" fontAlgn="base" hangingPunct="0">
              <a:spcBef>
                <a:spcPct val="50000"/>
              </a:spcBef>
              <a:spcAft>
                <a:spcPct val="0"/>
              </a:spcAft>
              <a:defRPr sz="2400">
                <a:solidFill>
                  <a:schemeClr val="tx1"/>
                </a:solidFill>
                <a:latin typeface="Akkurat Office" charset="0"/>
                <a:ea typeface="ＭＳ Ｐゴシック" charset="0"/>
              </a:defRPr>
            </a:lvl9pPr>
          </a:lstStyle>
          <a:p>
            <a:pPr marL="0" marR="0" lvl="0" indent="0" algn="l" defTabSz="914400" rtl="0" eaLnBrk="0" fontAlgn="base" latinLnBrk="0" hangingPunct="0">
              <a:spcBef>
                <a:spcPts val="0"/>
              </a:spcBef>
              <a:spcAft>
                <a:spcPct val="0"/>
              </a:spcAft>
              <a:buClrTx/>
              <a:buSzTx/>
              <a:buFontTx/>
              <a:buNone/>
              <a:tabLst/>
              <a:defRPr/>
            </a:pPr>
            <a:r>
              <a:rPr lang="de-DE" sz="1400" noProof="0" dirty="0">
                <a:latin typeface="Calibri" charset="0"/>
                <a:cs typeface="Calibri" charset="0"/>
              </a:rPr>
              <a:t>d</a:t>
            </a:r>
            <a:r>
              <a:rPr kumimoji="0" lang="de-DE" sz="1400" b="0" i="0" u="none" strike="noStrike" kern="1200" cap="none" spc="0" normalizeH="0" baseline="0" noProof="0" dirty="0">
                <a:ln>
                  <a:noFill/>
                </a:ln>
                <a:effectLst/>
                <a:uLnTx/>
                <a:uFillTx/>
                <a:latin typeface="Calibri" charset="0"/>
                <a:cs typeface="Calibri" charset="0"/>
              </a:rPr>
              <a:t>er neue Preis, der alte Preis,</a:t>
            </a:r>
            <a:r>
              <a:rPr kumimoji="0" lang="de-DE" sz="1400" b="0" i="0" u="none" strike="noStrike" kern="1200" cap="none" spc="0" normalizeH="0" noProof="0" dirty="0">
                <a:ln>
                  <a:noFill/>
                </a:ln>
                <a:effectLst/>
                <a:uLnTx/>
                <a:uFillTx/>
                <a:latin typeface="Calibri" charset="0"/>
                <a:cs typeface="Calibri" charset="0"/>
              </a:rPr>
              <a:t> </a:t>
            </a:r>
            <a:r>
              <a:rPr kumimoji="0" lang="de-DE" sz="1400" b="0" i="0" u="none" strike="noStrike" kern="1200" cap="none" spc="0" normalizeH="0" baseline="0" noProof="0" dirty="0">
                <a:ln>
                  <a:noFill/>
                </a:ln>
                <a:effectLst/>
                <a:uLnTx/>
                <a:uFillTx/>
                <a:latin typeface="Calibri" charset="0"/>
                <a:cs typeface="Calibri" charset="0"/>
              </a:rPr>
              <a:t>wie viel dazu</a:t>
            </a:r>
            <a:r>
              <a:rPr kumimoji="0" lang="de-DE" sz="1400" b="0" i="0" u="none" strike="noStrike" kern="1200" cap="none" spc="0" normalizeH="0" noProof="0" dirty="0">
                <a:ln>
                  <a:noFill/>
                </a:ln>
                <a:effectLst/>
                <a:uLnTx/>
                <a:uFillTx/>
                <a:latin typeface="Calibri" charset="0"/>
                <a:cs typeface="Calibri" charset="0"/>
              </a:rPr>
              <a:t> </a:t>
            </a:r>
            <a:r>
              <a:rPr kumimoji="0" lang="de-DE" sz="1400" b="0" i="0" u="none" strike="noStrike" kern="1200" cap="none" spc="0" normalizeH="0" baseline="0" noProof="0" dirty="0">
                <a:ln>
                  <a:noFill/>
                </a:ln>
                <a:effectLst/>
                <a:uLnTx/>
                <a:uFillTx/>
                <a:latin typeface="Calibri" charset="0"/>
                <a:cs typeface="Calibri" charset="0"/>
              </a:rPr>
              <a:t>kommt</a:t>
            </a:r>
          </a:p>
          <a:p>
            <a:pPr marL="0" marR="0" lvl="0" indent="0" algn="l" defTabSz="914400" rtl="0" eaLnBrk="0" fontAlgn="base" latinLnBrk="0" hangingPunct="0">
              <a:spcBef>
                <a:spcPts val="0"/>
              </a:spcBef>
              <a:spcAft>
                <a:spcPct val="0"/>
              </a:spcAft>
              <a:buClrTx/>
              <a:buSzTx/>
              <a:buFontTx/>
              <a:buNone/>
              <a:tabLst/>
              <a:defRPr/>
            </a:pPr>
            <a:r>
              <a:rPr lang="de-DE" sz="1400" dirty="0">
                <a:latin typeface="Calibri" charset="0"/>
                <a:cs typeface="Calibri" charset="0"/>
              </a:rPr>
              <a:t>Teil vom Ganzen, Zuwachs</a:t>
            </a:r>
            <a:endParaRPr kumimoji="0" lang="de-DE" sz="1400" b="0" i="0" u="none" strike="noStrike" kern="1200" cap="none" spc="0" normalizeH="0" baseline="0" noProof="0" dirty="0">
              <a:ln>
                <a:noFill/>
              </a:ln>
              <a:effectLst/>
              <a:uLnTx/>
              <a:uFillTx/>
              <a:latin typeface="Calibri" charset="0"/>
              <a:cs typeface="Calibri" charset="0"/>
            </a:endParaRPr>
          </a:p>
        </p:txBody>
      </p:sp>
      <p:sp>
        <p:nvSpPr>
          <p:cNvPr id="33" name="Textfeld 32">
            <a:extLst>
              <a:ext uri="{FF2B5EF4-FFF2-40B4-BE49-F238E27FC236}">
                <a16:creationId xmlns:a16="http://schemas.microsoft.com/office/drawing/2014/main" id="{2D2B1B80-81A9-F14F-BD5D-47C80A905329}"/>
              </a:ext>
            </a:extLst>
          </p:cNvPr>
          <p:cNvSpPr txBox="1">
            <a:spLocks noChangeArrowheads="1"/>
          </p:cNvSpPr>
          <p:nvPr/>
        </p:nvSpPr>
        <p:spPr bwMode="auto">
          <a:xfrm>
            <a:off x="6767594" y="2063709"/>
            <a:ext cx="2179361" cy="374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36000" anchor="b">
            <a:noAutofit/>
          </a:bodyPr>
          <a:lstStyle>
            <a:lvl1pPr>
              <a:defRPr sz="2400">
                <a:solidFill>
                  <a:schemeClr val="tx1"/>
                </a:solidFill>
                <a:latin typeface="Akkurat Office" charset="0"/>
                <a:ea typeface="ＭＳ Ｐゴシック" charset="0"/>
                <a:cs typeface="ＭＳ Ｐゴシック" charset="0"/>
              </a:defRPr>
            </a:lvl1pPr>
            <a:lvl2pPr marL="742950" indent="-285750">
              <a:defRPr sz="2400">
                <a:solidFill>
                  <a:schemeClr val="tx1"/>
                </a:solidFill>
                <a:latin typeface="Akkurat Office" charset="0"/>
                <a:ea typeface="ＭＳ Ｐゴシック" charset="0"/>
              </a:defRPr>
            </a:lvl2pPr>
            <a:lvl3pPr marL="1143000" indent="-228600">
              <a:defRPr sz="2400">
                <a:solidFill>
                  <a:schemeClr val="tx1"/>
                </a:solidFill>
                <a:latin typeface="Akkurat Office" charset="0"/>
                <a:ea typeface="ＭＳ Ｐゴシック" charset="0"/>
              </a:defRPr>
            </a:lvl3pPr>
            <a:lvl4pPr marL="1600200" indent="-228600">
              <a:defRPr sz="2400">
                <a:solidFill>
                  <a:schemeClr val="tx1"/>
                </a:solidFill>
                <a:latin typeface="Akkurat Office" charset="0"/>
                <a:ea typeface="ＭＳ Ｐゴシック" charset="0"/>
              </a:defRPr>
            </a:lvl4pPr>
            <a:lvl5pPr marL="2057400" indent="-228600">
              <a:defRPr sz="2400">
                <a:solidFill>
                  <a:schemeClr val="tx1"/>
                </a:solidFill>
                <a:latin typeface="Akkurat Office" charset="0"/>
                <a:ea typeface="ＭＳ Ｐゴシック" charset="0"/>
              </a:defRPr>
            </a:lvl5pPr>
            <a:lvl6pPr marL="2514600" indent="-228600" eaLnBrk="0" fontAlgn="base" hangingPunct="0">
              <a:spcBef>
                <a:spcPct val="50000"/>
              </a:spcBef>
              <a:spcAft>
                <a:spcPct val="0"/>
              </a:spcAft>
              <a:defRPr sz="2400">
                <a:solidFill>
                  <a:schemeClr val="tx1"/>
                </a:solidFill>
                <a:latin typeface="Akkurat Office" charset="0"/>
                <a:ea typeface="ＭＳ Ｐゴシック" charset="0"/>
              </a:defRPr>
            </a:lvl6pPr>
            <a:lvl7pPr marL="2971800" indent="-228600" eaLnBrk="0" fontAlgn="base" hangingPunct="0">
              <a:spcBef>
                <a:spcPct val="50000"/>
              </a:spcBef>
              <a:spcAft>
                <a:spcPct val="0"/>
              </a:spcAft>
              <a:defRPr sz="2400">
                <a:solidFill>
                  <a:schemeClr val="tx1"/>
                </a:solidFill>
                <a:latin typeface="Akkurat Office" charset="0"/>
                <a:ea typeface="ＭＳ Ｐゴシック" charset="0"/>
              </a:defRPr>
            </a:lvl7pPr>
            <a:lvl8pPr marL="3429000" indent="-228600" eaLnBrk="0" fontAlgn="base" hangingPunct="0">
              <a:spcBef>
                <a:spcPct val="50000"/>
              </a:spcBef>
              <a:spcAft>
                <a:spcPct val="0"/>
              </a:spcAft>
              <a:defRPr sz="2400">
                <a:solidFill>
                  <a:schemeClr val="tx1"/>
                </a:solidFill>
                <a:latin typeface="Akkurat Office" charset="0"/>
                <a:ea typeface="ＭＳ Ｐゴシック" charset="0"/>
              </a:defRPr>
            </a:lvl8pPr>
            <a:lvl9pPr marL="3886200" indent="-228600" eaLnBrk="0" fontAlgn="base" hangingPunct="0">
              <a:spcBef>
                <a:spcPct val="50000"/>
              </a:spcBef>
              <a:spcAft>
                <a:spcPct val="0"/>
              </a:spcAft>
              <a:defRPr sz="2400">
                <a:solidFill>
                  <a:schemeClr val="tx1"/>
                </a:solidFill>
                <a:latin typeface="Akkurat Office" charset="0"/>
                <a:ea typeface="ＭＳ Ｐゴシック"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effectLst/>
                <a:uLnTx/>
                <a:uFillTx/>
                <a:latin typeface="Calibri" charset="0"/>
                <a:ea typeface="ＭＳ Ｐゴシック" charset="0"/>
                <a:cs typeface="Calibri" charset="0"/>
              </a:rPr>
              <a:t>Das zahle ich weniger, ...</a:t>
            </a:r>
          </a:p>
        </p:txBody>
      </p:sp>
      <p:grpSp>
        <p:nvGrpSpPr>
          <p:cNvPr id="36" name="Gruppieren 35">
            <a:extLst>
              <a:ext uri="{FF2B5EF4-FFF2-40B4-BE49-F238E27FC236}">
                <a16:creationId xmlns:a16="http://schemas.microsoft.com/office/drawing/2014/main" id="{CE52E9E9-05D3-4B5A-B2C3-87530ACF0A76}"/>
              </a:ext>
            </a:extLst>
          </p:cNvPr>
          <p:cNvGrpSpPr/>
          <p:nvPr/>
        </p:nvGrpSpPr>
        <p:grpSpPr>
          <a:xfrm>
            <a:off x="1893332" y="2537754"/>
            <a:ext cx="4687918" cy="1346090"/>
            <a:chOff x="1997362" y="1254147"/>
            <a:chExt cx="4455742" cy="1346090"/>
          </a:xfrm>
          <a:solidFill>
            <a:schemeClr val="bg1">
              <a:lumMod val="95000"/>
            </a:schemeClr>
          </a:solidFill>
        </p:grpSpPr>
        <p:sp>
          <p:nvSpPr>
            <p:cNvPr id="37" name="Würfel 25">
              <a:extLst>
                <a:ext uri="{FF2B5EF4-FFF2-40B4-BE49-F238E27FC236}">
                  <a16:creationId xmlns:a16="http://schemas.microsoft.com/office/drawing/2014/main" id="{EFDDDE58-1908-4959-B30B-C16DCF50B728}"/>
                </a:ext>
              </a:extLst>
            </p:cNvPr>
            <p:cNvSpPr>
              <a:spLocks noChangeArrowheads="1"/>
            </p:cNvSpPr>
            <p:nvPr/>
          </p:nvSpPr>
          <p:spPr bwMode="auto">
            <a:xfrm>
              <a:off x="1997362" y="1254147"/>
              <a:ext cx="4455742" cy="1281949"/>
            </a:xfrm>
            <a:prstGeom prst="cube">
              <a:avLst>
                <a:gd name="adj" fmla="val 71241"/>
              </a:avLst>
            </a:prstGeom>
            <a:grpFill/>
            <a:ln w="9525">
              <a:solidFill>
                <a:schemeClr val="bg1">
                  <a:lumMod val="50000"/>
                </a:schemeClr>
              </a:solidFill>
              <a:miter lim="800000"/>
              <a:headEnd/>
              <a:tailEnd/>
            </a:ln>
            <a:effectLst/>
          </p:spPr>
          <p:txBody>
            <a:bodyPr anchor="ctr" upright="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4000" b="0" i="0" u="none" strike="noStrike" kern="1200" cap="none" spc="0" normalizeH="0" baseline="0" noProof="0" dirty="0">
                <a:ln>
                  <a:noFill/>
                </a:ln>
                <a:solidFill>
                  <a:srgbClr val="000000"/>
                </a:solidFill>
                <a:effectLst/>
                <a:uLnTx/>
                <a:uFillTx/>
                <a:latin typeface="Calibri Normal" charset="0"/>
                <a:ea typeface="ＭＳ Ｐゴシック" charset="-128"/>
              </a:endParaRPr>
            </a:p>
          </p:txBody>
        </p:sp>
        <p:sp>
          <p:nvSpPr>
            <p:cNvPr id="38" name="Textfeld 37">
              <a:extLst>
                <a:ext uri="{FF2B5EF4-FFF2-40B4-BE49-F238E27FC236}">
                  <a16:creationId xmlns:a16="http://schemas.microsoft.com/office/drawing/2014/main" id="{BC8C2D00-A58E-413A-8DF6-D8BC68CE55C9}"/>
                </a:ext>
              </a:extLst>
            </p:cNvPr>
            <p:cNvSpPr txBox="1">
              <a:spLocks noChangeArrowheads="1"/>
            </p:cNvSpPr>
            <p:nvPr/>
          </p:nvSpPr>
          <p:spPr bwMode="auto">
            <a:xfrm>
              <a:off x="2338814" y="1896880"/>
              <a:ext cx="3401257" cy="7033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36000"/>
            <a:lstStyle>
              <a:lvl1pPr>
                <a:defRPr sz="2400">
                  <a:solidFill>
                    <a:schemeClr val="tx1"/>
                  </a:solidFill>
                  <a:latin typeface="Akkurat Office" charset="0"/>
                  <a:ea typeface="ＭＳ Ｐゴシック" charset="0"/>
                  <a:cs typeface="ＭＳ Ｐゴシック" charset="0"/>
                </a:defRPr>
              </a:lvl1pPr>
              <a:lvl2pPr marL="742950" indent="-285750">
                <a:defRPr sz="2400">
                  <a:solidFill>
                    <a:schemeClr val="tx1"/>
                  </a:solidFill>
                  <a:latin typeface="Akkurat Office" charset="0"/>
                  <a:ea typeface="ＭＳ Ｐゴシック" charset="0"/>
                </a:defRPr>
              </a:lvl2pPr>
              <a:lvl3pPr marL="1143000" indent="-228600">
                <a:defRPr sz="2400">
                  <a:solidFill>
                    <a:schemeClr val="tx1"/>
                  </a:solidFill>
                  <a:latin typeface="Akkurat Office" charset="0"/>
                  <a:ea typeface="ＭＳ Ｐゴシック" charset="0"/>
                </a:defRPr>
              </a:lvl3pPr>
              <a:lvl4pPr marL="1600200" indent="-228600">
                <a:defRPr sz="2400">
                  <a:solidFill>
                    <a:schemeClr val="tx1"/>
                  </a:solidFill>
                  <a:latin typeface="Akkurat Office" charset="0"/>
                  <a:ea typeface="ＭＳ Ｐゴシック" charset="0"/>
                </a:defRPr>
              </a:lvl4pPr>
              <a:lvl5pPr marL="2057400" indent="-228600">
                <a:defRPr sz="2400">
                  <a:solidFill>
                    <a:schemeClr val="tx1"/>
                  </a:solidFill>
                  <a:latin typeface="Akkurat Office" charset="0"/>
                  <a:ea typeface="ＭＳ Ｐゴシック" charset="0"/>
                </a:defRPr>
              </a:lvl5pPr>
              <a:lvl6pPr marL="2514600" indent="-228600" eaLnBrk="0" fontAlgn="base" hangingPunct="0">
                <a:spcBef>
                  <a:spcPct val="50000"/>
                </a:spcBef>
                <a:spcAft>
                  <a:spcPct val="0"/>
                </a:spcAft>
                <a:defRPr sz="2400">
                  <a:solidFill>
                    <a:schemeClr val="tx1"/>
                  </a:solidFill>
                  <a:latin typeface="Akkurat Office" charset="0"/>
                  <a:ea typeface="ＭＳ Ｐゴシック" charset="0"/>
                </a:defRPr>
              </a:lvl6pPr>
              <a:lvl7pPr marL="2971800" indent="-228600" eaLnBrk="0" fontAlgn="base" hangingPunct="0">
                <a:spcBef>
                  <a:spcPct val="50000"/>
                </a:spcBef>
                <a:spcAft>
                  <a:spcPct val="0"/>
                </a:spcAft>
                <a:defRPr sz="2400">
                  <a:solidFill>
                    <a:schemeClr val="tx1"/>
                  </a:solidFill>
                  <a:latin typeface="Akkurat Office" charset="0"/>
                  <a:ea typeface="ＭＳ Ｐゴシック" charset="0"/>
                </a:defRPr>
              </a:lvl7pPr>
              <a:lvl8pPr marL="3429000" indent="-228600" eaLnBrk="0" fontAlgn="base" hangingPunct="0">
                <a:spcBef>
                  <a:spcPct val="50000"/>
                </a:spcBef>
                <a:spcAft>
                  <a:spcPct val="0"/>
                </a:spcAft>
                <a:defRPr sz="2400">
                  <a:solidFill>
                    <a:schemeClr val="tx1"/>
                  </a:solidFill>
                  <a:latin typeface="Akkurat Office" charset="0"/>
                  <a:ea typeface="ＭＳ Ｐゴシック" charset="0"/>
                </a:defRPr>
              </a:lvl8pPr>
              <a:lvl9pPr marL="3886200" indent="-228600" eaLnBrk="0" fontAlgn="base" hangingPunct="0">
                <a:spcBef>
                  <a:spcPct val="50000"/>
                </a:spcBef>
                <a:spcAft>
                  <a:spcPct val="0"/>
                </a:spcAft>
                <a:defRPr sz="2400">
                  <a:solidFill>
                    <a:schemeClr val="tx1"/>
                  </a:solidFill>
                  <a:latin typeface="Akkurat Office" charset="0"/>
                  <a:ea typeface="ＭＳ Ｐゴシック" charset="0"/>
                </a:defRPr>
              </a:lvl9pPr>
            </a:lstStyle>
            <a:p>
              <a:pPr lvl="0">
                <a:defRPr/>
              </a:pPr>
              <a:r>
                <a:rPr lang="en-US" sz="1400" b="1" dirty="0" err="1">
                  <a:latin typeface="Calibri" charset="0"/>
                  <a:cs typeface="Times New Roman" charset="0"/>
                </a:rPr>
                <a:t>Bedeutungsbezogener</a:t>
              </a:r>
              <a:r>
                <a:rPr lang="en-US" sz="1400" b="1" dirty="0">
                  <a:latin typeface="Calibri" charset="0"/>
                  <a:cs typeface="Times New Roman" charset="0"/>
                </a:rPr>
                <a:t> </a:t>
              </a:r>
              <a:r>
                <a:rPr lang="en-US" sz="1400" b="1" dirty="0" err="1">
                  <a:latin typeface="Calibri" charset="0"/>
                  <a:cs typeface="Times New Roman" charset="0"/>
                </a:rPr>
                <a:t>Denkwortschatz</a:t>
              </a:r>
              <a:endParaRPr lang="en-US" sz="1400" b="1" dirty="0">
                <a:latin typeface="Calibri" charset="0"/>
                <a:cs typeface="Times New Roman" charset="0"/>
              </a:endParaRPr>
            </a:p>
            <a:p>
              <a:pPr lvl="0">
                <a:lnSpc>
                  <a:spcPts val="1400"/>
                </a:lnSpc>
                <a:defRPr/>
              </a:pPr>
              <a:br>
                <a:rPr lang="en-US" sz="1400" b="1" dirty="0">
                  <a:latin typeface="Calibri" charset="0"/>
                  <a:cs typeface="Times New Roman" charset="0"/>
                </a:rPr>
              </a:br>
              <a:r>
                <a:rPr lang="en-US" sz="1400" dirty="0" err="1">
                  <a:latin typeface="Calibri" charset="0"/>
                  <a:cs typeface="Times New Roman" charset="0"/>
                </a:rPr>
                <a:t>Bildungssprache</a:t>
              </a:r>
              <a:endParaRPr lang="de-DE" sz="1400" dirty="0">
                <a:latin typeface="Calibri" charset="0"/>
                <a:cs typeface="Times New Roman" charset="0"/>
              </a:endParaRPr>
            </a:p>
          </p:txBody>
        </p:sp>
      </p:grpSp>
      <p:grpSp>
        <p:nvGrpSpPr>
          <p:cNvPr id="42" name="Gruppieren 41">
            <a:extLst>
              <a:ext uri="{FF2B5EF4-FFF2-40B4-BE49-F238E27FC236}">
                <a16:creationId xmlns:a16="http://schemas.microsoft.com/office/drawing/2014/main" id="{A5B32BEF-D19F-4F4D-8148-026B37A327F3}"/>
              </a:ext>
            </a:extLst>
          </p:cNvPr>
          <p:cNvGrpSpPr/>
          <p:nvPr/>
        </p:nvGrpSpPr>
        <p:grpSpPr>
          <a:xfrm>
            <a:off x="1893332" y="1347215"/>
            <a:ext cx="4687918" cy="1346090"/>
            <a:chOff x="1997362" y="1254147"/>
            <a:chExt cx="4455742" cy="1346090"/>
          </a:xfrm>
        </p:grpSpPr>
        <p:sp>
          <p:nvSpPr>
            <p:cNvPr id="48" name="Würfel 25">
              <a:extLst>
                <a:ext uri="{FF2B5EF4-FFF2-40B4-BE49-F238E27FC236}">
                  <a16:creationId xmlns:a16="http://schemas.microsoft.com/office/drawing/2014/main" id="{A649B453-9720-4D5F-976C-744269374A49}"/>
                </a:ext>
              </a:extLst>
            </p:cNvPr>
            <p:cNvSpPr>
              <a:spLocks noChangeArrowheads="1"/>
            </p:cNvSpPr>
            <p:nvPr/>
          </p:nvSpPr>
          <p:spPr bwMode="auto">
            <a:xfrm>
              <a:off x="1997362" y="1254147"/>
              <a:ext cx="4455742" cy="1281949"/>
            </a:xfrm>
            <a:prstGeom prst="cube">
              <a:avLst>
                <a:gd name="adj" fmla="val 71241"/>
              </a:avLst>
            </a:prstGeom>
            <a:solidFill>
              <a:schemeClr val="bg1">
                <a:lumMod val="100000"/>
                <a:lumOff val="0"/>
              </a:schemeClr>
            </a:solidFill>
            <a:ln w="9525">
              <a:solidFill>
                <a:schemeClr val="bg1">
                  <a:lumMod val="50000"/>
                </a:schemeClr>
              </a:solidFill>
              <a:miter lim="800000"/>
              <a:headEnd/>
              <a:tailEnd/>
            </a:ln>
            <a:effectLst/>
          </p:spPr>
          <p:txBody>
            <a:bodyPr anchor="ctr" upright="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4000" b="0" i="0" u="none" strike="noStrike" kern="1200" cap="none" spc="0" normalizeH="0" baseline="0" noProof="0" dirty="0">
                <a:ln>
                  <a:noFill/>
                </a:ln>
                <a:solidFill>
                  <a:srgbClr val="000000"/>
                </a:solidFill>
                <a:effectLst/>
                <a:uLnTx/>
                <a:uFillTx/>
                <a:latin typeface="Calibri Normal" charset="0"/>
                <a:ea typeface="ＭＳ Ｐゴシック" charset="-128"/>
              </a:endParaRPr>
            </a:p>
          </p:txBody>
        </p:sp>
        <p:sp>
          <p:nvSpPr>
            <p:cNvPr id="49" name="Textfeld 48">
              <a:extLst>
                <a:ext uri="{FF2B5EF4-FFF2-40B4-BE49-F238E27FC236}">
                  <a16:creationId xmlns:a16="http://schemas.microsoft.com/office/drawing/2014/main" id="{A490DD48-A4A6-4977-9A50-46AD20A4DFC1}"/>
                </a:ext>
              </a:extLst>
            </p:cNvPr>
            <p:cNvSpPr txBox="1">
              <a:spLocks noChangeArrowheads="1"/>
            </p:cNvSpPr>
            <p:nvPr/>
          </p:nvSpPr>
          <p:spPr bwMode="auto">
            <a:xfrm>
              <a:off x="2338814" y="1896880"/>
              <a:ext cx="3401257" cy="7033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36000"/>
            <a:lstStyle>
              <a:lvl1pPr>
                <a:defRPr sz="2400">
                  <a:solidFill>
                    <a:schemeClr val="tx1"/>
                  </a:solidFill>
                  <a:latin typeface="Akkurat Office" charset="0"/>
                  <a:ea typeface="ＭＳ Ｐゴシック" charset="0"/>
                  <a:cs typeface="ＭＳ Ｐゴシック" charset="0"/>
                </a:defRPr>
              </a:lvl1pPr>
              <a:lvl2pPr marL="742950" indent="-285750">
                <a:defRPr sz="2400">
                  <a:solidFill>
                    <a:schemeClr val="tx1"/>
                  </a:solidFill>
                  <a:latin typeface="Akkurat Office" charset="0"/>
                  <a:ea typeface="ＭＳ Ｐゴシック" charset="0"/>
                </a:defRPr>
              </a:lvl2pPr>
              <a:lvl3pPr marL="1143000" indent="-228600">
                <a:defRPr sz="2400">
                  <a:solidFill>
                    <a:schemeClr val="tx1"/>
                  </a:solidFill>
                  <a:latin typeface="Akkurat Office" charset="0"/>
                  <a:ea typeface="ＭＳ Ｐゴシック" charset="0"/>
                </a:defRPr>
              </a:lvl3pPr>
              <a:lvl4pPr marL="1600200" indent="-228600">
                <a:defRPr sz="2400">
                  <a:solidFill>
                    <a:schemeClr val="tx1"/>
                  </a:solidFill>
                  <a:latin typeface="Akkurat Office" charset="0"/>
                  <a:ea typeface="ＭＳ Ｐゴシック" charset="0"/>
                </a:defRPr>
              </a:lvl4pPr>
              <a:lvl5pPr marL="2057400" indent="-228600">
                <a:defRPr sz="2400">
                  <a:solidFill>
                    <a:schemeClr val="tx1"/>
                  </a:solidFill>
                  <a:latin typeface="Akkurat Office" charset="0"/>
                  <a:ea typeface="ＭＳ Ｐゴシック" charset="0"/>
                </a:defRPr>
              </a:lvl5pPr>
              <a:lvl6pPr marL="2514600" indent="-228600" eaLnBrk="0" fontAlgn="base" hangingPunct="0">
                <a:spcBef>
                  <a:spcPct val="50000"/>
                </a:spcBef>
                <a:spcAft>
                  <a:spcPct val="0"/>
                </a:spcAft>
                <a:defRPr sz="2400">
                  <a:solidFill>
                    <a:schemeClr val="tx1"/>
                  </a:solidFill>
                  <a:latin typeface="Akkurat Office" charset="0"/>
                  <a:ea typeface="ＭＳ Ｐゴシック" charset="0"/>
                </a:defRPr>
              </a:lvl6pPr>
              <a:lvl7pPr marL="2971800" indent="-228600" eaLnBrk="0" fontAlgn="base" hangingPunct="0">
                <a:spcBef>
                  <a:spcPct val="50000"/>
                </a:spcBef>
                <a:spcAft>
                  <a:spcPct val="0"/>
                </a:spcAft>
                <a:defRPr sz="2400">
                  <a:solidFill>
                    <a:schemeClr val="tx1"/>
                  </a:solidFill>
                  <a:latin typeface="Akkurat Office" charset="0"/>
                  <a:ea typeface="ＭＳ Ｐゴシック" charset="0"/>
                </a:defRPr>
              </a:lvl7pPr>
              <a:lvl8pPr marL="3429000" indent="-228600" eaLnBrk="0" fontAlgn="base" hangingPunct="0">
                <a:spcBef>
                  <a:spcPct val="50000"/>
                </a:spcBef>
                <a:spcAft>
                  <a:spcPct val="0"/>
                </a:spcAft>
                <a:defRPr sz="2400">
                  <a:solidFill>
                    <a:schemeClr val="tx1"/>
                  </a:solidFill>
                  <a:latin typeface="Akkurat Office" charset="0"/>
                  <a:ea typeface="ＭＳ Ｐゴシック" charset="0"/>
                </a:defRPr>
              </a:lvl8pPr>
              <a:lvl9pPr marL="3886200" indent="-228600" eaLnBrk="0" fontAlgn="base" hangingPunct="0">
                <a:spcBef>
                  <a:spcPct val="50000"/>
                </a:spcBef>
                <a:spcAft>
                  <a:spcPct val="0"/>
                </a:spcAft>
                <a:defRPr sz="2400">
                  <a:solidFill>
                    <a:schemeClr val="tx1"/>
                  </a:solidFill>
                  <a:latin typeface="Akkurat Office" charset="0"/>
                  <a:ea typeface="ＭＳ Ｐゴシック" charset="0"/>
                </a:defRPr>
              </a:lvl9pPr>
            </a:lstStyle>
            <a:p>
              <a:pPr lvl="0">
                <a:defRPr/>
              </a:pPr>
              <a:r>
                <a:rPr lang="en-US" sz="1400" b="1" dirty="0" err="1">
                  <a:latin typeface="Calibri" charset="0"/>
                  <a:cs typeface="Times New Roman" charset="0"/>
                </a:rPr>
                <a:t>Eigensprachliche</a:t>
              </a:r>
              <a:r>
                <a:rPr lang="en-US" sz="1400" b="1" dirty="0">
                  <a:latin typeface="Calibri" charset="0"/>
                  <a:cs typeface="Times New Roman" charset="0"/>
                </a:rPr>
                <a:t> </a:t>
              </a:r>
              <a:r>
                <a:rPr lang="en-US" sz="1400" b="1" dirty="0" err="1">
                  <a:latin typeface="Calibri" charset="0"/>
                  <a:cs typeface="Times New Roman" charset="0"/>
                </a:rPr>
                <a:t>Ressource</a:t>
              </a:r>
              <a:r>
                <a:rPr lang="en-US" sz="1400" b="1" dirty="0">
                  <a:latin typeface="Calibri" charset="0"/>
                  <a:cs typeface="Times New Roman" charset="0"/>
                </a:rPr>
                <a:t> der </a:t>
              </a:r>
              <a:r>
                <a:rPr lang="en-US" sz="1400" b="1" dirty="0" err="1">
                  <a:latin typeface="Calibri" charset="0"/>
                  <a:cs typeface="Times New Roman" charset="0"/>
                </a:rPr>
                <a:t>Lernenden</a:t>
              </a:r>
              <a:endParaRPr lang="en-US" sz="1400" b="1" dirty="0">
                <a:latin typeface="Calibri" charset="0"/>
                <a:cs typeface="Times New Roman" charset="0"/>
              </a:endParaRPr>
            </a:p>
            <a:p>
              <a:pPr lvl="0">
                <a:lnSpc>
                  <a:spcPts val="1400"/>
                </a:lnSpc>
                <a:defRPr/>
              </a:pPr>
              <a:br>
                <a:rPr lang="en-US" sz="1400" b="1" dirty="0">
                  <a:latin typeface="Calibri" charset="0"/>
                  <a:cs typeface="Times New Roman" charset="0"/>
                </a:rPr>
              </a:br>
              <a:r>
                <a:rPr lang="en-US" sz="1400" dirty="0" err="1">
                  <a:latin typeface="Calibri" charset="0"/>
                  <a:cs typeface="Times New Roman" charset="0"/>
                </a:rPr>
                <a:t>Alltagssprache</a:t>
              </a:r>
              <a:endParaRPr lang="de-DE" sz="1400" dirty="0">
                <a:latin typeface="Calibri" charset="0"/>
                <a:cs typeface="Times New Roman" charset="0"/>
              </a:endParaRPr>
            </a:p>
          </p:txBody>
        </p:sp>
      </p:grpSp>
    </p:spTree>
    <p:extLst>
      <p:ext uri="{BB962C8B-B14F-4D97-AF65-F5344CB8AC3E}">
        <p14:creationId xmlns:p14="http://schemas.microsoft.com/office/powerpoint/2010/main" val="3772163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4" grpId="0" animBg="1"/>
      <p:bldP spid="39" grpId="0" animBg="1"/>
      <p:bldP spid="40" grpId="0" animBg="1"/>
      <p:bldP spid="41" grpId="0" animBg="1"/>
      <p:bldP spid="46" grpId="0"/>
      <p:bldP spid="43" grpId="0"/>
      <p:bldP spid="34"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Vorschlag für Zeitstruktur</a:t>
            </a:r>
          </a:p>
        </p:txBody>
      </p:sp>
      <p:graphicFrame>
        <p:nvGraphicFramePr>
          <p:cNvPr id="6" name="Tabelle 5">
            <a:extLst>
              <a:ext uri="{FF2B5EF4-FFF2-40B4-BE49-F238E27FC236}">
                <a16:creationId xmlns:a16="http://schemas.microsoft.com/office/drawing/2014/main" id="{226BD1CA-A9F5-4D15-A3A3-695E87B1CFC3}"/>
              </a:ext>
            </a:extLst>
          </p:cNvPr>
          <p:cNvGraphicFramePr>
            <a:graphicFrameLocks noGrp="1"/>
          </p:cNvGraphicFramePr>
          <p:nvPr>
            <p:extLst>
              <p:ext uri="{D42A27DB-BD31-4B8C-83A1-F6EECF244321}">
                <p14:modId xmlns:p14="http://schemas.microsoft.com/office/powerpoint/2010/main" val="1883596391"/>
              </p:ext>
            </p:extLst>
          </p:nvPr>
        </p:nvGraphicFramePr>
        <p:xfrm>
          <a:off x="252000" y="851666"/>
          <a:ext cx="8640000" cy="573264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0">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Wie ist Prozentverständnis fach- und sprachintegriert zu fördern?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08400682"/>
                  </a:ext>
                </a:extLst>
              </a:tr>
              <a:tr h="0">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 min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spc="-20" baseline="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Sequenzierung einer Förderung zu Prozenten anhand eines dualen Lernpfads (fachliches und sprachliches Lernen) und Darstellung zugrunde liegender Design-Prinzipien </a:t>
                      </a:r>
                      <a:endParaRPr lang="de-DE" sz="1200" spc="-2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ct val="1000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0" indent="0">
                        <a:lnSpc>
                          <a:spcPct val="1000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9950753"/>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spc="-10" baseline="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6 – Eigene Sequenzierung von Aufgaben zu Prozenten: </a:t>
                      </a:r>
                      <a:r>
                        <a:rPr lang="de-DE" sz="1200" spc="-10" baseline="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Sequenzierung vorgegebener Aufgaben in Gruppenarbeit und Ableitung von Kriterien aus eigener Sequenzierung </a:t>
                      </a:r>
                      <a:endParaRPr lang="de-DE" sz="1200" spc="-1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 Folien (davon 1 Folie als Aufl.)</a:t>
                      </a: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de-DE" sz="1200" spc="-20" baseline="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AM2_Aufg_sequenzieren.docx</a:t>
                      </a:r>
                      <a:endParaRPr lang="de-DE" sz="1200" spc="-20" baseline="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81066140"/>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Sprache und Denken in der Prozente-Reihe gemeinsam entwickeln mit Prozentstreifen als Mittler in verschiedenen Funktionen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nSpc>
                          <a:spcPct val="100000"/>
                        </a:lnSpc>
                        <a:spcAft>
                          <a:spcPts val="0"/>
                        </a:spcAft>
                        <a:buFont typeface="Arial" panose="020B0604020202020204" pitchFamily="34" charset="0"/>
                        <a:buNone/>
                      </a:pPr>
                      <a:r>
                        <a:rPr lang="de-DE" sz="1200" dirty="0">
                          <a:effectLst/>
                          <a:latin typeface="Calibri" panose="020F0502020204030204" pitchFamily="34" charset="0"/>
                          <a:ea typeface="Times New Roman" panose="02020603050405020304" pitchFamily="18" charset="0"/>
                          <a:cs typeface="Calibri" panose="020F0502020204030204" pitchFamily="34" charset="0"/>
                        </a:rPr>
                        <a:t>18 Folien, Film zu Prozente-Reihe: https://dzlm.de/1000/filme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96441836"/>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Lernziele der MSK-Förderung zu Prozenten im Überblick</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5128744"/>
                  </a:ext>
                </a:extLst>
              </a:tr>
              <a:tr h="0">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Welche </a:t>
                      </a:r>
                      <a:r>
                        <a:rPr lang="de-DE" sz="1200" b="1" dirty="0" err="1">
                          <a:effectLst/>
                          <a:latin typeface="Calibri" panose="020F0502020204030204" pitchFamily="34" charset="0"/>
                          <a:ea typeface="Times New Roman" panose="02020603050405020304" pitchFamily="18" charset="0"/>
                          <a:cs typeface="Calibri" panose="020F0502020204030204" pitchFamily="34" charset="0"/>
                        </a:rPr>
                        <a:t>Verstehensgrundlagen</a:t>
                      </a:r>
                      <a:r>
                        <a:rPr lang="de-DE" sz="1200" b="1" dirty="0">
                          <a:effectLst/>
                          <a:latin typeface="Calibri" panose="020F0502020204030204" pitchFamily="34" charset="0"/>
                          <a:ea typeface="Times New Roman" panose="02020603050405020304" pitchFamily="18" charset="0"/>
                          <a:cs typeface="Calibri" panose="020F0502020204030204" pitchFamily="34" charset="0"/>
                        </a:rPr>
                        <a:t> &amp; Basisfertigkeiten sind bedeutsam?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5543303"/>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7A – Relevante </a:t>
                      </a:r>
                      <a:r>
                        <a:rPr lang="de-DE" sz="1200" dirty="0" err="1">
                          <a:solidFill>
                            <a:srgbClr val="327A86"/>
                          </a:solidFill>
                          <a:effectLst/>
                          <a:latin typeface="Calibri" panose="020F0502020204030204" pitchFamily="34" charset="0"/>
                          <a:ea typeface="MS PGothic" panose="020B0600070205080204" pitchFamily="34" charset="-128"/>
                          <a:cs typeface="Calibri" panose="020F0502020204030204" pitchFamily="34" charset="0"/>
                        </a:rPr>
                        <a:t>Verstehensgrundlagen</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&amp; Basisfertigkeiten identifizieren: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Sammlung erst in Partnerarbeit und dann im Plenum</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Folien (davon 1 Folie als Aufl.)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32547512"/>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7B – Fehlende </a:t>
                      </a:r>
                      <a:r>
                        <a:rPr lang="de-DE" sz="1200" dirty="0" err="1">
                          <a:solidFill>
                            <a:srgbClr val="327A86"/>
                          </a:solidFill>
                          <a:effectLst/>
                          <a:latin typeface="Calibri" panose="020F0502020204030204" pitchFamily="34" charset="0"/>
                          <a:ea typeface="MS PGothic" panose="020B0600070205080204" pitchFamily="34" charset="-128"/>
                          <a:cs typeface="Calibri" panose="020F0502020204030204" pitchFamily="34" charset="0"/>
                        </a:rPr>
                        <a:t>Verstehensgrundlagen</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diagnostizieren: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Diskussion im Plenum</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7160742"/>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Ausnutzung identifizierter Verstehensgrundlagen zum Setzen differenzierter Lernziele im inklusiven Unterricht</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8843749"/>
                  </a:ext>
                </a:extLst>
              </a:tr>
              <a:tr h="0">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Welche Unterstützung bietet das Mathe-sicher-können-Material?</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71958827"/>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Vorstellung der Struktur aller Bausteine (kann entfallen, wenn Lehrkräfte bereits mit Mathe-sicher-können-Material vertraut sind)</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04706163"/>
                  </a:ext>
                </a:extLst>
              </a:tr>
              <a:tr h="0">
                <a:tc>
                  <a:txBody>
                    <a:bodyPr/>
                    <a:lstStyle/>
                    <a:p>
                      <a:pPr>
                        <a:lnSpc>
                          <a:spcPct val="1000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07950" indent="-107950" algn="l">
                        <a:lnSpc>
                          <a:spcPct val="100000"/>
                        </a:lnSpc>
                        <a:spcAft>
                          <a:spcPts val="0"/>
                        </a:spcAft>
                        <a:tabLst>
                          <a:tab pos="4500880" algn="l"/>
                        </a:tabLst>
                      </a:pPr>
                      <a:r>
                        <a:rPr lang="de-DE" sz="1200" b="1"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Zusammenfassung und Abschluss</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4995160"/>
                  </a:ext>
                </a:extLst>
              </a:tr>
              <a:tr h="0">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Zusammenfassung der Fortbildungsinhalte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67096542"/>
                  </a:ext>
                </a:extLst>
              </a:tr>
              <a:tr h="0">
                <a:tc>
                  <a:txBody>
                    <a:bodyPr/>
                    <a:lstStyle/>
                    <a:p>
                      <a:pPr>
                        <a:lnSpc>
                          <a:spcPct val="100000"/>
                        </a:lnSpc>
                        <a:spcAft>
                          <a:spcPts val="0"/>
                        </a:spcAft>
                      </a:pPr>
                      <a:r>
                        <a:rPr lang="de-DE" sz="1200" b="1">
                          <a:effectLst/>
                          <a:latin typeface="Symbol" panose="05050102010706020507" pitchFamily="18" charset="2"/>
                          <a:ea typeface="Times New Roman" panose="02020603050405020304" pitchFamily="18" charset="0"/>
                          <a:cs typeface="Times New Roman" panose="02020603050405020304" pitchFamily="18" charset="0"/>
                        </a:rPr>
                        <a:t>S</a:t>
                      </a:r>
                      <a:r>
                        <a:rPr lang="de-DE" sz="1200" b="1">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07950" indent="-107950" algn="l">
                        <a:lnSpc>
                          <a:spcPct val="100000"/>
                        </a:lnSpc>
                        <a:spcAft>
                          <a:spcPts val="0"/>
                        </a:spcAft>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06699828"/>
                  </a:ext>
                </a:extLst>
              </a:tr>
              <a:tr h="0">
                <a:tc>
                  <a:txBody>
                    <a:bodyPr/>
                    <a:lstStyle/>
                    <a:p>
                      <a:pPr>
                        <a:lnSpc>
                          <a:spcPct val="100000"/>
                        </a:lnSpc>
                        <a:spcAft>
                          <a:spcPts val="0"/>
                        </a:spcAft>
                      </a:pPr>
                      <a:r>
                        <a:rPr lang="de-DE" sz="1200" b="1">
                          <a:effectLst/>
                          <a:latin typeface="Calibri" panose="020F0502020204030204" pitchFamily="34" charset="0"/>
                          <a:ea typeface="MS PGothic" panose="020B0600070205080204" pitchFamily="34" charset="-128"/>
                          <a:cs typeface="Times New Roman" panose="02020603050405020304" pitchFamily="18" charset="0"/>
                        </a:rPr>
                        <a:t>Auftrag zur Erprobung</a:t>
                      </a: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EB9009"/>
                          </a:solidFill>
                          <a:effectLst/>
                          <a:latin typeface="Calibri" panose="020F0502020204030204" pitchFamily="34" charset="0"/>
                          <a:ea typeface="MS PGothic" panose="020B0600070205080204" pitchFamily="34" charset="-128"/>
                          <a:cs typeface="Calibri" panose="020F0502020204030204" pitchFamily="34" charset="0"/>
                        </a:rPr>
                        <a:t>Auftrag zur Erprobung:</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Führen Sie die zwei Standortbestimmungen S6A &amp; / oder S6B &amp; / oder S6C mit Ihrer Klasse aus.</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 Mathe-sicher-können-Bausteine S6A &amp; / oder S6B &amp; / oder S6C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1775712"/>
                  </a:ext>
                </a:extLst>
              </a:tr>
              <a:tr h="0">
                <a:tc>
                  <a:txBody>
                    <a:bodyPr/>
                    <a:lstStyle/>
                    <a:p>
                      <a:pPr>
                        <a:lnSpc>
                          <a:spcPct val="100000"/>
                        </a:lnSpc>
                        <a:spcAft>
                          <a:spcPts val="0"/>
                        </a:spcAft>
                      </a:pPr>
                      <a:r>
                        <a:rPr lang="de-DE" sz="1200" b="1">
                          <a:effectLst/>
                          <a:latin typeface="Calibri" panose="020F0502020204030204" pitchFamily="34" charset="0"/>
                          <a:ea typeface="Times New Roman" panose="02020603050405020304" pitchFamily="18" charset="0"/>
                          <a:cs typeface="Calibri" panose="020F0502020204030204" pitchFamily="34" charset="0"/>
                        </a:rPr>
                        <a:t>Möglicher Anschluss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Für mögliche Anschlusssitzung ist ein Reflexionsauftrag gegeben: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107950" indent="-107950" algn="l">
                        <a:lnSpc>
                          <a:spcPct val="100000"/>
                        </a:lnSpc>
                        <a:spcAft>
                          <a:spcPts val="0"/>
                        </a:spcAft>
                        <a:tabLst>
                          <a:tab pos="4500880" algn="l"/>
                        </a:tabLst>
                      </a:pPr>
                      <a:r>
                        <a:rPr lang="de-DE" sz="1200" dirty="0">
                          <a:solidFill>
                            <a:srgbClr val="EB9009"/>
                          </a:solidFill>
                          <a:effectLst/>
                          <a:latin typeface="Calibri" panose="020F0502020204030204" pitchFamily="34" charset="0"/>
                          <a:ea typeface="MS PGothic" panose="020B0600070205080204" pitchFamily="34" charset="-128"/>
                          <a:cs typeface="Calibri" panose="020F0502020204030204" pitchFamily="34" charset="0"/>
                        </a:rPr>
                        <a:t>Aktivität R1 zur Diagnose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10186254"/>
                  </a:ext>
                </a:extLst>
              </a:tr>
            </a:tbl>
          </a:graphicData>
        </a:graphic>
      </p:graphicFrame>
    </p:spTree>
    <p:extLst>
      <p:ext uri="{BB962C8B-B14F-4D97-AF65-F5344CB8AC3E}">
        <p14:creationId xmlns:p14="http://schemas.microsoft.com/office/powerpoint/2010/main" val="42100361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elle 11">
            <a:extLst>
              <a:ext uri="{FF2B5EF4-FFF2-40B4-BE49-F238E27FC236}">
                <a16:creationId xmlns:a16="http://schemas.microsoft.com/office/drawing/2014/main" id="{41568FE2-A8A7-43C6-BA39-701EB67744C2}"/>
              </a:ext>
            </a:extLst>
          </p:cNvPr>
          <p:cNvGraphicFramePr>
            <a:graphicFrameLocks noGrp="1"/>
          </p:cNvGraphicFramePr>
          <p:nvPr>
            <p:extLst>
              <p:ext uri="{D42A27DB-BD31-4B8C-83A1-F6EECF244321}">
                <p14:modId xmlns:p14="http://schemas.microsoft.com/office/powerpoint/2010/main" val="2228630048"/>
              </p:ext>
            </p:extLst>
          </p:nvPr>
        </p:nvGraphicFramePr>
        <p:xfrm>
          <a:off x="266218" y="1180243"/>
          <a:ext cx="8625781" cy="4370867"/>
        </p:xfrm>
        <a:graphic>
          <a:graphicData uri="http://schemas.openxmlformats.org/drawingml/2006/table">
            <a:tbl>
              <a:tblPr firstRow="1" firstCol="1" bandRow="1">
                <a:tableStyleId>{2D5ABB26-0587-4C30-8999-92F81FD0307C}</a:tableStyleId>
              </a:tblPr>
              <a:tblGrid>
                <a:gridCol w="1794076">
                  <a:extLst>
                    <a:ext uri="{9D8B030D-6E8A-4147-A177-3AD203B41FA5}">
                      <a16:colId xmlns:a16="http://schemas.microsoft.com/office/drawing/2014/main" val="20000"/>
                    </a:ext>
                  </a:extLst>
                </a:gridCol>
                <a:gridCol w="1366341">
                  <a:extLst>
                    <a:ext uri="{9D8B030D-6E8A-4147-A177-3AD203B41FA5}">
                      <a16:colId xmlns:a16="http://schemas.microsoft.com/office/drawing/2014/main" val="2057408903"/>
                    </a:ext>
                  </a:extLst>
                </a:gridCol>
                <a:gridCol w="1366341">
                  <a:extLst>
                    <a:ext uri="{9D8B030D-6E8A-4147-A177-3AD203B41FA5}">
                      <a16:colId xmlns:a16="http://schemas.microsoft.com/office/drawing/2014/main" val="3736993590"/>
                    </a:ext>
                  </a:extLst>
                </a:gridCol>
                <a:gridCol w="1366341">
                  <a:extLst>
                    <a:ext uri="{9D8B030D-6E8A-4147-A177-3AD203B41FA5}">
                      <a16:colId xmlns:a16="http://schemas.microsoft.com/office/drawing/2014/main" val="279209050"/>
                    </a:ext>
                  </a:extLst>
                </a:gridCol>
                <a:gridCol w="1366341">
                  <a:extLst>
                    <a:ext uri="{9D8B030D-6E8A-4147-A177-3AD203B41FA5}">
                      <a16:colId xmlns:a16="http://schemas.microsoft.com/office/drawing/2014/main" val="1497825191"/>
                    </a:ext>
                  </a:extLst>
                </a:gridCol>
                <a:gridCol w="1366341">
                  <a:extLst>
                    <a:ext uri="{9D8B030D-6E8A-4147-A177-3AD203B41FA5}">
                      <a16:colId xmlns:a16="http://schemas.microsoft.com/office/drawing/2014/main" val="1454590381"/>
                    </a:ext>
                  </a:extLst>
                </a:gridCol>
              </a:tblGrid>
              <a:tr h="394111">
                <a:tc rowSpan="2">
                  <a:txBody>
                    <a:bodyPr/>
                    <a:lstStyle/>
                    <a:p>
                      <a:pPr marL="0" indent="0" algn="ctr">
                        <a:spcBef>
                          <a:spcPts val="500"/>
                        </a:spcBef>
                        <a:spcAft>
                          <a:spcPts val="0"/>
                        </a:spcAft>
                        <a:buFont typeface="Arial" panose="020B0604020202020204" pitchFamily="34" charset="0"/>
                        <a:buNone/>
                      </a:pPr>
                      <a:r>
                        <a:rPr lang="de-DE" sz="1400" b="1"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Beispiele für die Konzepte</a:t>
                      </a: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rowSpan="2">
                  <a:txBody>
                    <a:bodyPr/>
                    <a:lstStyle/>
                    <a:p>
                      <a:pPr marL="0" indent="0" algn="ctr">
                        <a:spcBef>
                          <a:spcPts val="500"/>
                        </a:spcBef>
                        <a:spcAft>
                          <a:spcPts val="0"/>
                        </a:spcAft>
                        <a:buFont typeface="Arial" panose="020B0604020202020204" pitchFamily="34" charset="0"/>
                        <a:buNone/>
                      </a:pPr>
                      <a:r>
                        <a:rPr lang="de-DE" sz="1400" b="1"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Grundwert</a:t>
                      </a: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rowSpan="2">
                  <a:txBody>
                    <a:bodyPr/>
                    <a:lstStyle/>
                    <a:p>
                      <a:pPr marL="0" indent="0" algn="ctr">
                        <a:spcBef>
                          <a:spcPts val="500"/>
                        </a:spcBef>
                        <a:spcAft>
                          <a:spcPts val="0"/>
                        </a:spcAft>
                        <a:buFont typeface="Arial" panose="020B0604020202020204" pitchFamily="34" charset="0"/>
                        <a:buNone/>
                      </a:pPr>
                      <a:r>
                        <a:rPr lang="de-DE" sz="1400" b="1"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Prozentwert</a:t>
                      </a: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rowSpan="2">
                  <a:txBody>
                    <a:bodyPr/>
                    <a:lstStyle/>
                    <a:p>
                      <a:pPr marL="0" indent="0" algn="ctr">
                        <a:spcBef>
                          <a:spcPts val="500"/>
                        </a:spcBef>
                        <a:spcAft>
                          <a:spcPts val="0"/>
                        </a:spcAft>
                        <a:buFont typeface="Arial" panose="020B0604020202020204" pitchFamily="34" charset="0"/>
                        <a:buNone/>
                      </a:pPr>
                      <a:r>
                        <a:rPr lang="de-DE" sz="1400" b="1"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Prozentsatz</a:t>
                      </a: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indent="0" algn="ctr">
                        <a:spcBef>
                          <a:spcPts val="500"/>
                        </a:spcBef>
                        <a:spcAft>
                          <a:spcPts val="0"/>
                        </a:spcAft>
                        <a:buFont typeface="Arial" panose="020B0604020202020204" pitchFamily="34" charset="0"/>
                        <a:buNone/>
                      </a:pPr>
                      <a:r>
                        <a:rPr lang="de-DE" sz="1400" b="1"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Differenz</a:t>
                      </a: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indent="0">
                        <a:spcBef>
                          <a:spcPts val="500"/>
                        </a:spcBef>
                        <a:spcAft>
                          <a:spcPts val="0"/>
                        </a:spcAft>
                        <a:buFont typeface="Arial" panose="020B0604020202020204" pitchFamily="34" charset="0"/>
                        <a:buNone/>
                      </a:pPr>
                      <a:endParaRPr lang="de-DE" sz="1400"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729168257"/>
                  </a:ext>
                </a:extLst>
              </a:tr>
              <a:tr h="394111">
                <a:tc vMerge="1">
                  <a:txBody>
                    <a:bodyPr/>
                    <a:lstStyle/>
                    <a:p>
                      <a:endParaRPr lang="de-DE"/>
                    </a:p>
                  </a:txBody>
                  <a:tcPr/>
                </a:tc>
                <a:tc vMerge="1">
                  <a:txBody>
                    <a:bodyPr/>
                    <a:lstStyle/>
                    <a:p>
                      <a:endParaRPr lang="de-DE"/>
                    </a:p>
                  </a:txBody>
                  <a:tcPr/>
                </a:tc>
                <a:tc vMerge="1">
                  <a:txBody>
                    <a:bodyPr/>
                    <a:lstStyle/>
                    <a:p>
                      <a:endParaRPr lang="de-DE"/>
                    </a:p>
                  </a:txBody>
                  <a:tcPr/>
                </a:tc>
                <a:tc vMerge="1">
                  <a:txBody>
                    <a:bodyPr/>
                    <a:lstStyle/>
                    <a:p>
                      <a:endParaRPr lang="de-DE"/>
                    </a:p>
                  </a:txBody>
                  <a:tcPr/>
                </a:tc>
                <a:tc>
                  <a:txBody>
                    <a:bodyPr/>
                    <a:lstStyle/>
                    <a:p>
                      <a:pPr marL="0" indent="0" algn="ctr">
                        <a:spcBef>
                          <a:spcPts val="500"/>
                        </a:spcBef>
                        <a:spcAft>
                          <a:spcPts val="0"/>
                        </a:spcAft>
                        <a:buFont typeface="Arial" panose="020B0604020202020204" pitchFamily="34" charset="0"/>
                        <a:buNone/>
                      </a:pPr>
                      <a:r>
                        <a:rPr lang="de-DE" sz="1400" b="1"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prozentual</a:t>
                      </a: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indent="0" algn="ctr">
                        <a:spcBef>
                          <a:spcPts val="500"/>
                        </a:spcBef>
                        <a:spcAft>
                          <a:spcPts val="0"/>
                        </a:spcAft>
                        <a:buFont typeface="Arial" panose="020B0604020202020204" pitchFamily="34" charset="0"/>
                        <a:buNone/>
                      </a:pPr>
                      <a:r>
                        <a:rPr lang="de-DE" sz="1400" b="1" kern="8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absolut</a:t>
                      </a: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16918086"/>
                  </a:ext>
                </a:extLst>
              </a:tr>
              <a:tr h="861735">
                <a:tc>
                  <a:txBody>
                    <a:bodyPr/>
                    <a:lstStyle/>
                    <a:p>
                      <a:pPr algn="l">
                        <a:spcBef>
                          <a:spcPts val="500"/>
                        </a:spcBef>
                        <a:spcAft>
                          <a:spcPts val="300"/>
                        </a:spcAft>
                      </a:pPr>
                      <a:r>
                        <a:rPr lang="de-DE" sz="1400" b="1" kern="800" dirty="0">
                          <a:effectLst/>
                          <a:latin typeface="Calibri" panose="020F0502020204030204" pitchFamily="34" charset="0"/>
                          <a:ea typeface="Times New Roman" panose="02020603050405020304" pitchFamily="18" charset="0"/>
                          <a:cs typeface="Calibri" panose="020F0502020204030204" pitchFamily="34" charset="0"/>
                        </a:rPr>
                        <a:t>Eigensprachliche Ressourcen</a:t>
                      </a:r>
                      <a:br>
                        <a:rPr lang="de-DE" sz="1400" b="1" kern="800" dirty="0">
                          <a:effectLst/>
                          <a:latin typeface="Calibri" panose="020F0502020204030204" pitchFamily="34" charset="0"/>
                          <a:ea typeface="Times New Roman" panose="02020603050405020304" pitchFamily="18" charset="0"/>
                          <a:cs typeface="Calibri" panose="020F0502020204030204" pitchFamily="34" charset="0"/>
                        </a:rPr>
                      </a:b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(im Downloadkontext)</a:t>
                      </a: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 GB großer Film</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schon … GB geladen haben</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schon … % geladen haben</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noch … %</a:t>
                      </a:r>
                      <a:br>
                        <a:rPr lang="de-DE" sz="1400" b="0" kern="800" dirty="0">
                          <a:effectLst/>
                          <a:latin typeface="Calibri" panose="020F0502020204030204" pitchFamily="34" charset="0"/>
                          <a:ea typeface="Times New Roman" panose="02020603050405020304" pitchFamily="18" charset="0"/>
                          <a:cs typeface="Calibri" panose="020F0502020204030204" pitchFamily="34" charset="0"/>
                        </a:rPr>
                      </a:b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laden müssen</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457200" rtl="0" eaLnBrk="1" fontAlgn="auto" latinLnBrk="0" hangingPunct="1">
                        <a:lnSpc>
                          <a:spcPct val="100000"/>
                        </a:lnSpc>
                        <a:spcBef>
                          <a:spcPts val="500"/>
                        </a:spcBef>
                        <a:spcAft>
                          <a:spcPts val="300"/>
                        </a:spcAft>
                        <a:buClrTx/>
                        <a:buSzTx/>
                        <a:buFontTx/>
                        <a:buNone/>
                        <a:tabLst/>
                        <a:defRPr/>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noch … GB</a:t>
                      </a:r>
                      <a:br>
                        <a:rPr lang="de-DE" sz="1400" b="0" kern="800" dirty="0">
                          <a:effectLst/>
                          <a:latin typeface="Calibri" panose="020F0502020204030204" pitchFamily="34" charset="0"/>
                          <a:ea typeface="Times New Roman" panose="02020603050405020304" pitchFamily="18" charset="0"/>
                          <a:cs typeface="Calibri" panose="020F0502020204030204" pitchFamily="34" charset="0"/>
                        </a:rPr>
                      </a:b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laden müssen</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861735">
                <a:tc>
                  <a:txBody>
                    <a:bodyPr/>
                    <a:lstStyle/>
                    <a:p>
                      <a:pPr algn="l">
                        <a:spcBef>
                          <a:spcPts val="500"/>
                        </a:spcBef>
                        <a:spcAft>
                          <a:spcPts val="300"/>
                        </a:spcAft>
                      </a:pPr>
                      <a:r>
                        <a:rPr lang="de-DE" sz="1400" b="1" kern="800" dirty="0">
                          <a:effectLst/>
                          <a:latin typeface="Calibri" panose="020F0502020204030204" pitchFamily="34" charset="0"/>
                          <a:ea typeface="Times New Roman" panose="02020603050405020304" pitchFamily="18" charset="0"/>
                          <a:cs typeface="Calibri" panose="020F0502020204030204" pitchFamily="34" charset="0"/>
                        </a:rPr>
                        <a:t>Bedeutungsbezogener Denkwortschatz</a:t>
                      </a: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Der alte Preis</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Der neue Preis, Geld, das man zahlen muss</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Anteil, den man zahlen muss</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der Rabatt, Anteil, den</a:t>
                      </a:r>
                      <a:br>
                        <a:rPr lang="de-DE" sz="1400" b="0" kern="800" dirty="0">
                          <a:effectLst/>
                          <a:latin typeface="Calibri" panose="020F0502020204030204" pitchFamily="34" charset="0"/>
                          <a:ea typeface="Times New Roman" panose="02020603050405020304" pitchFamily="18" charset="0"/>
                          <a:cs typeface="Calibri" panose="020F0502020204030204" pitchFamily="34" charset="0"/>
                        </a:rPr>
                      </a:b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man spart</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Der Rabatt, Geld, das man spart</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70975313"/>
                  </a:ext>
                </a:extLst>
              </a:tr>
              <a:tr h="861735">
                <a:tc>
                  <a:txBody>
                    <a:bodyPr/>
                    <a:lstStyle/>
                    <a:p>
                      <a:pPr algn="l">
                        <a:spcBef>
                          <a:spcPts val="500"/>
                        </a:spcBef>
                        <a:spcAft>
                          <a:spcPts val="300"/>
                        </a:spcAft>
                      </a:pPr>
                      <a:r>
                        <a:rPr lang="de-DE" sz="1400" b="1" kern="800" dirty="0">
                          <a:effectLst/>
                          <a:latin typeface="Calibri" panose="020F0502020204030204" pitchFamily="34" charset="0"/>
                          <a:ea typeface="Times New Roman" panose="02020603050405020304" pitchFamily="18" charset="0"/>
                          <a:cs typeface="Calibri" panose="020F0502020204030204" pitchFamily="34" charset="0"/>
                        </a:rPr>
                        <a:t>Formalbezogener Wortschatz</a:t>
                      </a: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Der Grundwert</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Der Prozentwert</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Der Prozentsatz</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endParaRPr lang="de-DE" sz="1400" b="0" kern="800" dirty="0">
                        <a:effectLst/>
                        <a:latin typeface="Calibri" panose="020F0502020204030204" pitchFamily="34" charset="0"/>
                        <a:ea typeface="Times New Roman" panose="02020603050405020304" pitchFamily="18" charset="0"/>
                        <a:cs typeface="Calibri" panose="020F0502020204030204" pitchFamily="34" charset="0"/>
                      </a:endParaRP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endParaRPr lang="de-DE" sz="1400" b="0" kern="800" dirty="0">
                        <a:effectLst/>
                        <a:latin typeface="Calibri" panose="020F0502020204030204" pitchFamily="34" charset="0"/>
                        <a:ea typeface="Times New Roman" panose="02020603050405020304" pitchFamily="18" charset="0"/>
                        <a:cs typeface="Calibri" panose="020F0502020204030204" pitchFamily="34" charset="0"/>
                      </a:endParaRP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9091610"/>
                  </a:ext>
                </a:extLst>
              </a:tr>
              <a:tr h="861735">
                <a:tc>
                  <a:txBody>
                    <a:bodyPr/>
                    <a:lstStyle/>
                    <a:p>
                      <a:pPr marL="0" marR="0" lvl="0" indent="0" algn="l" defTabSz="457200" rtl="0" eaLnBrk="1" fontAlgn="auto" latinLnBrk="0" hangingPunct="1">
                        <a:lnSpc>
                          <a:spcPct val="100000"/>
                        </a:lnSpc>
                        <a:spcBef>
                          <a:spcPts val="500"/>
                        </a:spcBef>
                        <a:spcAft>
                          <a:spcPts val="300"/>
                        </a:spcAft>
                        <a:buClrTx/>
                        <a:buSzTx/>
                        <a:buFontTx/>
                        <a:buNone/>
                        <a:tabLst/>
                        <a:defRPr/>
                      </a:pPr>
                      <a:r>
                        <a:rPr lang="de-DE" sz="1400" b="1" dirty="0">
                          <a:latin typeface="Calibri" charset="0"/>
                          <a:cs typeface="Times New Roman" charset="0"/>
                        </a:rPr>
                        <a:t>Erweiterter kontextbezogener Lesewortschatz</a:t>
                      </a:r>
                      <a:br>
                        <a:rPr lang="de-DE" sz="1400" b="1" dirty="0">
                          <a:latin typeface="Calibri" charset="0"/>
                          <a:cs typeface="Times New Roman" charset="0"/>
                        </a:rPr>
                      </a:br>
                      <a:r>
                        <a:rPr lang="de-DE" sz="1400" b="0" dirty="0">
                          <a:latin typeface="Calibri" charset="0"/>
                          <a:cs typeface="Times New Roman" charset="0"/>
                        </a:rPr>
                        <a:t>(am Bsp. MwSt.)</a:t>
                      </a:r>
                      <a:endParaRPr lang="de-DE" sz="1400" b="0" dirty="0">
                        <a:latin typeface="Times New Roman" charset="0"/>
                        <a:cs typeface="Times New Roman" charset="0"/>
                      </a:endParaRPr>
                    </a:p>
                  </a:txBody>
                  <a:tcPr marL="72000" marR="72000" marT="72000" marB="72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Nettopreis</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Bruttopreis</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endParaRPr lang="de-DE" sz="1400" b="0" kern="800" dirty="0">
                        <a:effectLst/>
                        <a:latin typeface="Calibri" panose="020F0502020204030204" pitchFamily="34" charset="0"/>
                        <a:ea typeface="Times New Roman" panose="02020603050405020304" pitchFamily="18" charset="0"/>
                        <a:cs typeface="Calibri" panose="020F0502020204030204" pitchFamily="34" charset="0"/>
                      </a:endParaRP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Mehrwert-steuersatz</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500"/>
                        </a:spcBef>
                        <a:spcAft>
                          <a:spcPts val="300"/>
                        </a:spcAft>
                      </a:pP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Höhe der Mehr-</a:t>
                      </a:r>
                      <a:r>
                        <a:rPr lang="de-DE" sz="1400" b="0" kern="800" dirty="0" err="1">
                          <a:effectLst/>
                          <a:latin typeface="Calibri" panose="020F0502020204030204" pitchFamily="34" charset="0"/>
                          <a:ea typeface="Times New Roman" panose="02020603050405020304" pitchFamily="18" charset="0"/>
                          <a:cs typeface="Calibri" panose="020F0502020204030204" pitchFamily="34" charset="0"/>
                        </a:rPr>
                        <a:t>wertsteuer</a:t>
                      </a:r>
                      <a:r>
                        <a:rPr lang="de-DE" sz="1400" b="0" kern="800" dirty="0">
                          <a:effectLst/>
                          <a:latin typeface="Calibri" panose="020F0502020204030204" pitchFamily="34" charset="0"/>
                          <a:ea typeface="Times New Roman" panose="02020603050405020304" pitchFamily="18" charset="0"/>
                          <a:cs typeface="Calibri" panose="020F0502020204030204" pitchFamily="34" charset="0"/>
                        </a:rPr>
                        <a:t> in €</a:t>
                      </a:r>
                    </a:p>
                  </a:txBody>
                  <a:tcPr marL="36000" marR="36000" marT="36000" marB="36000" anchor="ctr">
                    <a:lnL>
                      <a:noFill/>
                    </a:lnL>
                    <a:lnR w="12700" cap="flat" cmpd="sng" algn="ctr">
                      <a:no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60953425"/>
                  </a:ext>
                </a:extLst>
              </a:tr>
            </a:tbl>
          </a:graphicData>
        </a:graphic>
      </p:graphicFrame>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sz="2050" dirty="0"/>
              <a:t>Strukturierung der Sprachschatzarbeit für </a:t>
            </a:r>
            <a:r>
              <a:rPr lang="de-DE" sz="2050" dirty="0" err="1"/>
              <a:t>Verstehensaufbau</a:t>
            </a:r>
            <a:r>
              <a:rPr lang="de-DE" sz="2050" dirty="0"/>
              <a:t> zu Prozenten</a:t>
            </a:r>
          </a:p>
        </p:txBody>
      </p:sp>
      <p:sp>
        <p:nvSpPr>
          <p:cNvPr id="8" name="Textplatzhalter 4">
            <a:extLst>
              <a:ext uri="{FF2B5EF4-FFF2-40B4-BE49-F238E27FC236}">
                <a16:creationId xmlns:a16="http://schemas.microsoft.com/office/drawing/2014/main" id="{7CF11128-AA2D-BD4D-ADE5-CC32B4AB371B}"/>
              </a:ext>
            </a:extLst>
          </p:cNvPr>
          <p:cNvSpPr>
            <a:spLocks noGrp="1"/>
          </p:cNvSpPr>
          <p:nvPr>
            <p:ph type="body" sz="quarter" idx="10"/>
          </p:nvPr>
        </p:nvSpPr>
        <p:spPr>
          <a:xfrm>
            <a:off x="108000" y="6622950"/>
            <a:ext cx="8928000" cy="216000"/>
          </a:xfrm>
        </p:spPr>
        <p:txBody>
          <a:bodyPr/>
          <a:lstStyle/>
          <a:p>
            <a:r>
              <a:rPr lang="de-DE" dirty="0"/>
              <a:t>(Pöhler &amp; Prediger 2017)</a:t>
            </a:r>
          </a:p>
        </p:txBody>
      </p:sp>
      <p:pic>
        <p:nvPicPr>
          <p:cNvPr id="10" name="Grafik 9">
            <a:extLst>
              <a:ext uri="{FF2B5EF4-FFF2-40B4-BE49-F238E27FC236}">
                <a16:creationId xmlns:a16="http://schemas.microsoft.com/office/drawing/2014/main" id="{0841875F-EA3A-409A-8B6E-CA8FBEB379AF}"/>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1" name="Grafik 10">
            <a:extLst>
              <a:ext uri="{FF2B5EF4-FFF2-40B4-BE49-F238E27FC236}">
                <a16:creationId xmlns:a16="http://schemas.microsoft.com/office/drawing/2014/main" id="{087332E8-8D03-4036-8B35-6AF49A43B01E}"/>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13" name="Inhaltsplatzhalter 1">
            <a:extLst>
              <a:ext uri="{FF2B5EF4-FFF2-40B4-BE49-F238E27FC236}">
                <a16:creationId xmlns:a16="http://schemas.microsoft.com/office/drawing/2014/main" id="{71296D96-4472-43E4-9FFA-4060881DF46B}"/>
              </a:ext>
            </a:extLst>
          </p:cNvPr>
          <p:cNvSpPr>
            <a:spLocks noGrp="1"/>
          </p:cNvSpPr>
          <p:nvPr>
            <p:ph idx="1"/>
          </p:nvPr>
        </p:nvSpPr>
        <p:spPr>
          <a:xfrm>
            <a:off x="252000" y="6137973"/>
            <a:ext cx="8640000" cy="342026"/>
          </a:xfrm>
        </p:spPr>
        <p:txBody>
          <a:bodyPr anchor="b"/>
          <a:lstStyle/>
          <a:p>
            <a:pPr marL="0" indent="0" algn="ctr">
              <a:buNone/>
              <a:defRPr/>
            </a:pPr>
            <a:r>
              <a:rPr lang="de-DE" dirty="0">
                <a:solidFill>
                  <a:srgbClr val="457A93"/>
                </a:solidFill>
                <a:latin typeface="Calibri" panose="020F0502020204030204" pitchFamily="34" charset="0"/>
              </a:rPr>
              <a:t>Anreicherung des Streifen als Sprachspeicher durch eigene Sprachmittel</a:t>
            </a:r>
            <a:br>
              <a:rPr lang="de-DE" dirty="0">
                <a:solidFill>
                  <a:srgbClr val="457A93"/>
                </a:solidFill>
                <a:latin typeface="Calibri" panose="020F0502020204030204" pitchFamily="34" charset="0"/>
              </a:rPr>
            </a:br>
            <a:r>
              <a:rPr lang="de-DE" dirty="0">
                <a:solidFill>
                  <a:srgbClr val="457A93"/>
                </a:solidFill>
                <a:latin typeface="Calibri" panose="020F0502020204030204" pitchFamily="34" charset="0"/>
              </a:rPr>
              <a:t>der Lernenden ist jederzeit erwünscht</a:t>
            </a:r>
          </a:p>
        </p:txBody>
      </p:sp>
      <p:sp>
        <p:nvSpPr>
          <p:cNvPr id="14" name="Rechteck 13">
            <a:extLst>
              <a:ext uri="{FF2B5EF4-FFF2-40B4-BE49-F238E27FC236}">
                <a16:creationId xmlns:a16="http://schemas.microsoft.com/office/drawing/2014/main" id="{4568C9FC-7A21-4CC6-B65A-EF1D9CCF8045}"/>
              </a:ext>
            </a:extLst>
          </p:cNvPr>
          <p:cNvSpPr/>
          <p:nvPr/>
        </p:nvSpPr>
        <p:spPr>
          <a:xfrm>
            <a:off x="2110358" y="2839723"/>
            <a:ext cx="1206954" cy="830997"/>
          </a:xfrm>
          <a:prstGeom prst="rect">
            <a:avLst/>
          </a:prstGeom>
          <a:solidFill>
            <a:schemeClr val="bg1"/>
          </a:solidFill>
        </p:spPr>
        <p:txBody>
          <a:bodyPr wrap="square" anchor="ctr">
            <a:noAutofit/>
          </a:bodyPr>
          <a:lstStyle/>
          <a:p>
            <a:pPr>
              <a:defRPr/>
            </a:pPr>
            <a:r>
              <a:rPr lang="de-DE" sz="1400" dirty="0">
                <a:solidFill>
                  <a:srgbClr val="F8B44F"/>
                </a:solidFill>
                <a:latin typeface="Calibri" panose="020F0502020204030204" pitchFamily="34" charset="0"/>
              </a:rPr>
              <a:t>was es vorher gekostet hat </a:t>
            </a:r>
          </a:p>
        </p:txBody>
      </p:sp>
      <p:sp>
        <p:nvSpPr>
          <p:cNvPr id="15" name="Rechteck 14">
            <a:extLst>
              <a:ext uri="{FF2B5EF4-FFF2-40B4-BE49-F238E27FC236}">
                <a16:creationId xmlns:a16="http://schemas.microsoft.com/office/drawing/2014/main" id="{E360CC94-B982-4F2B-8962-4307A65F5269}"/>
              </a:ext>
            </a:extLst>
          </p:cNvPr>
          <p:cNvSpPr/>
          <p:nvPr/>
        </p:nvSpPr>
        <p:spPr>
          <a:xfrm>
            <a:off x="3365046" y="2845138"/>
            <a:ext cx="1206954" cy="825582"/>
          </a:xfrm>
          <a:prstGeom prst="rect">
            <a:avLst/>
          </a:prstGeom>
          <a:solidFill>
            <a:schemeClr val="bg1"/>
          </a:solidFill>
        </p:spPr>
        <p:txBody>
          <a:bodyPr wrap="square" anchor="ctr">
            <a:noAutofit/>
          </a:bodyPr>
          <a:lstStyle/>
          <a:p>
            <a:pPr>
              <a:defRPr/>
            </a:pPr>
            <a:r>
              <a:rPr lang="de-DE" sz="1400" dirty="0">
                <a:solidFill>
                  <a:srgbClr val="F8B44F"/>
                </a:solidFill>
                <a:latin typeface="Calibri" panose="020F0502020204030204" pitchFamily="34" charset="0"/>
              </a:rPr>
              <a:t>was es jetzt kostet</a:t>
            </a:r>
          </a:p>
        </p:txBody>
      </p:sp>
      <p:sp>
        <p:nvSpPr>
          <p:cNvPr id="16" name="Rechteck 15">
            <a:extLst>
              <a:ext uri="{FF2B5EF4-FFF2-40B4-BE49-F238E27FC236}">
                <a16:creationId xmlns:a16="http://schemas.microsoft.com/office/drawing/2014/main" id="{7BE7D30E-56FA-4628-AF00-EDC21A0C8743}"/>
              </a:ext>
            </a:extLst>
          </p:cNvPr>
          <p:cNvSpPr/>
          <p:nvPr/>
        </p:nvSpPr>
        <p:spPr>
          <a:xfrm>
            <a:off x="2110358" y="4573058"/>
            <a:ext cx="958520" cy="969645"/>
          </a:xfrm>
          <a:prstGeom prst="rect">
            <a:avLst/>
          </a:prstGeom>
          <a:solidFill>
            <a:schemeClr val="bg1"/>
          </a:solidFill>
        </p:spPr>
        <p:txBody>
          <a:bodyPr wrap="square" anchor="ctr">
            <a:noAutofit/>
          </a:bodyPr>
          <a:lstStyle/>
          <a:p>
            <a:pPr>
              <a:defRPr/>
            </a:pPr>
            <a:r>
              <a:rPr lang="de-DE" sz="1400" dirty="0">
                <a:solidFill>
                  <a:srgbClr val="F8B44F"/>
                </a:solidFill>
                <a:latin typeface="Calibri" panose="020F0502020204030204" pitchFamily="34" charset="0"/>
              </a:rPr>
              <a:t>Gesamt-kosten</a:t>
            </a:r>
            <a:br>
              <a:rPr lang="de-DE" sz="1400" dirty="0">
                <a:solidFill>
                  <a:srgbClr val="F8B44F"/>
                </a:solidFill>
                <a:latin typeface="Calibri" panose="020F0502020204030204" pitchFamily="34" charset="0"/>
              </a:rPr>
            </a:br>
            <a:r>
              <a:rPr lang="de-DE" sz="1400" dirty="0">
                <a:solidFill>
                  <a:srgbClr val="F8B44F"/>
                </a:solidFill>
                <a:latin typeface="Calibri" panose="020F0502020204030204" pitchFamily="34" charset="0"/>
              </a:rPr>
              <a:t>der Reise</a:t>
            </a:r>
          </a:p>
        </p:txBody>
      </p:sp>
      <p:sp>
        <p:nvSpPr>
          <p:cNvPr id="17" name="Rechteck 16">
            <a:extLst>
              <a:ext uri="{FF2B5EF4-FFF2-40B4-BE49-F238E27FC236}">
                <a16:creationId xmlns:a16="http://schemas.microsoft.com/office/drawing/2014/main" id="{06A07FB5-B9B2-48E6-A4AA-75D7F5C37609}"/>
              </a:ext>
            </a:extLst>
          </p:cNvPr>
          <p:cNvSpPr/>
          <p:nvPr/>
        </p:nvSpPr>
        <p:spPr>
          <a:xfrm>
            <a:off x="4409163" y="4573058"/>
            <a:ext cx="1229639" cy="969645"/>
          </a:xfrm>
          <a:prstGeom prst="rect">
            <a:avLst/>
          </a:prstGeom>
          <a:solidFill>
            <a:schemeClr val="bg1"/>
          </a:solidFill>
        </p:spPr>
        <p:txBody>
          <a:bodyPr wrap="square" anchor="ctr">
            <a:noAutofit/>
          </a:bodyPr>
          <a:lstStyle/>
          <a:p>
            <a:pPr>
              <a:defRPr/>
            </a:pPr>
            <a:r>
              <a:rPr lang="de-DE" sz="1400" dirty="0">
                <a:solidFill>
                  <a:srgbClr val="F8B44F"/>
                </a:solidFill>
                <a:latin typeface="Calibri" panose="020F0502020204030204" pitchFamily="34" charset="0"/>
              </a:rPr>
              <a:t>Angezahlter Anteil der Reisekosten</a:t>
            </a:r>
          </a:p>
        </p:txBody>
      </p:sp>
    </p:spTree>
    <p:extLst>
      <p:ext uri="{BB962C8B-B14F-4D97-AF65-F5344CB8AC3E}">
        <p14:creationId xmlns:p14="http://schemas.microsoft.com/office/powerpoint/2010/main" val="4128277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Stufen zur Förderung zu Prozenten im Überblick</a:t>
            </a:r>
          </a:p>
        </p:txBody>
      </p:sp>
      <p:pic>
        <p:nvPicPr>
          <p:cNvPr id="11" name="Grafik 10">
            <a:extLst>
              <a:ext uri="{FF2B5EF4-FFF2-40B4-BE49-F238E27FC236}">
                <a16:creationId xmlns:a16="http://schemas.microsoft.com/office/drawing/2014/main" id="{58A3E95D-4B00-491C-B769-E616485DF5A6}"/>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12" name="Grafik 11">
            <a:extLst>
              <a:ext uri="{FF2B5EF4-FFF2-40B4-BE49-F238E27FC236}">
                <a16:creationId xmlns:a16="http://schemas.microsoft.com/office/drawing/2014/main" id="{896E9391-A071-4854-AD5E-CA0611B35DF3}"/>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21" name="Rechteck 20">
            <a:extLst>
              <a:ext uri="{FF2B5EF4-FFF2-40B4-BE49-F238E27FC236}">
                <a16:creationId xmlns:a16="http://schemas.microsoft.com/office/drawing/2014/main" id="{1F97627D-12AE-4DDA-A294-4AE28BAFDDD9}"/>
              </a:ext>
            </a:extLst>
          </p:cNvPr>
          <p:cNvSpPr/>
          <p:nvPr/>
        </p:nvSpPr>
        <p:spPr>
          <a:xfrm>
            <a:off x="251999" y="947652"/>
            <a:ext cx="2844000" cy="738664"/>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400" b="1" i="0" u="none" strike="noStrike" kern="1200" cap="none" spc="0" normalizeH="0" baseline="0" noProof="0" dirty="0">
                <a:ln>
                  <a:noFill/>
                </a:ln>
                <a:solidFill>
                  <a:prstClr val="black"/>
                </a:solidFill>
                <a:effectLst/>
                <a:uLnTx/>
                <a:uFillTx/>
                <a:latin typeface="Calibri" charset="0"/>
                <a:ea typeface="Calibri" charset="0"/>
                <a:cs typeface="Calibri" charset="0"/>
              </a:rPr>
              <a:t>Konzeptueller </a:t>
            </a:r>
            <a:r>
              <a:rPr kumimoji="0" lang="de-DE" sz="1400" b="1" i="0" u="none" strike="noStrike" kern="1200" cap="none" spc="0" normalizeH="0" baseline="0" noProof="0" dirty="0" err="1">
                <a:ln>
                  <a:noFill/>
                </a:ln>
                <a:solidFill>
                  <a:prstClr val="black"/>
                </a:solidFill>
                <a:effectLst/>
                <a:uLnTx/>
                <a:uFillTx/>
                <a:latin typeface="Calibri" charset="0"/>
                <a:ea typeface="Calibri" charset="0"/>
                <a:cs typeface="Calibri" charset="0"/>
              </a:rPr>
              <a:t>Lernpfad</a:t>
            </a:r>
            <a:endParaRPr kumimoji="0" lang="de-DE" sz="1400" b="1" i="0" u="none" strike="noStrike" kern="1200" cap="none" spc="0" normalizeH="0" baseline="0" noProof="0" dirty="0">
              <a:ln>
                <a:noFill/>
              </a:ln>
              <a:solidFill>
                <a:prstClr val="black"/>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charset="0"/>
                <a:ea typeface="Calibri" charset="0"/>
                <a:cs typeface="Calibri" charset="0"/>
              </a:rPr>
              <a:t>Weg zum Prozentverständnis</a:t>
            </a:r>
          </a:p>
          <a:p>
            <a:pPr marL="0" marR="0" lvl="0" indent="0" defTabSz="914400" rtl="0" eaLnBrk="0" fontAlgn="base" latinLnBrk="0" hangingPunct="0">
              <a:lnSpc>
                <a:spcPct val="100000"/>
              </a:lnSpc>
              <a:spcBef>
                <a:spcPct val="0"/>
              </a:spcBef>
              <a:spcAft>
                <a:spcPct val="0"/>
              </a:spcAft>
              <a:buClrTx/>
              <a:buSzTx/>
              <a:buFontTx/>
              <a:buNone/>
              <a:tabLst/>
              <a:defRPr/>
            </a:pPr>
            <a:r>
              <a:rPr lang="de-DE" sz="1400" dirty="0">
                <a:solidFill>
                  <a:prstClr val="black"/>
                </a:solidFill>
                <a:latin typeface="Calibri" charset="0"/>
                <a:ea typeface="Calibri" charset="0"/>
                <a:cs typeface="Calibri" charset="0"/>
              </a:rPr>
              <a:t>(mathematisches </a:t>
            </a:r>
            <a:r>
              <a:rPr kumimoji="0" lang="de-DE" sz="1400" b="0" i="0" u="none" strike="noStrike" kern="1200" cap="none" spc="0" normalizeH="0" baseline="0" noProof="0" dirty="0">
                <a:ln>
                  <a:noFill/>
                </a:ln>
                <a:solidFill>
                  <a:prstClr val="black"/>
                </a:solidFill>
                <a:effectLst/>
                <a:uLnTx/>
                <a:uFillTx/>
                <a:latin typeface="Calibri" charset="0"/>
                <a:ea typeface="Calibri" charset="0"/>
                <a:cs typeface="Calibri" charset="0"/>
              </a:rPr>
              <a:t>Lernen)</a:t>
            </a:r>
          </a:p>
        </p:txBody>
      </p:sp>
      <p:sp>
        <p:nvSpPr>
          <p:cNvPr id="22" name="Rechteck 21">
            <a:extLst>
              <a:ext uri="{FF2B5EF4-FFF2-40B4-BE49-F238E27FC236}">
                <a16:creationId xmlns:a16="http://schemas.microsoft.com/office/drawing/2014/main" id="{FF26597D-DF9C-4B7C-91C9-E1A0E894727C}"/>
              </a:ext>
            </a:extLst>
          </p:cNvPr>
          <p:cNvSpPr/>
          <p:nvPr/>
        </p:nvSpPr>
        <p:spPr>
          <a:xfrm>
            <a:off x="6048000" y="947652"/>
            <a:ext cx="2844000" cy="738664"/>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400" b="1" i="0" u="none" strike="noStrike" kern="1200" cap="none" spc="0" normalizeH="0" baseline="0" noProof="0" dirty="0">
                <a:ln>
                  <a:noFill/>
                </a:ln>
                <a:solidFill>
                  <a:prstClr val="black"/>
                </a:solidFill>
                <a:effectLst/>
                <a:uLnTx/>
                <a:uFillTx/>
                <a:latin typeface="Calibri" charset="0"/>
                <a:ea typeface="Calibri" charset="0"/>
                <a:cs typeface="Calibri" charset="0"/>
              </a:rPr>
              <a:t>Sprachlicher </a:t>
            </a:r>
            <a:r>
              <a:rPr kumimoji="0" lang="de-DE" sz="1400" b="1" i="0" u="none" strike="noStrike" kern="1200" cap="none" spc="0" normalizeH="0" baseline="0" noProof="0" dirty="0" err="1">
                <a:ln>
                  <a:noFill/>
                </a:ln>
                <a:solidFill>
                  <a:prstClr val="black"/>
                </a:solidFill>
                <a:effectLst/>
                <a:uLnTx/>
                <a:uFillTx/>
                <a:latin typeface="Calibri" charset="0"/>
                <a:ea typeface="Calibri" charset="0"/>
                <a:cs typeface="Calibri" charset="0"/>
              </a:rPr>
              <a:t>Lernpfad</a:t>
            </a:r>
            <a:endParaRPr kumimoji="0" lang="de-DE" sz="1400" b="1" i="0" u="none" strike="noStrike" kern="1200" cap="none" spc="0" normalizeH="0" baseline="0" noProof="0" dirty="0">
              <a:ln>
                <a:noFill/>
              </a:ln>
              <a:solidFill>
                <a:prstClr val="black"/>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charset="0"/>
                <a:ea typeface="Calibri" charset="0"/>
                <a:cs typeface="Calibri" charset="0"/>
              </a:rPr>
              <a:t>Weg zum Sprachschatz</a:t>
            </a:r>
          </a:p>
          <a:p>
            <a:pPr marL="0" marR="0" lvl="0" indent="0" defTabSz="914400" rtl="0" eaLnBrk="0" fontAlgn="base" latinLnBrk="0" hangingPunct="0">
              <a:lnSpc>
                <a:spcPct val="100000"/>
              </a:lnSpc>
              <a:spcBef>
                <a:spcPct val="0"/>
              </a:spcBef>
              <a:spcAft>
                <a:spcPct val="0"/>
              </a:spcAft>
              <a:buClrTx/>
              <a:buSzTx/>
              <a:buFontTx/>
              <a:buNone/>
              <a:tabLst/>
              <a:defRPr/>
            </a:pPr>
            <a:r>
              <a:rPr lang="de-DE" sz="1400" dirty="0">
                <a:solidFill>
                  <a:prstClr val="black"/>
                </a:solidFill>
                <a:latin typeface="Calibri" charset="0"/>
                <a:ea typeface="Calibri" charset="0"/>
                <a:cs typeface="Calibri" charset="0"/>
              </a:rPr>
              <a:t>(sprachliches Lernen)</a:t>
            </a:r>
            <a:endParaRPr kumimoji="0" lang="de-DE" sz="1400" b="0" i="0" u="none" strike="noStrike" kern="1200" cap="none" spc="0" normalizeH="0" baseline="0" noProof="0" dirty="0">
              <a:ln>
                <a:noFill/>
              </a:ln>
              <a:solidFill>
                <a:prstClr val="black"/>
              </a:solidFill>
              <a:effectLst/>
              <a:uLnTx/>
              <a:uFillTx/>
              <a:latin typeface="Calibri" charset="0"/>
              <a:ea typeface="Calibri" charset="0"/>
              <a:cs typeface="Calibri" charset="0"/>
            </a:endParaRPr>
          </a:p>
        </p:txBody>
      </p:sp>
      <p:graphicFrame>
        <p:nvGraphicFramePr>
          <p:cNvPr id="25" name="Tabelle 2">
            <a:extLst>
              <a:ext uri="{FF2B5EF4-FFF2-40B4-BE49-F238E27FC236}">
                <a16:creationId xmlns:a16="http://schemas.microsoft.com/office/drawing/2014/main" id="{5DA5A46C-2217-4146-90C7-31297F9C8913}"/>
              </a:ext>
            </a:extLst>
          </p:cNvPr>
          <p:cNvGraphicFramePr>
            <a:graphicFrameLocks noGrp="1"/>
          </p:cNvGraphicFramePr>
          <p:nvPr/>
        </p:nvGraphicFramePr>
        <p:xfrm>
          <a:off x="262047" y="1735947"/>
          <a:ext cx="2752561" cy="4764706"/>
        </p:xfrm>
        <a:graphic>
          <a:graphicData uri="http://schemas.openxmlformats.org/drawingml/2006/table">
            <a:tbl>
              <a:tblPr>
                <a:tableStyleId>{93296810-A885-4BE3-A3E7-6D5BEEA58F35}</a:tableStyleId>
              </a:tblPr>
              <a:tblGrid>
                <a:gridCol w="556492">
                  <a:extLst>
                    <a:ext uri="{9D8B030D-6E8A-4147-A177-3AD203B41FA5}">
                      <a16:colId xmlns:a16="http://schemas.microsoft.com/office/drawing/2014/main" val="2838796925"/>
                    </a:ext>
                  </a:extLst>
                </a:gridCol>
                <a:gridCol w="2196069">
                  <a:extLst>
                    <a:ext uri="{9D8B030D-6E8A-4147-A177-3AD203B41FA5}">
                      <a16:colId xmlns:a16="http://schemas.microsoft.com/office/drawing/2014/main" val="1558219060"/>
                    </a:ext>
                  </a:extLst>
                </a:gridCol>
              </a:tblGrid>
              <a:tr h="839975">
                <a:tc>
                  <a:txBody>
                    <a:bodyPr/>
                    <a:lstStyle/>
                    <a:p>
                      <a:r>
                        <a:rPr lang="de-DE" sz="1400" b="1" spc="-50" baseline="0" dirty="0">
                          <a:solidFill>
                            <a:sysClr val="windowText" lastClr="000000"/>
                          </a:solidFill>
                        </a:rPr>
                        <a:t>Stufe I</a:t>
                      </a:r>
                    </a:p>
                  </a:txBody>
                  <a:tcPr marL="0" marR="0" marT="72000" marB="72000">
                    <a:lnL w="12700" cmpd="sng">
                      <a:noFill/>
                    </a:lnL>
                    <a:lnR w="12700" cmpd="sng">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b="0" spc="-50" baseline="0" dirty="0">
                          <a:solidFill>
                            <a:sysClr val="windowText" lastClr="000000"/>
                          </a:solidFill>
                        </a:rPr>
                        <a:t>Aktivierung informeller Vorstellungen zur Konstruktion von Bedeutungen für Prozente</a:t>
                      </a:r>
                    </a:p>
                  </a:txBody>
                  <a:tcPr marL="36000" marR="0" marT="72000" marB="72000">
                    <a:lnL w="12700" cmpd="sng">
                      <a:noFill/>
                    </a:lnL>
                    <a:lnR w="12700" cmpd="sng">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8452926"/>
                  </a:ext>
                </a:extLst>
              </a:tr>
              <a:tr h="839975">
                <a:tc>
                  <a:txBody>
                    <a:bodyPr/>
                    <a:lstStyle/>
                    <a:p>
                      <a:r>
                        <a:rPr lang="de-DE" sz="1400" b="1" spc="-50" baseline="0" dirty="0">
                          <a:solidFill>
                            <a:sysClr val="windowText" lastClr="000000"/>
                          </a:solidFill>
                        </a:rPr>
                        <a:t>Stufe II</a:t>
                      </a:r>
                    </a:p>
                  </a:txBody>
                  <a:tcPr marL="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spc="-50" baseline="0" dirty="0">
                          <a:solidFill>
                            <a:sysClr val="windowText" lastClr="000000"/>
                          </a:solidFill>
                        </a:rPr>
                        <a:t>Entwicklung informeller Strategien zur Bestimmung von Prozentwerten und -sätzen</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6531344"/>
                  </a:ext>
                </a:extLst>
              </a:tr>
              <a:tr h="771189">
                <a:tc>
                  <a:txBody>
                    <a:bodyPr/>
                    <a:lstStyle/>
                    <a:p>
                      <a:r>
                        <a:rPr lang="de-DE" sz="1400" b="1" spc="-50" baseline="0" dirty="0">
                          <a:solidFill>
                            <a:sysClr val="windowText" lastClr="000000"/>
                          </a:solidFill>
                        </a:rPr>
                        <a:t>Stufe III</a:t>
                      </a:r>
                    </a:p>
                  </a:txBody>
                  <a:tcPr marL="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spc="-50" baseline="0" dirty="0">
                          <a:solidFill>
                            <a:sysClr val="windowText" lastClr="000000"/>
                          </a:solidFill>
                        </a:rPr>
                        <a:t>Formalisierung der Rechenstrategien</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084938"/>
                  </a:ext>
                </a:extLst>
              </a:tr>
              <a:tr h="771189">
                <a:tc>
                  <a:txBody>
                    <a:bodyPr/>
                    <a:lstStyle/>
                    <a:p>
                      <a:r>
                        <a:rPr lang="de-DE" sz="1400" b="1" spc="-50" baseline="0" dirty="0">
                          <a:solidFill>
                            <a:sysClr val="windowText" lastClr="000000"/>
                          </a:solidFill>
                        </a:rPr>
                        <a:t>Stufe IV</a:t>
                      </a:r>
                    </a:p>
                  </a:txBody>
                  <a:tcPr marL="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spc="-50" baseline="0" dirty="0">
                          <a:solidFill>
                            <a:sysClr val="windowText" lastClr="000000"/>
                          </a:solidFill>
                        </a:rPr>
                        <a:t>Ausweitung auf andere Situationen</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9414716"/>
                  </a:ext>
                </a:extLst>
              </a:tr>
              <a:tr h="771189">
                <a:tc>
                  <a:txBody>
                    <a:bodyPr/>
                    <a:lstStyle/>
                    <a:p>
                      <a:r>
                        <a:rPr lang="de-DE" sz="1400" b="1" spc="-50" baseline="0" dirty="0">
                          <a:solidFill>
                            <a:sysClr val="windowText" lastClr="000000"/>
                          </a:solidFill>
                        </a:rPr>
                        <a:t>Stufe V</a:t>
                      </a:r>
                    </a:p>
                  </a:txBody>
                  <a:tcPr marL="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spc="-50" baseline="0" dirty="0">
                          <a:solidFill>
                            <a:sysClr val="windowText" lastClr="000000"/>
                          </a:solidFill>
                        </a:rPr>
                        <a:t>Identifikation verschiedener Aufgabentypen</a:t>
                      </a:r>
                    </a:p>
                  </a:txBody>
                  <a:tcPr marL="36000" marR="3600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53171570"/>
                  </a:ext>
                </a:extLst>
              </a:tr>
              <a:tr h="771189">
                <a:tc>
                  <a:txBody>
                    <a:bodyPr/>
                    <a:lstStyle/>
                    <a:p>
                      <a:r>
                        <a:rPr lang="de-DE" sz="1400" b="1" spc="-50" baseline="0" dirty="0">
                          <a:solidFill>
                            <a:sysClr val="windowText" lastClr="000000"/>
                          </a:solidFill>
                        </a:rPr>
                        <a:t>Stufe VI</a:t>
                      </a:r>
                    </a:p>
                  </a:txBody>
                  <a:tcPr marL="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spc="-50" baseline="0" dirty="0">
                          <a:solidFill>
                            <a:sysClr val="windowText" lastClr="000000"/>
                          </a:solidFill>
                        </a:rPr>
                        <a:t>Flexibler Gebrauch der Konzepte / Strategien</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0251559"/>
                  </a:ext>
                </a:extLst>
              </a:tr>
            </a:tbl>
          </a:graphicData>
        </a:graphic>
      </p:graphicFrame>
      <p:graphicFrame>
        <p:nvGraphicFramePr>
          <p:cNvPr id="26" name="Tabelle 25">
            <a:extLst>
              <a:ext uri="{FF2B5EF4-FFF2-40B4-BE49-F238E27FC236}">
                <a16:creationId xmlns:a16="http://schemas.microsoft.com/office/drawing/2014/main" id="{AC93DF4B-0D5D-4A59-8D07-A461FDD88FC6}"/>
              </a:ext>
            </a:extLst>
          </p:cNvPr>
          <p:cNvGraphicFramePr>
            <a:graphicFrameLocks noGrp="1"/>
          </p:cNvGraphicFramePr>
          <p:nvPr/>
        </p:nvGraphicFramePr>
        <p:xfrm>
          <a:off x="6127953" y="1735947"/>
          <a:ext cx="2754000" cy="4764708"/>
        </p:xfrm>
        <a:graphic>
          <a:graphicData uri="http://schemas.openxmlformats.org/drawingml/2006/table">
            <a:tbl>
              <a:tblPr firstRow="1" bandRow="1">
                <a:tableStyleId>{93296810-A885-4BE3-A3E7-6D5BEEA58F35}</a:tableStyleId>
              </a:tblPr>
              <a:tblGrid>
                <a:gridCol w="2754000">
                  <a:extLst>
                    <a:ext uri="{9D8B030D-6E8A-4147-A177-3AD203B41FA5}">
                      <a16:colId xmlns:a16="http://schemas.microsoft.com/office/drawing/2014/main" val="3473292317"/>
                    </a:ext>
                  </a:extLst>
                </a:gridCol>
              </a:tblGrid>
              <a:tr h="794118">
                <a:tc>
                  <a:txBody>
                    <a:bodyPr/>
                    <a:lstStyle/>
                    <a:p>
                      <a:r>
                        <a:rPr lang="de-DE" sz="1400" b="0" spc="-50" baseline="0" dirty="0">
                          <a:solidFill>
                            <a:sysClr val="windowText" lastClr="000000"/>
                          </a:solidFill>
                        </a:rPr>
                        <a:t>Aktivierung der alltagssprachlichen Ressourcen im Downloadbalken</a:t>
                      </a:r>
                    </a:p>
                  </a:txBody>
                  <a:tcPr marL="36000" marR="0" marT="72000" marB="72000">
                    <a:lnL w="12700" cmpd="sng">
                      <a:noFill/>
                    </a:lnL>
                    <a:lnR w="12700" cmpd="sng">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4374812"/>
                  </a:ext>
                </a:extLst>
              </a:tr>
              <a:tr h="794118">
                <a:tc>
                  <a:txBody>
                    <a:bodyPr/>
                    <a:lstStyle/>
                    <a:p>
                      <a:r>
                        <a:rPr lang="de-DE" sz="1400" spc="-50" baseline="0" dirty="0">
                          <a:solidFill>
                            <a:sysClr val="windowText" lastClr="000000"/>
                          </a:solidFill>
                        </a:rPr>
                        <a:t>Etablierung des bedeutungsbezogenen Denkwortschatzes</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20067649"/>
                  </a:ext>
                </a:extLst>
              </a:tr>
              <a:tr h="794118">
                <a:tc>
                  <a:txBody>
                    <a:bodyPr/>
                    <a:lstStyle/>
                    <a:p>
                      <a:r>
                        <a:rPr lang="de-DE" sz="1400" spc="-50" baseline="0" dirty="0">
                          <a:solidFill>
                            <a:sysClr val="windowText" lastClr="000000"/>
                          </a:solidFill>
                        </a:rPr>
                        <a:t>Einführung formalbezogener, kontextunabhängiger Sprachmittel</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2443203"/>
                  </a:ext>
                </a:extLst>
              </a:tr>
              <a:tr h="794118">
                <a:tc>
                  <a:txBody>
                    <a:bodyPr/>
                    <a:lstStyle/>
                    <a:p>
                      <a:r>
                        <a:rPr lang="de-DE" sz="1400" spc="-50" baseline="0" dirty="0">
                          <a:solidFill>
                            <a:sysClr val="windowText" lastClr="000000"/>
                          </a:solidFill>
                        </a:rPr>
                        <a:t>Erweiterung des Sprachsatzes</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74246198"/>
                  </a:ext>
                </a:extLst>
              </a:tr>
              <a:tr h="794118">
                <a:tc>
                  <a:txBody>
                    <a:bodyPr/>
                    <a:lstStyle/>
                    <a:p>
                      <a:r>
                        <a:rPr lang="de-DE" sz="1400" spc="-50" baseline="0" dirty="0">
                          <a:solidFill>
                            <a:sysClr val="windowText" lastClr="000000"/>
                          </a:solidFill>
                        </a:rPr>
                        <a:t>Einübung formal- und bedeutungsbezogener Sprachmittel</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77834738"/>
                  </a:ext>
                </a:extLst>
              </a:tr>
              <a:tr h="794118">
                <a:tc>
                  <a:txBody>
                    <a:bodyPr/>
                    <a:lstStyle/>
                    <a:p>
                      <a:r>
                        <a:rPr lang="de-DE" sz="1400" spc="-50" baseline="0" dirty="0">
                          <a:solidFill>
                            <a:sysClr val="windowText" lastClr="000000"/>
                          </a:solidFill>
                        </a:rPr>
                        <a:t>Ausweitung auf kontextbezogenen Lesewortschatz</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7008463"/>
                  </a:ext>
                </a:extLst>
              </a:tr>
            </a:tbl>
          </a:graphicData>
        </a:graphic>
      </p:graphicFrame>
      <p:sp>
        <p:nvSpPr>
          <p:cNvPr id="29" name="Pfeil nach unten 16">
            <a:extLst>
              <a:ext uri="{FF2B5EF4-FFF2-40B4-BE49-F238E27FC236}">
                <a16:creationId xmlns:a16="http://schemas.microsoft.com/office/drawing/2014/main" id="{6684601F-CE4E-4375-B88A-CDD47C0934F2}"/>
              </a:ext>
            </a:extLst>
          </p:cNvPr>
          <p:cNvSpPr>
            <a:spLocks/>
          </p:cNvSpPr>
          <p:nvPr/>
        </p:nvSpPr>
        <p:spPr>
          <a:xfrm>
            <a:off x="5882642" y="947652"/>
            <a:ext cx="277526" cy="5581590"/>
          </a:xfrm>
          <a:prstGeom prst="downArrow">
            <a:avLst>
              <a:gd name="adj1" fmla="val 50000"/>
              <a:gd name="adj2" fmla="val 70022"/>
            </a:avLst>
          </a:prstGeom>
          <a:solidFill>
            <a:schemeClr val="tx2"/>
          </a:solidFill>
          <a:effectLst/>
        </p:spPr>
        <p:txBody>
          <a:bodyPr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a:ea typeface="ＭＳ Ｐゴシック" charset="-128"/>
              <a:cs typeface="Calibri"/>
            </a:endParaRPr>
          </a:p>
        </p:txBody>
      </p:sp>
      <p:sp>
        <p:nvSpPr>
          <p:cNvPr id="30" name="Pfeil nach unten 16">
            <a:extLst>
              <a:ext uri="{FF2B5EF4-FFF2-40B4-BE49-F238E27FC236}">
                <a16:creationId xmlns:a16="http://schemas.microsoft.com/office/drawing/2014/main" id="{5FA39B26-B392-4BBD-AAF4-2DD66717D796}"/>
              </a:ext>
            </a:extLst>
          </p:cNvPr>
          <p:cNvSpPr>
            <a:spLocks/>
          </p:cNvSpPr>
          <p:nvPr/>
        </p:nvSpPr>
        <p:spPr>
          <a:xfrm>
            <a:off x="2997342" y="947652"/>
            <a:ext cx="264018" cy="5581590"/>
          </a:xfrm>
          <a:prstGeom prst="downArrow">
            <a:avLst>
              <a:gd name="adj1" fmla="val 50000"/>
              <a:gd name="adj2" fmla="val 70022"/>
            </a:avLst>
          </a:prstGeom>
          <a:solidFill>
            <a:schemeClr val="tx2"/>
          </a:solidFill>
          <a:effectLst/>
        </p:spPr>
        <p:txBody>
          <a:bodyPr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a:ea typeface="ＭＳ Ｐゴシック" charset="-128"/>
              <a:cs typeface="Calibri"/>
            </a:endParaRPr>
          </a:p>
        </p:txBody>
      </p:sp>
      <p:pic>
        <p:nvPicPr>
          <p:cNvPr id="14" name="Grafik 13">
            <a:extLst>
              <a:ext uri="{FF2B5EF4-FFF2-40B4-BE49-F238E27FC236}">
                <a16:creationId xmlns:a16="http://schemas.microsoft.com/office/drawing/2014/main" id="{4C6DF034-654D-4E39-B638-4ECB67420731}"/>
              </a:ext>
            </a:extLst>
          </p:cNvPr>
          <p:cNvPicPr>
            <a:picLocks noChangeAspect="1"/>
          </p:cNvPicPr>
          <p:nvPr/>
        </p:nvPicPr>
        <p:blipFill>
          <a:blip r:embed="rId5"/>
          <a:stretch>
            <a:fillRect/>
          </a:stretch>
        </p:blipFill>
        <p:spPr>
          <a:xfrm>
            <a:off x="4224316" y="1392528"/>
            <a:ext cx="696390" cy="4691837"/>
          </a:xfrm>
          <a:prstGeom prst="rect">
            <a:avLst/>
          </a:prstGeom>
        </p:spPr>
      </p:pic>
      <p:sp>
        <p:nvSpPr>
          <p:cNvPr id="15" name="Textplatzhalter 4">
            <a:extLst>
              <a:ext uri="{FF2B5EF4-FFF2-40B4-BE49-F238E27FC236}">
                <a16:creationId xmlns:a16="http://schemas.microsoft.com/office/drawing/2014/main" id="{8B7F91B8-7D6C-4C90-BF42-21367CBAECE2}"/>
              </a:ext>
            </a:extLst>
          </p:cNvPr>
          <p:cNvSpPr>
            <a:spLocks noGrp="1"/>
          </p:cNvSpPr>
          <p:nvPr>
            <p:ph type="body" sz="quarter" idx="10"/>
          </p:nvPr>
        </p:nvSpPr>
        <p:spPr>
          <a:xfrm>
            <a:off x="108000" y="6622950"/>
            <a:ext cx="8928000" cy="216000"/>
          </a:xfrm>
        </p:spPr>
        <p:txBody>
          <a:bodyPr/>
          <a:lstStyle/>
          <a:p>
            <a:r>
              <a:rPr lang="de-DE" dirty="0"/>
              <a:t>(Pöhler &amp; Prediger 2017)</a:t>
            </a:r>
          </a:p>
        </p:txBody>
      </p:sp>
    </p:spTree>
    <p:extLst>
      <p:ext uri="{BB962C8B-B14F-4D97-AF65-F5344CB8AC3E}">
        <p14:creationId xmlns:p14="http://schemas.microsoft.com/office/powerpoint/2010/main" val="386876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9" grpId="0" animBg="1"/>
      <p:bldP spid="3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Grafik 35">
            <a:extLst>
              <a:ext uri="{FF2B5EF4-FFF2-40B4-BE49-F238E27FC236}">
                <a16:creationId xmlns:a16="http://schemas.microsoft.com/office/drawing/2014/main" id="{03B1861C-254E-4127-857C-7A9652D5FA97}"/>
              </a:ext>
            </a:extLst>
          </p:cNvPr>
          <p:cNvPicPr>
            <a:picLocks noChangeAspect="1"/>
          </p:cNvPicPr>
          <p:nvPr/>
        </p:nvPicPr>
        <p:blipFill rotWithShape="1">
          <a:blip r:embed="rId3"/>
          <a:srcRect l="46692" t="54493" r="5491" b="29256"/>
          <a:stretch/>
        </p:blipFill>
        <p:spPr>
          <a:xfrm>
            <a:off x="3528907" y="3953463"/>
            <a:ext cx="2045994" cy="521502"/>
          </a:xfrm>
          <a:prstGeom prst="rect">
            <a:avLst/>
          </a:prstGeom>
          <a:ln>
            <a:noFill/>
          </a:ln>
          <a:effectLst/>
        </p:spPr>
      </p:pic>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Stufen zur Förderung zu Prozenten im Überblick</a:t>
            </a:r>
          </a:p>
        </p:txBody>
      </p:sp>
      <p:pic>
        <p:nvPicPr>
          <p:cNvPr id="20" name="Grafik 19">
            <a:extLst>
              <a:ext uri="{FF2B5EF4-FFF2-40B4-BE49-F238E27FC236}">
                <a16:creationId xmlns:a16="http://schemas.microsoft.com/office/drawing/2014/main" id="{092B8A83-F1EC-B24B-A63A-5AF6BD70DB6C}"/>
              </a:ext>
            </a:extLst>
          </p:cNvPr>
          <p:cNvPicPr>
            <a:picLocks noChangeAspect="1"/>
          </p:cNvPicPr>
          <p:nvPr/>
        </p:nvPicPr>
        <p:blipFill>
          <a:blip r:embed="rId4"/>
          <a:stretch>
            <a:fillRect/>
          </a:stretch>
        </p:blipFill>
        <p:spPr>
          <a:xfrm>
            <a:off x="3931242" y="4766802"/>
            <a:ext cx="1256183" cy="813528"/>
          </a:xfrm>
          <a:prstGeom prst="rect">
            <a:avLst/>
          </a:prstGeom>
        </p:spPr>
      </p:pic>
      <p:pic>
        <p:nvPicPr>
          <p:cNvPr id="21" name="Grafik 20">
            <a:extLst>
              <a:ext uri="{FF2B5EF4-FFF2-40B4-BE49-F238E27FC236}">
                <a16:creationId xmlns:a16="http://schemas.microsoft.com/office/drawing/2014/main" id="{160F38B1-5577-CE4E-AF66-5F6BDF64D485}"/>
              </a:ext>
            </a:extLst>
          </p:cNvPr>
          <p:cNvPicPr>
            <a:picLocks noChangeAspect="1"/>
          </p:cNvPicPr>
          <p:nvPr/>
        </p:nvPicPr>
        <p:blipFill rotWithShape="1">
          <a:blip r:embed="rId5"/>
          <a:srcRect l="21034" t="66712" r="21449"/>
          <a:stretch/>
        </p:blipFill>
        <p:spPr>
          <a:xfrm>
            <a:off x="3668864" y="5632797"/>
            <a:ext cx="1780938" cy="570451"/>
          </a:xfrm>
          <a:prstGeom prst="rect">
            <a:avLst/>
          </a:prstGeom>
          <a:ln>
            <a:noFill/>
          </a:ln>
        </p:spPr>
      </p:pic>
      <p:pic>
        <p:nvPicPr>
          <p:cNvPr id="22" name="Grafik 21">
            <a:extLst>
              <a:ext uri="{FF2B5EF4-FFF2-40B4-BE49-F238E27FC236}">
                <a16:creationId xmlns:a16="http://schemas.microsoft.com/office/drawing/2014/main" id="{AAA14C9F-8418-244A-8317-5B83AE6E143F}"/>
              </a:ext>
            </a:extLst>
          </p:cNvPr>
          <p:cNvPicPr>
            <a:picLocks noChangeAspect="1"/>
          </p:cNvPicPr>
          <p:nvPr/>
        </p:nvPicPr>
        <p:blipFill rotWithShape="1">
          <a:blip r:embed="rId6"/>
          <a:stretch/>
        </p:blipFill>
        <p:spPr>
          <a:xfrm>
            <a:off x="3429478" y="2791087"/>
            <a:ext cx="2259713" cy="316860"/>
          </a:xfrm>
          <a:prstGeom prst="rect">
            <a:avLst/>
          </a:prstGeom>
        </p:spPr>
      </p:pic>
      <p:pic>
        <p:nvPicPr>
          <p:cNvPr id="2" name="Grafik 1">
            <a:extLst>
              <a:ext uri="{FF2B5EF4-FFF2-40B4-BE49-F238E27FC236}">
                <a16:creationId xmlns:a16="http://schemas.microsoft.com/office/drawing/2014/main" id="{F068ECCD-EDC0-F24A-9A4A-49B5560756EA}"/>
              </a:ext>
            </a:extLst>
          </p:cNvPr>
          <p:cNvPicPr>
            <a:picLocks noChangeAspect="1"/>
          </p:cNvPicPr>
          <p:nvPr/>
        </p:nvPicPr>
        <p:blipFill rotWithShape="1">
          <a:blip r:embed="rId7"/>
          <a:srcRect l="2731" t="25000" b="27913"/>
          <a:stretch/>
        </p:blipFill>
        <p:spPr>
          <a:xfrm>
            <a:off x="3517366" y="3464160"/>
            <a:ext cx="2107568" cy="261651"/>
          </a:xfrm>
          <a:prstGeom prst="rect">
            <a:avLst/>
          </a:prstGeom>
        </p:spPr>
      </p:pic>
      <p:pic>
        <p:nvPicPr>
          <p:cNvPr id="3" name="Grafik 2">
            <a:extLst>
              <a:ext uri="{FF2B5EF4-FFF2-40B4-BE49-F238E27FC236}">
                <a16:creationId xmlns:a16="http://schemas.microsoft.com/office/drawing/2014/main" id="{5B4D7B0C-4758-D248-BB81-2ECAD2C80C35}"/>
              </a:ext>
            </a:extLst>
          </p:cNvPr>
          <p:cNvPicPr>
            <a:picLocks noChangeAspect="1"/>
          </p:cNvPicPr>
          <p:nvPr/>
        </p:nvPicPr>
        <p:blipFill rotWithShape="1">
          <a:blip r:embed="rId8"/>
          <a:srcRect l="2291" t="16733"/>
          <a:stretch/>
        </p:blipFill>
        <p:spPr>
          <a:xfrm>
            <a:off x="3471534" y="2021415"/>
            <a:ext cx="2160740" cy="320908"/>
          </a:xfrm>
          <a:prstGeom prst="rect">
            <a:avLst/>
          </a:prstGeom>
        </p:spPr>
      </p:pic>
      <p:pic>
        <p:nvPicPr>
          <p:cNvPr id="23" name="Grafik 22">
            <a:extLst>
              <a:ext uri="{FF2B5EF4-FFF2-40B4-BE49-F238E27FC236}">
                <a16:creationId xmlns:a16="http://schemas.microsoft.com/office/drawing/2014/main" id="{0D046D2B-87FF-4267-9BDD-6E18A10FB2D1}"/>
              </a:ext>
            </a:extLst>
          </p:cNvPr>
          <p:cNvPicPr>
            <a:picLocks noChangeAspect="1"/>
          </p:cNvPicPr>
          <p:nvPr/>
        </p:nvPicPr>
        <p:blipFill>
          <a:blip r:embed="rId9"/>
          <a:stretch>
            <a:fillRect/>
          </a:stretch>
        </p:blipFill>
        <p:spPr>
          <a:xfrm>
            <a:off x="8412231" y="140427"/>
            <a:ext cx="731769" cy="649445"/>
          </a:xfrm>
          <a:prstGeom prst="rect">
            <a:avLst/>
          </a:prstGeom>
        </p:spPr>
      </p:pic>
      <p:pic>
        <p:nvPicPr>
          <p:cNvPr id="24" name="Grafik 23">
            <a:extLst>
              <a:ext uri="{FF2B5EF4-FFF2-40B4-BE49-F238E27FC236}">
                <a16:creationId xmlns:a16="http://schemas.microsoft.com/office/drawing/2014/main" id="{112BFF40-4E91-4265-B1A7-18DF11F88468}"/>
              </a:ext>
            </a:extLst>
          </p:cNvPr>
          <p:cNvPicPr>
            <a:picLocks noChangeAspect="1"/>
          </p:cNvPicPr>
          <p:nvPr/>
        </p:nvPicPr>
        <p:blipFill>
          <a:blip r:embed="rId10"/>
          <a:stretch>
            <a:fillRect/>
          </a:stretch>
        </p:blipFill>
        <p:spPr>
          <a:xfrm>
            <a:off x="8551455" y="260692"/>
            <a:ext cx="395502" cy="395998"/>
          </a:xfrm>
          <a:prstGeom prst="rect">
            <a:avLst/>
          </a:prstGeom>
          <a:solidFill>
            <a:schemeClr val="bg1"/>
          </a:solidFill>
          <a:ln>
            <a:noFill/>
          </a:ln>
          <a:effectLst/>
        </p:spPr>
      </p:pic>
      <p:sp>
        <p:nvSpPr>
          <p:cNvPr id="19" name="Rechteck 18">
            <a:extLst>
              <a:ext uri="{FF2B5EF4-FFF2-40B4-BE49-F238E27FC236}">
                <a16:creationId xmlns:a16="http://schemas.microsoft.com/office/drawing/2014/main" id="{B679C415-1250-4F06-B779-752C7B0ABCBE}"/>
              </a:ext>
            </a:extLst>
          </p:cNvPr>
          <p:cNvSpPr/>
          <p:nvPr/>
        </p:nvSpPr>
        <p:spPr>
          <a:xfrm>
            <a:off x="251999" y="947652"/>
            <a:ext cx="2844000" cy="738664"/>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400" b="1" i="0" u="none" strike="noStrike" kern="1200" cap="none" spc="0" normalizeH="0" baseline="0" noProof="0" dirty="0">
                <a:ln>
                  <a:noFill/>
                </a:ln>
                <a:solidFill>
                  <a:prstClr val="black"/>
                </a:solidFill>
                <a:effectLst/>
                <a:uLnTx/>
                <a:uFillTx/>
                <a:latin typeface="Calibri" charset="0"/>
                <a:ea typeface="Calibri" charset="0"/>
                <a:cs typeface="Calibri" charset="0"/>
              </a:rPr>
              <a:t>Konzeptueller </a:t>
            </a:r>
            <a:r>
              <a:rPr kumimoji="0" lang="de-DE" sz="1400" b="1" i="0" u="none" strike="noStrike" kern="1200" cap="none" spc="0" normalizeH="0" baseline="0" noProof="0" dirty="0" err="1">
                <a:ln>
                  <a:noFill/>
                </a:ln>
                <a:solidFill>
                  <a:prstClr val="black"/>
                </a:solidFill>
                <a:effectLst/>
                <a:uLnTx/>
                <a:uFillTx/>
                <a:latin typeface="Calibri" charset="0"/>
                <a:ea typeface="Calibri" charset="0"/>
                <a:cs typeface="Calibri" charset="0"/>
              </a:rPr>
              <a:t>Lernpfad</a:t>
            </a:r>
            <a:endParaRPr kumimoji="0" lang="de-DE" sz="1400" b="1" i="0" u="none" strike="noStrike" kern="1200" cap="none" spc="0" normalizeH="0" baseline="0" noProof="0" dirty="0">
              <a:ln>
                <a:noFill/>
              </a:ln>
              <a:solidFill>
                <a:prstClr val="black"/>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charset="0"/>
                <a:ea typeface="Calibri" charset="0"/>
                <a:cs typeface="Calibri" charset="0"/>
              </a:rPr>
              <a:t>Weg zum Prozentverständnis</a:t>
            </a:r>
          </a:p>
          <a:p>
            <a:pPr marL="0" marR="0" lvl="0" indent="0" defTabSz="914400" rtl="0" eaLnBrk="0" fontAlgn="base" latinLnBrk="0" hangingPunct="0">
              <a:lnSpc>
                <a:spcPct val="100000"/>
              </a:lnSpc>
              <a:spcBef>
                <a:spcPct val="0"/>
              </a:spcBef>
              <a:spcAft>
                <a:spcPct val="0"/>
              </a:spcAft>
              <a:buClrTx/>
              <a:buSzTx/>
              <a:buFontTx/>
              <a:buNone/>
              <a:tabLst/>
              <a:defRPr/>
            </a:pPr>
            <a:r>
              <a:rPr lang="de-DE" sz="1400" dirty="0">
                <a:solidFill>
                  <a:prstClr val="black"/>
                </a:solidFill>
                <a:latin typeface="Calibri" charset="0"/>
                <a:ea typeface="Calibri" charset="0"/>
                <a:cs typeface="Calibri" charset="0"/>
              </a:rPr>
              <a:t>(mathematisches </a:t>
            </a:r>
            <a:r>
              <a:rPr kumimoji="0" lang="de-DE" sz="1400" b="0" i="0" u="none" strike="noStrike" kern="1200" cap="none" spc="0" normalizeH="0" baseline="0" noProof="0" dirty="0">
                <a:ln>
                  <a:noFill/>
                </a:ln>
                <a:solidFill>
                  <a:prstClr val="black"/>
                </a:solidFill>
                <a:effectLst/>
                <a:uLnTx/>
                <a:uFillTx/>
                <a:latin typeface="Calibri" charset="0"/>
                <a:ea typeface="Calibri" charset="0"/>
                <a:cs typeface="Calibri" charset="0"/>
              </a:rPr>
              <a:t>Lernen)</a:t>
            </a:r>
          </a:p>
        </p:txBody>
      </p:sp>
      <p:sp>
        <p:nvSpPr>
          <p:cNvPr id="27" name="Rechteck 26">
            <a:extLst>
              <a:ext uri="{FF2B5EF4-FFF2-40B4-BE49-F238E27FC236}">
                <a16:creationId xmlns:a16="http://schemas.microsoft.com/office/drawing/2014/main" id="{9A847442-D5C6-4A10-BD16-94EDE4A9EC8B}"/>
              </a:ext>
            </a:extLst>
          </p:cNvPr>
          <p:cNvSpPr/>
          <p:nvPr/>
        </p:nvSpPr>
        <p:spPr>
          <a:xfrm>
            <a:off x="6048000" y="947652"/>
            <a:ext cx="2844000" cy="738664"/>
          </a:xfrm>
          <a:prstGeom prst="rect">
            <a:avLst/>
          </a:prstGeom>
          <a:solidFill>
            <a:schemeClr val="bg1">
              <a:lumMod val="85000"/>
            </a:schemeClr>
          </a:solidFill>
          <a:ln w="6350">
            <a:noFill/>
          </a:ln>
        </p:spPr>
        <p:txBody>
          <a:bodyPr wrap="square" rtlCol="0" anchor="ctr">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de-DE" sz="1400" b="1" i="0" u="none" strike="noStrike" kern="1200" cap="none" spc="0" normalizeH="0" baseline="0" noProof="0" dirty="0">
                <a:ln>
                  <a:noFill/>
                </a:ln>
                <a:solidFill>
                  <a:prstClr val="black"/>
                </a:solidFill>
                <a:effectLst/>
                <a:uLnTx/>
                <a:uFillTx/>
                <a:latin typeface="Calibri" charset="0"/>
                <a:ea typeface="Calibri" charset="0"/>
                <a:cs typeface="Calibri" charset="0"/>
              </a:rPr>
              <a:t>Sprachlicher </a:t>
            </a:r>
            <a:r>
              <a:rPr kumimoji="0" lang="de-DE" sz="1400" b="1" i="0" u="none" strike="noStrike" kern="1200" cap="none" spc="0" normalizeH="0" baseline="0" noProof="0" dirty="0" err="1">
                <a:ln>
                  <a:noFill/>
                </a:ln>
                <a:solidFill>
                  <a:prstClr val="black"/>
                </a:solidFill>
                <a:effectLst/>
                <a:uLnTx/>
                <a:uFillTx/>
                <a:latin typeface="Calibri" charset="0"/>
                <a:ea typeface="Calibri" charset="0"/>
                <a:cs typeface="Calibri" charset="0"/>
              </a:rPr>
              <a:t>Lernpfad</a:t>
            </a:r>
            <a:endParaRPr kumimoji="0" lang="de-DE" sz="1400" b="1" i="0" u="none" strike="noStrike" kern="1200" cap="none" spc="0" normalizeH="0" baseline="0" noProof="0" dirty="0">
              <a:ln>
                <a:noFill/>
              </a:ln>
              <a:solidFill>
                <a:prstClr val="black"/>
              </a:solidFill>
              <a:effectLst/>
              <a:uLnTx/>
              <a:uFillTx/>
              <a:latin typeface="Calibri" charset="0"/>
              <a:ea typeface="Calibri" charset="0"/>
              <a:cs typeface="Calibri" charset="0"/>
            </a:endParaRPr>
          </a:p>
          <a:p>
            <a:pPr marL="0" marR="0" lvl="0" indent="0"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a:ln>
                  <a:noFill/>
                </a:ln>
                <a:solidFill>
                  <a:prstClr val="black"/>
                </a:solidFill>
                <a:effectLst/>
                <a:uLnTx/>
                <a:uFillTx/>
                <a:latin typeface="Calibri" charset="0"/>
                <a:ea typeface="Calibri" charset="0"/>
                <a:cs typeface="Calibri" charset="0"/>
              </a:rPr>
              <a:t>Weg zum Sprachschatz</a:t>
            </a:r>
          </a:p>
          <a:p>
            <a:pPr marL="0" marR="0" lvl="0" indent="0" defTabSz="914400" rtl="0" eaLnBrk="0" fontAlgn="base" latinLnBrk="0" hangingPunct="0">
              <a:lnSpc>
                <a:spcPct val="100000"/>
              </a:lnSpc>
              <a:spcBef>
                <a:spcPct val="0"/>
              </a:spcBef>
              <a:spcAft>
                <a:spcPct val="0"/>
              </a:spcAft>
              <a:buClrTx/>
              <a:buSzTx/>
              <a:buFontTx/>
              <a:buNone/>
              <a:tabLst/>
              <a:defRPr/>
            </a:pPr>
            <a:r>
              <a:rPr lang="de-DE" sz="1400" dirty="0">
                <a:solidFill>
                  <a:prstClr val="black"/>
                </a:solidFill>
                <a:latin typeface="Calibri" charset="0"/>
                <a:ea typeface="Calibri" charset="0"/>
                <a:cs typeface="Calibri" charset="0"/>
              </a:rPr>
              <a:t>(sprachliches Lernen)</a:t>
            </a:r>
            <a:endParaRPr kumimoji="0" lang="de-DE" sz="1400" b="0" i="0" u="none" strike="noStrike" kern="1200" cap="none" spc="0" normalizeH="0" baseline="0" noProof="0" dirty="0">
              <a:ln>
                <a:noFill/>
              </a:ln>
              <a:solidFill>
                <a:prstClr val="black"/>
              </a:solidFill>
              <a:effectLst/>
              <a:uLnTx/>
              <a:uFillTx/>
              <a:latin typeface="Calibri" charset="0"/>
              <a:ea typeface="Calibri" charset="0"/>
              <a:cs typeface="Calibri" charset="0"/>
            </a:endParaRPr>
          </a:p>
        </p:txBody>
      </p:sp>
      <p:sp>
        <p:nvSpPr>
          <p:cNvPr id="28" name="Rechteck 27">
            <a:extLst>
              <a:ext uri="{FF2B5EF4-FFF2-40B4-BE49-F238E27FC236}">
                <a16:creationId xmlns:a16="http://schemas.microsoft.com/office/drawing/2014/main" id="{8DB334AD-D865-4C46-B2BB-83FFCC1D79E5}"/>
              </a:ext>
            </a:extLst>
          </p:cNvPr>
          <p:cNvSpPr/>
          <p:nvPr/>
        </p:nvSpPr>
        <p:spPr>
          <a:xfrm>
            <a:off x="3304540" y="986924"/>
            <a:ext cx="2557780" cy="646331"/>
          </a:xfrm>
          <a:prstGeom prst="rect">
            <a:avLst/>
          </a:prstGeom>
          <a:noFill/>
          <a:ln w="6350">
            <a:noFill/>
          </a:ln>
        </p:spPr>
        <p:txBody>
          <a:bodyPr wrap="square" lIns="36000" tIns="0" rIns="36000" bIns="0" rtlCol="0" anchor="ctr">
            <a:spAutoFit/>
          </a:bodyPr>
          <a:lstStyle/>
          <a:p>
            <a:pPr lvl="0">
              <a:spcAft>
                <a:spcPts val="600"/>
              </a:spcAft>
              <a:defRPr/>
            </a:pPr>
            <a:r>
              <a:rPr lang="de-DE" sz="1400" b="1" dirty="0">
                <a:solidFill>
                  <a:schemeClr val="tx2"/>
                </a:solidFill>
                <a:latin typeface="Calibri"/>
                <a:cs typeface="Calibri"/>
              </a:rPr>
              <a:t>Prozentstreifen in verschiedenen Erscheinungsformen und mit wechselnden Funktionen</a:t>
            </a:r>
          </a:p>
        </p:txBody>
      </p:sp>
      <p:graphicFrame>
        <p:nvGraphicFramePr>
          <p:cNvPr id="34" name="Tabelle 2">
            <a:extLst>
              <a:ext uri="{FF2B5EF4-FFF2-40B4-BE49-F238E27FC236}">
                <a16:creationId xmlns:a16="http://schemas.microsoft.com/office/drawing/2014/main" id="{C7FB90A3-2353-4506-A267-CC6EB245B541}"/>
              </a:ext>
            </a:extLst>
          </p:cNvPr>
          <p:cNvGraphicFramePr>
            <a:graphicFrameLocks noGrp="1"/>
          </p:cNvGraphicFramePr>
          <p:nvPr>
            <p:extLst>
              <p:ext uri="{D42A27DB-BD31-4B8C-83A1-F6EECF244321}">
                <p14:modId xmlns:p14="http://schemas.microsoft.com/office/powerpoint/2010/main" val="2506109764"/>
              </p:ext>
            </p:extLst>
          </p:nvPr>
        </p:nvGraphicFramePr>
        <p:xfrm>
          <a:off x="262047" y="1735947"/>
          <a:ext cx="2752561" cy="4764706"/>
        </p:xfrm>
        <a:graphic>
          <a:graphicData uri="http://schemas.openxmlformats.org/drawingml/2006/table">
            <a:tbl>
              <a:tblPr>
                <a:tableStyleId>{93296810-A885-4BE3-A3E7-6D5BEEA58F35}</a:tableStyleId>
              </a:tblPr>
              <a:tblGrid>
                <a:gridCol w="556492">
                  <a:extLst>
                    <a:ext uri="{9D8B030D-6E8A-4147-A177-3AD203B41FA5}">
                      <a16:colId xmlns:a16="http://schemas.microsoft.com/office/drawing/2014/main" val="2838796925"/>
                    </a:ext>
                  </a:extLst>
                </a:gridCol>
                <a:gridCol w="2196069">
                  <a:extLst>
                    <a:ext uri="{9D8B030D-6E8A-4147-A177-3AD203B41FA5}">
                      <a16:colId xmlns:a16="http://schemas.microsoft.com/office/drawing/2014/main" val="1558219060"/>
                    </a:ext>
                  </a:extLst>
                </a:gridCol>
              </a:tblGrid>
              <a:tr h="839975">
                <a:tc>
                  <a:txBody>
                    <a:bodyPr/>
                    <a:lstStyle/>
                    <a:p>
                      <a:r>
                        <a:rPr lang="de-DE" sz="1400" b="1" spc="-50" baseline="0" dirty="0">
                          <a:solidFill>
                            <a:sysClr val="windowText" lastClr="000000"/>
                          </a:solidFill>
                        </a:rPr>
                        <a:t>Stufe I</a:t>
                      </a:r>
                    </a:p>
                  </a:txBody>
                  <a:tcPr marL="0" marR="0" marT="72000" marB="72000">
                    <a:lnL w="12700" cmpd="sng">
                      <a:noFill/>
                    </a:lnL>
                    <a:lnR w="12700" cmpd="sng">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b="0" spc="-50" baseline="0" dirty="0">
                          <a:solidFill>
                            <a:sysClr val="windowText" lastClr="000000"/>
                          </a:solidFill>
                        </a:rPr>
                        <a:t>Aktivierung informeller Vorstellungen zur Konstruktion von Bedeutungen für Prozente</a:t>
                      </a:r>
                    </a:p>
                  </a:txBody>
                  <a:tcPr marL="36000" marR="0" marT="72000" marB="72000">
                    <a:lnL w="12700" cmpd="sng">
                      <a:noFill/>
                    </a:lnL>
                    <a:lnR w="12700" cmpd="sng">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8452926"/>
                  </a:ext>
                </a:extLst>
              </a:tr>
              <a:tr h="839975">
                <a:tc>
                  <a:txBody>
                    <a:bodyPr/>
                    <a:lstStyle/>
                    <a:p>
                      <a:r>
                        <a:rPr lang="de-DE" sz="1400" b="1" spc="-50" baseline="0" dirty="0">
                          <a:solidFill>
                            <a:sysClr val="windowText" lastClr="000000"/>
                          </a:solidFill>
                        </a:rPr>
                        <a:t>Stufe II</a:t>
                      </a:r>
                    </a:p>
                  </a:txBody>
                  <a:tcPr marL="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spc="-50" baseline="0" dirty="0">
                          <a:solidFill>
                            <a:sysClr val="windowText" lastClr="000000"/>
                          </a:solidFill>
                        </a:rPr>
                        <a:t>Entwicklung informeller Strategien zur Bestimmung von Prozentwerten und -sätzen</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6531344"/>
                  </a:ext>
                </a:extLst>
              </a:tr>
              <a:tr h="771189">
                <a:tc>
                  <a:txBody>
                    <a:bodyPr/>
                    <a:lstStyle/>
                    <a:p>
                      <a:r>
                        <a:rPr lang="de-DE" sz="1400" b="1" spc="-50" baseline="0" dirty="0">
                          <a:solidFill>
                            <a:sysClr val="windowText" lastClr="000000"/>
                          </a:solidFill>
                        </a:rPr>
                        <a:t>Stufe III</a:t>
                      </a:r>
                    </a:p>
                  </a:txBody>
                  <a:tcPr marL="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spc="-50" baseline="0" dirty="0">
                          <a:solidFill>
                            <a:sysClr val="windowText" lastClr="000000"/>
                          </a:solidFill>
                        </a:rPr>
                        <a:t>Formalisierung der Rechenstrategien</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084938"/>
                  </a:ext>
                </a:extLst>
              </a:tr>
              <a:tr h="771189">
                <a:tc>
                  <a:txBody>
                    <a:bodyPr/>
                    <a:lstStyle/>
                    <a:p>
                      <a:r>
                        <a:rPr lang="de-DE" sz="1400" b="1" spc="-50" baseline="0" dirty="0">
                          <a:solidFill>
                            <a:sysClr val="windowText" lastClr="000000"/>
                          </a:solidFill>
                        </a:rPr>
                        <a:t>Stufe IV</a:t>
                      </a:r>
                    </a:p>
                  </a:txBody>
                  <a:tcPr marL="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spc="-50" baseline="0" dirty="0">
                          <a:solidFill>
                            <a:sysClr val="windowText" lastClr="000000"/>
                          </a:solidFill>
                        </a:rPr>
                        <a:t>Ausweitung auf andere Situationen</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9414716"/>
                  </a:ext>
                </a:extLst>
              </a:tr>
              <a:tr h="771189">
                <a:tc>
                  <a:txBody>
                    <a:bodyPr/>
                    <a:lstStyle/>
                    <a:p>
                      <a:r>
                        <a:rPr lang="de-DE" sz="1400" b="1" spc="-50" baseline="0" dirty="0">
                          <a:solidFill>
                            <a:sysClr val="windowText" lastClr="000000"/>
                          </a:solidFill>
                        </a:rPr>
                        <a:t>Stufe V</a:t>
                      </a:r>
                    </a:p>
                  </a:txBody>
                  <a:tcPr marL="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spc="-50" baseline="0" dirty="0">
                          <a:solidFill>
                            <a:sysClr val="windowText" lastClr="000000"/>
                          </a:solidFill>
                        </a:rPr>
                        <a:t>Identifikation verschiedener Aufgabentypen</a:t>
                      </a:r>
                    </a:p>
                  </a:txBody>
                  <a:tcPr marL="36000" marR="3600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53171570"/>
                  </a:ext>
                </a:extLst>
              </a:tr>
              <a:tr h="771189">
                <a:tc>
                  <a:txBody>
                    <a:bodyPr/>
                    <a:lstStyle/>
                    <a:p>
                      <a:r>
                        <a:rPr lang="de-DE" sz="1400" b="1" spc="-50" baseline="0" dirty="0">
                          <a:solidFill>
                            <a:sysClr val="windowText" lastClr="000000"/>
                          </a:solidFill>
                        </a:rPr>
                        <a:t>Stufe VI</a:t>
                      </a:r>
                    </a:p>
                  </a:txBody>
                  <a:tcPr marL="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sz="1400" spc="-50" baseline="0" dirty="0">
                          <a:solidFill>
                            <a:sysClr val="windowText" lastClr="000000"/>
                          </a:solidFill>
                        </a:rPr>
                        <a:t>Flexibler Gebrauch der Konzepte / Strategien</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0251559"/>
                  </a:ext>
                </a:extLst>
              </a:tr>
            </a:tbl>
          </a:graphicData>
        </a:graphic>
      </p:graphicFrame>
      <p:graphicFrame>
        <p:nvGraphicFramePr>
          <p:cNvPr id="35" name="Tabelle 34">
            <a:extLst>
              <a:ext uri="{FF2B5EF4-FFF2-40B4-BE49-F238E27FC236}">
                <a16:creationId xmlns:a16="http://schemas.microsoft.com/office/drawing/2014/main" id="{80530716-8A1D-44B8-8041-1F7F3400F2D4}"/>
              </a:ext>
            </a:extLst>
          </p:cNvPr>
          <p:cNvGraphicFramePr>
            <a:graphicFrameLocks noGrp="1"/>
          </p:cNvGraphicFramePr>
          <p:nvPr>
            <p:extLst>
              <p:ext uri="{D42A27DB-BD31-4B8C-83A1-F6EECF244321}">
                <p14:modId xmlns:p14="http://schemas.microsoft.com/office/powerpoint/2010/main" val="2658702632"/>
              </p:ext>
            </p:extLst>
          </p:nvPr>
        </p:nvGraphicFramePr>
        <p:xfrm>
          <a:off x="6127953" y="1735947"/>
          <a:ext cx="2754000" cy="4764708"/>
        </p:xfrm>
        <a:graphic>
          <a:graphicData uri="http://schemas.openxmlformats.org/drawingml/2006/table">
            <a:tbl>
              <a:tblPr firstRow="1" bandRow="1">
                <a:tableStyleId>{93296810-A885-4BE3-A3E7-6D5BEEA58F35}</a:tableStyleId>
              </a:tblPr>
              <a:tblGrid>
                <a:gridCol w="2754000">
                  <a:extLst>
                    <a:ext uri="{9D8B030D-6E8A-4147-A177-3AD203B41FA5}">
                      <a16:colId xmlns:a16="http://schemas.microsoft.com/office/drawing/2014/main" val="3473292317"/>
                    </a:ext>
                  </a:extLst>
                </a:gridCol>
              </a:tblGrid>
              <a:tr h="794118">
                <a:tc>
                  <a:txBody>
                    <a:bodyPr/>
                    <a:lstStyle/>
                    <a:p>
                      <a:r>
                        <a:rPr lang="de-DE" sz="1400" b="0" spc="-50" baseline="0" dirty="0">
                          <a:solidFill>
                            <a:sysClr val="windowText" lastClr="000000"/>
                          </a:solidFill>
                        </a:rPr>
                        <a:t>Aktivierung der alltagssprachlichen Ressourcen im Downloadbalken</a:t>
                      </a:r>
                    </a:p>
                  </a:txBody>
                  <a:tcPr marL="36000" marR="0" marT="72000" marB="72000">
                    <a:lnL w="12700" cmpd="sng">
                      <a:noFill/>
                    </a:lnL>
                    <a:lnR w="12700" cmpd="sng">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4374812"/>
                  </a:ext>
                </a:extLst>
              </a:tr>
              <a:tr h="794118">
                <a:tc>
                  <a:txBody>
                    <a:bodyPr/>
                    <a:lstStyle/>
                    <a:p>
                      <a:r>
                        <a:rPr lang="de-DE" sz="1400" spc="-50" baseline="0" dirty="0">
                          <a:solidFill>
                            <a:sysClr val="windowText" lastClr="000000"/>
                          </a:solidFill>
                        </a:rPr>
                        <a:t>Etablierung des bedeutungsbezogenen Denkwortschatzes</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20067649"/>
                  </a:ext>
                </a:extLst>
              </a:tr>
              <a:tr h="794118">
                <a:tc>
                  <a:txBody>
                    <a:bodyPr/>
                    <a:lstStyle/>
                    <a:p>
                      <a:r>
                        <a:rPr lang="de-DE" sz="1400" spc="-50" baseline="0" dirty="0">
                          <a:solidFill>
                            <a:sysClr val="windowText" lastClr="000000"/>
                          </a:solidFill>
                        </a:rPr>
                        <a:t>Einführung formalbezogener, kontextunabhängiger Sprachmittel</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2443203"/>
                  </a:ext>
                </a:extLst>
              </a:tr>
              <a:tr h="794118">
                <a:tc>
                  <a:txBody>
                    <a:bodyPr/>
                    <a:lstStyle/>
                    <a:p>
                      <a:r>
                        <a:rPr lang="de-DE" sz="1400" spc="-50" baseline="0" dirty="0">
                          <a:solidFill>
                            <a:sysClr val="windowText" lastClr="000000"/>
                          </a:solidFill>
                        </a:rPr>
                        <a:t>Erweiterung des Sprachsatzes</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74246198"/>
                  </a:ext>
                </a:extLst>
              </a:tr>
              <a:tr h="794118">
                <a:tc>
                  <a:txBody>
                    <a:bodyPr/>
                    <a:lstStyle/>
                    <a:p>
                      <a:r>
                        <a:rPr lang="de-DE" sz="1400" spc="-50" baseline="0" dirty="0">
                          <a:solidFill>
                            <a:sysClr val="windowText" lastClr="000000"/>
                          </a:solidFill>
                        </a:rPr>
                        <a:t>Einübung formal- und bedeutungsbezogener Sprachmittel</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77834738"/>
                  </a:ext>
                </a:extLst>
              </a:tr>
              <a:tr h="794118">
                <a:tc>
                  <a:txBody>
                    <a:bodyPr/>
                    <a:lstStyle/>
                    <a:p>
                      <a:r>
                        <a:rPr lang="de-DE" sz="1400" spc="-50" baseline="0" dirty="0">
                          <a:solidFill>
                            <a:sysClr val="windowText" lastClr="000000"/>
                          </a:solidFill>
                        </a:rPr>
                        <a:t>Ausweitung auf kontextbezogenen Lesewortschatz</a:t>
                      </a:r>
                    </a:p>
                  </a:txBody>
                  <a:tcPr marL="36000" marR="0" marT="72000" marB="72000">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7008463"/>
                  </a:ext>
                </a:extLst>
              </a:tr>
            </a:tbl>
          </a:graphicData>
        </a:graphic>
      </p:graphicFrame>
      <p:sp>
        <p:nvSpPr>
          <p:cNvPr id="40" name="Pfeil nach unten 16">
            <a:extLst>
              <a:ext uri="{FF2B5EF4-FFF2-40B4-BE49-F238E27FC236}">
                <a16:creationId xmlns:a16="http://schemas.microsoft.com/office/drawing/2014/main" id="{82F853B2-3A7E-4D3F-BB18-73CA58AD3A46}"/>
              </a:ext>
            </a:extLst>
          </p:cNvPr>
          <p:cNvSpPr>
            <a:spLocks/>
          </p:cNvSpPr>
          <p:nvPr/>
        </p:nvSpPr>
        <p:spPr>
          <a:xfrm>
            <a:off x="5882642" y="947652"/>
            <a:ext cx="277526" cy="5581590"/>
          </a:xfrm>
          <a:prstGeom prst="downArrow">
            <a:avLst>
              <a:gd name="adj1" fmla="val 50000"/>
              <a:gd name="adj2" fmla="val 70022"/>
            </a:avLst>
          </a:prstGeom>
          <a:solidFill>
            <a:schemeClr val="tx2"/>
          </a:solidFill>
          <a:effectLst/>
        </p:spPr>
        <p:txBody>
          <a:bodyPr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a:ea typeface="ＭＳ Ｐゴシック" charset="-128"/>
              <a:cs typeface="Calibri"/>
            </a:endParaRPr>
          </a:p>
        </p:txBody>
      </p:sp>
      <p:sp>
        <p:nvSpPr>
          <p:cNvPr id="41" name="Pfeil nach unten 16">
            <a:extLst>
              <a:ext uri="{FF2B5EF4-FFF2-40B4-BE49-F238E27FC236}">
                <a16:creationId xmlns:a16="http://schemas.microsoft.com/office/drawing/2014/main" id="{844690FF-8810-49C3-9AA9-5D18EE1E695E}"/>
              </a:ext>
            </a:extLst>
          </p:cNvPr>
          <p:cNvSpPr>
            <a:spLocks/>
          </p:cNvSpPr>
          <p:nvPr/>
        </p:nvSpPr>
        <p:spPr>
          <a:xfrm>
            <a:off x="2997342" y="947652"/>
            <a:ext cx="264018" cy="5581590"/>
          </a:xfrm>
          <a:prstGeom prst="downArrow">
            <a:avLst>
              <a:gd name="adj1" fmla="val 50000"/>
              <a:gd name="adj2" fmla="val 70022"/>
            </a:avLst>
          </a:prstGeom>
          <a:solidFill>
            <a:schemeClr val="tx2"/>
          </a:solidFill>
          <a:effectLst/>
        </p:spPr>
        <p:txBody>
          <a:bodyPr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a:ea typeface="ＭＳ Ｐゴシック" charset="-128"/>
              <a:cs typeface="Calibri"/>
            </a:endParaRPr>
          </a:p>
        </p:txBody>
      </p:sp>
      <p:sp>
        <p:nvSpPr>
          <p:cNvPr id="25" name="Textplatzhalter 4">
            <a:extLst>
              <a:ext uri="{FF2B5EF4-FFF2-40B4-BE49-F238E27FC236}">
                <a16:creationId xmlns:a16="http://schemas.microsoft.com/office/drawing/2014/main" id="{A9B1BA81-1C4C-493D-AC09-58DC034F7553}"/>
              </a:ext>
            </a:extLst>
          </p:cNvPr>
          <p:cNvSpPr>
            <a:spLocks noGrp="1"/>
          </p:cNvSpPr>
          <p:nvPr>
            <p:ph type="body" sz="quarter" idx="10"/>
          </p:nvPr>
        </p:nvSpPr>
        <p:spPr>
          <a:xfrm>
            <a:off x="108000" y="6622950"/>
            <a:ext cx="8928000" cy="216000"/>
          </a:xfrm>
        </p:spPr>
        <p:txBody>
          <a:bodyPr/>
          <a:lstStyle/>
          <a:p>
            <a:r>
              <a:rPr lang="de-DE" dirty="0"/>
              <a:t>(Pöhler &amp; Prediger 2017)</a:t>
            </a:r>
          </a:p>
        </p:txBody>
      </p:sp>
    </p:spTree>
    <p:extLst>
      <p:ext uri="{BB962C8B-B14F-4D97-AF65-F5344CB8AC3E}">
        <p14:creationId xmlns:p14="http://schemas.microsoft.com/office/powerpoint/2010/main" val="163718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7825DFD-C74C-4D29-86D1-DD09169BC9DF}"/>
              </a:ext>
            </a:extLst>
          </p:cNvPr>
          <p:cNvSpPr>
            <a:spLocks noGrp="1"/>
          </p:cNvSpPr>
          <p:nvPr>
            <p:ph idx="1"/>
          </p:nvPr>
        </p:nvSpPr>
        <p:spPr/>
        <p:txBody>
          <a:bodyPr/>
          <a:lstStyle/>
          <a:p>
            <a:r>
              <a:rPr lang="de-DE" b="1" dirty="0"/>
              <a:t>Interventionsstudie</a:t>
            </a:r>
            <a:r>
              <a:rPr lang="de-DE" dirty="0"/>
              <a:t> (Klassenunterricht anhand des Lehr-Lern-Arrangements zur Prozentrechnung vs. konventioneller Unterricht zur Prozentrechnung)</a:t>
            </a:r>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r>
              <a:rPr lang="de-DE" b="1" dirty="0"/>
              <a:t>Zentrale Ergebnisse: </a:t>
            </a:r>
            <a:r>
              <a:rPr lang="de-DE" dirty="0"/>
              <a:t>Signifikante Vorteile der Interventionsgruppe                                                                               bezogen auf Gesamttest, erweiterten Aufgabentyp, entkleidetes Format sowie Textformat</a:t>
            </a:r>
          </a:p>
          <a:p>
            <a:endParaRPr lang="de-DE" dirty="0"/>
          </a:p>
          <a:p>
            <a:endParaRPr lang="de-DE" dirty="0"/>
          </a:p>
          <a:p>
            <a:endParaRPr lang="de-DE" dirty="0"/>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Evaluation der Unterrichtsreihe zu Prozenten </a:t>
            </a:r>
          </a:p>
        </p:txBody>
      </p:sp>
      <p:sp>
        <p:nvSpPr>
          <p:cNvPr id="11" name="Textplatzhalter 4">
            <a:extLst>
              <a:ext uri="{FF2B5EF4-FFF2-40B4-BE49-F238E27FC236}">
                <a16:creationId xmlns:a16="http://schemas.microsoft.com/office/drawing/2014/main" id="{B7C40D69-AA82-3B47-AE62-25F5EAAF9A08}"/>
              </a:ext>
            </a:extLst>
          </p:cNvPr>
          <p:cNvSpPr>
            <a:spLocks noGrp="1"/>
          </p:cNvSpPr>
          <p:nvPr>
            <p:ph type="body" sz="quarter" idx="10"/>
          </p:nvPr>
        </p:nvSpPr>
        <p:spPr/>
        <p:txBody>
          <a:bodyPr/>
          <a:lstStyle/>
          <a:p>
            <a:r>
              <a:rPr lang="de-DE" dirty="0"/>
              <a:t>(Pöhler 2018, Pöhler, Neugebauer &amp; Prediger 2017)</a:t>
            </a:r>
          </a:p>
        </p:txBody>
      </p:sp>
      <p:pic>
        <p:nvPicPr>
          <p:cNvPr id="7" name="Grafik 6">
            <a:extLst>
              <a:ext uri="{FF2B5EF4-FFF2-40B4-BE49-F238E27FC236}">
                <a16:creationId xmlns:a16="http://schemas.microsoft.com/office/drawing/2014/main" id="{174E904F-3C3F-984E-BB0D-61B8CD8ED2E4}"/>
              </a:ext>
            </a:extLst>
          </p:cNvPr>
          <p:cNvPicPr>
            <a:picLocks noChangeAspect="1"/>
          </p:cNvPicPr>
          <p:nvPr/>
        </p:nvPicPr>
        <p:blipFill>
          <a:blip r:embed="rId3"/>
          <a:stretch>
            <a:fillRect/>
          </a:stretch>
        </p:blipFill>
        <p:spPr>
          <a:xfrm>
            <a:off x="1273050" y="1824346"/>
            <a:ext cx="6512870" cy="3209307"/>
          </a:xfrm>
          <a:prstGeom prst="rect">
            <a:avLst/>
          </a:prstGeom>
          <a:ln>
            <a:solidFill>
              <a:schemeClr val="bg1">
                <a:lumMod val="95000"/>
              </a:schemeClr>
            </a:solidFill>
          </a:ln>
        </p:spPr>
      </p:pic>
    </p:spTree>
    <p:extLst>
      <p:ext uri="{BB962C8B-B14F-4D97-AF65-F5344CB8AC3E}">
        <p14:creationId xmlns:p14="http://schemas.microsoft.com/office/powerpoint/2010/main" val="4279958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Lernziele der Förderung zu Prozenten im Überblick</a:t>
            </a:r>
          </a:p>
        </p:txBody>
      </p:sp>
      <p:sp>
        <p:nvSpPr>
          <p:cNvPr id="24" name="Textplatzhalter 4">
            <a:extLst>
              <a:ext uri="{FF2B5EF4-FFF2-40B4-BE49-F238E27FC236}">
                <a16:creationId xmlns:a16="http://schemas.microsoft.com/office/drawing/2014/main" id="{2F77DEA9-83F5-2749-9FB6-5B8B832704A9}"/>
              </a:ext>
            </a:extLst>
          </p:cNvPr>
          <p:cNvSpPr>
            <a:spLocks noGrp="1"/>
          </p:cNvSpPr>
          <p:nvPr>
            <p:ph type="body" sz="quarter" idx="10"/>
          </p:nvPr>
        </p:nvSpPr>
        <p:spPr/>
        <p:txBody>
          <a:bodyPr/>
          <a:lstStyle/>
          <a:p>
            <a:r>
              <a:rPr lang="de-DE" dirty="0"/>
              <a:t>(Pöhler &amp; Prediger 2017)</a:t>
            </a:r>
          </a:p>
        </p:txBody>
      </p:sp>
      <p:sp>
        <p:nvSpPr>
          <p:cNvPr id="5" name="Geschweifte Klammer links 4">
            <a:extLst>
              <a:ext uri="{FF2B5EF4-FFF2-40B4-BE49-F238E27FC236}">
                <a16:creationId xmlns:a16="http://schemas.microsoft.com/office/drawing/2014/main" id="{EC564AF3-9F29-5E4C-A269-7C2EBFE3C6E6}"/>
              </a:ext>
            </a:extLst>
          </p:cNvPr>
          <p:cNvSpPr/>
          <p:nvPr/>
        </p:nvSpPr>
        <p:spPr bwMode="auto">
          <a:xfrm>
            <a:off x="1173037" y="2247703"/>
            <a:ext cx="717847" cy="1221112"/>
          </a:xfrm>
          <a:prstGeom prst="leftBrace">
            <a:avLst>
              <a:gd name="adj1" fmla="val 25060"/>
              <a:gd name="adj2" fmla="val 50963"/>
            </a:avLst>
          </a:prstGeom>
          <a:noFill/>
          <a:ln w="19050" cap="flat" cmpd="sng" algn="ctr">
            <a:solidFill>
              <a:srgbClr val="31798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1" name="Geschweifte Klammer links 20">
            <a:extLst>
              <a:ext uri="{FF2B5EF4-FFF2-40B4-BE49-F238E27FC236}">
                <a16:creationId xmlns:a16="http://schemas.microsoft.com/office/drawing/2014/main" id="{655ADD67-B330-A94A-A80A-F1000CE31169}"/>
              </a:ext>
            </a:extLst>
          </p:cNvPr>
          <p:cNvSpPr/>
          <p:nvPr/>
        </p:nvSpPr>
        <p:spPr bwMode="auto">
          <a:xfrm>
            <a:off x="1193282" y="4389842"/>
            <a:ext cx="717847" cy="1202706"/>
          </a:xfrm>
          <a:prstGeom prst="leftBrace">
            <a:avLst>
              <a:gd name="adj1" fmla="val 20841"/>
              <a:gd name="adj2" fmla="val 49469"/>
            </a:avLst>
          </a:prstGeom>
          <a:noFill/>
          <a:ln w="19050" cap="flat" cmpd="sng" algn="ctr">
            <a:solidFill>
              <a:srgbClr val="31798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2" name="Geschweifte Klammer links 21">
            <a:extLst>
              <a:ext uri="{FF2B5EF4-FFF2-40B4-BE49-F238E27FC236}">
                <a16:creationId xmlns:a16="http://schemas.microsoft.com/office/drawing/2014/main" id="{6A5F958D-013D-0040-B616-FB5F4D13B6C1}"/>
              </a:ext>
            </a:extLst>
          </p:cNvPr>
          <p:cNvSpPr/>
          <p:nvPr/>
        </p:nvSpPr>
        <p:spPr bwMode="auto">
          <a:xfrm>
            <a:off x="1193282" y="3530069"/>
            <a:ext cx="717847" cy="799944"/>
          </a:xfrm>
          <a:prstGeom prst="leftBrace">
            <a:avLst>
              <a:gd name="adj1" fmla="val 20842"/>
              <a:gd name="adj2" fmla="val 49469"/>
            </a:avLst>
          </a:prstGeom>
          <a:noFill/>
          <a:ln w="19050" cap="flat" cmpd="sng" algn="ctr">
            <a:solidFill>
              <a:srgbClr val="31798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 name="Textfeld 1">
            <a:extLst>
              <a:ext uri="{FF2B5EF4-FFF2-40B4-BE49-F238E27FC236}">
                <a16:creationId xmlns:a16="http://schemas.microsoft.com/office/drawing/2014/main" id="{F789ACC9-C667-5B47-AFE4-76B047C2AF32}"/>
              </a:ext>
            </a:extLst>
          </p:cNvPr>
          <p:cNvSpPr txBox="1"/>
          <p:nvPr/>
        </p:nvSpPr>
        <p:spPr>
          <a:xfrm>
            <a:off x="477887" y="2677661"/>
            <a:ext cx="598298" cy="369332"/>
          </a:xfrm>
          <a:prstGeom prst="rect">
            <a:avLst/>
          </a:prstGeom>
          <a:noFill/>
        </p:spPr>
        <p:txBody>
          <a:bodyPr wrap="square" rtlCol="0">
            <a:spAutoFit/>
          </a:bodyPr>
          <a:lstStyle/>
          <a:p>
            <a:pPr marL="342900" indent="-342900">
              <a:spcBef>
                <a:spcPts val="400"/>
              </a:spcBef>
            </a:pPr>
            <a:r>
              <a:rPr lang="de-DE" sz="1800" b="1" dirty="0">
                <a:latin typeface="Calibri"/>
                <a:cs typeface="Calibri"/>
              </a:rPr>
              <a:t>S6 C</a:t>
            </a:r>
          </a:p>
        </p:txBody>
      </p:sp>
      <p:sp>
        <p:nvSpPr>
          <p:cNvPr id="20" name="Textfeld 19">
            <a:extLst>
              <a:ext uri="{FF2B5EF4-FFF2-40B4-BE49-F238E27FC236}">
                <a16:creationId xmlns:a16="http://schemas.microsoft.com/office/drawing/2014/main" id="{21F92A40-D607-5C44-955A-08155E0A697B}"/>
              </a:ext>
            </a:extLst>
          </p:cNvPr>
          <p:cNvSpPr txBox="1"/>
          <p:nvPr/>
        </p:nvSpPr>
        <p:spPr>
          <a:xfrm>
            <a:off x="477886" y="3736638"/>
            <a:ext cx="598298" cy="369332"/>
          </a:xfrm>
          <a:prstGeom prst="rect">
            <a:avLst/>
          </a:prstGeom>
          <a:noFill/>
        </p:spPr>
        <p:txBody>
          <a:bodyPr wrap="square" rtlCol="0">
            <a:spAutoFit/>
          </a:bodyPr>
          <a:lstStyle/>
          <a:p>
            <a:pPr marL="342900" indent="-342900">
              <a:spcBef>
                <a:spcPts val="400"/>
              </a:spcBef>
            </a:pPr>
            <a:r>
              <a:rPr lang="de-DE" sz="1800" b="1" dirty="0">
                <a:latin typeface="Calibri"/>
                <a:cs typeface="Calibri"/>
              </a:rPr>
              <a:t>S6 B</a:t>
            </a:r>
          </a:p>
        </p:txBody>
      </p:sp>
      <p:sp>
        <p:nvSpPr>
          <p:cNvPr id="23" name="Textfeld 22">
            <a:extLst>
              <a:ext uri="{FF2B5EF4-FFF2-40B4-BE49-F238E27FC236}">
                <a16:creationId xmlns:a16="http://schemas.microsoft.com/office/drawing/2014/main" id="{2998FF47-AE23-0C40-842A-C8D57E6D730A}"/>
              </a:ext>
            </a:extLst>
          </p:cNvPr>
          <p:cNvSpPr txBox="1"/>
          <p:nvPr/>
        </p:nvSpPr>
        <p:spPr>
          <a:xfrm>
            <a:off x="500464" y="4810304"/>
            <a:ext cx="598298" cy="369332"/>
          </a:xfrm>
          <a:prstGeom prst="rect">
            <a:avLst/>
          </a:prstGeom>
          <a:noFill/>
        </p:spPr>
        <p:txBody>
          <a:bodyPr wrap="square" rtlCol="0">
            <a:spAutoFit/>
          </a:bodyPr>
          <a:lstStyle/>
          <a:p>
            <a:pPr marL="342900" indent="-342900">
              <a:spcBef>
                <a:spcPts val="400"/>
              </a:spcBef>
            </a:pPr>
            <a:r>
              <a:rPr lang="de-DE" sz="1800" b="1" dirty="0">
                <a:latin typeface="Calibri"/>
                <a:cs typeface="Calibri"/>
              </a:rPr>
              <a:t>S6 A</a:t>
            </a:r>
          </a:p>
        </p:txBody>
      </p:sp>
      <p:pic>
        <p:nvPicPr>
          <p:cNvPr id="25" name="Grafik 24">
            <a:extLst>
              <a:ext uri="{FF2B5EF4-FFF2-40B4-BE49-F238E27FC236}">
                <a16:creationId xmlns:a16="http://schemas.microsoft.com/office/drawing/2014/main" id="{CCBDAB40-D5E0-4503-B06A-4DDD63A1906B}"/>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35" name="Grafik 34">
            <a:extLst>
              <a:ext uri="{FF2B5EF4-FFF2-40B4-BE49-F238E27FC236}">
                <a16:creationId xmlns:a16="http://schemas.microsoft.com/office/drawing/2014/main" id="{1AC6768E-DF88-4459-9EFE-86D8FA10E0BA}"/>
              </a:ext>
            </a:extLst>
          </p:cNvPr>
          <p:cNvPicPr>
            <a:picLocks noChangeAspect="1"/>
          </p:cNvPicPr>
          <p:nvPr/>
        </p:nvPicPr>
        <p:blipFill>
          <a:blip r:embed="rId4"/>
          <a:stretch>
            <a:fillRect/>
          </a:stretch>
        </p:blipFill>
        <p:spPr>
          <a:xfrm>
            <a:off x="8551455" y="260692"/>
            <a:ext cx="395502" cy="395998"/>
          </a:xfrm>
          <a:prstGeom prst="rect">
            <a:avLst/>
          </a:prstGeom>
          <a:solidFill>
            <a:schemeClr val="bg1"/>
          </a:solidFill>
          <a:ln>
            <a:noFill/>
          </a:ln>
          <a:effectLst/>
        </p:spPr>
      </p:pic>
      <p:sp>
        <p:nvSpPr>
          <p:cNvPr id="37" name="Textfeld 36">
            <a:extLst>
              <a:ext uri="{FF2B5EF4-FFF2-40B4-BE49-F238E27FC236}">
                <a16:creationId xmlns:a16="http://schemas.microsoft.com/office/drawing/2014/main" id="{1653EC40-0355-4469-8549-E0C997ADF8D3}"/>
              </a:ext>
            </a:extLst>
          </p:cNvPr>
          <p:cNvSpPr txBox="1"/>
          <p:nvPr/>
        </p:nvSpPr>
        <p:spPr>
          <a:xfrm>
            <a:off x="2430083" y="3960681"/>
            <a:ext cx="5982148" cy="369332"/>
          </a:xfrm>
          <a:prstGeom prst="rect">
            <a:avLst/>
          </a:prstGeom>
          <a:solidFill>
            <a:schemeClr val="bg1">
              <a:lumMod val="85000"/>
            </a:schemeClr>
          </a:solidFill>
        </p:spPr>
        <p:txBody>
          <a:bodyPr wrap="square" rtlCol="0">
            <a:spAutoFit/>
          </a:bodyPr>
          <a:lstStyle/>
          <a:p>
            <a:pPr marL="342900" indent="-342900">
              <a:spcBef>
                <a:spcPts val="400"/>
              </a:spcBef>
            </a:pPr>
            <a:r>
              <a:rPr lang="de-DE" sz="1800" b="1" dirty="0">
                <a:solidFill>
                  <a:schemeClr val="tx2"/>
                </a:solidFill>
                <a:latin typeface="Calibri"/>
                <a:cs typeface="Calibri"/>
              </a:rPr>
              <a:t>4 </a:t>
            </a:r>
            <a:r>
              <a:rPr lang="de-DE" sz="1800" dirty="0">
                <a:latin typeface="Calibri"/>
                <a:cs typeface="Calibri"/>
              </a:rPr>
              <a:t>Grundwerte am Streifen finden und berechnen</a:t>
            </a:r>
          </a:p>
        </p:txBody>
      </p:sp>
      <p:sp>
        <p:nvSpPr>
          <p:cNvPr id="38" name="Textfeld 37">
            <a:extLst>
              <a:ext uri="{FF2B5EF4-FFF2-40B4-BE49-F238E27FC236}">
                <a16:creationId xmlns:a16="http://schemas.microsoft.com/office/drawing/2014/main" id="{9F56B666-028C-4CA5-824E-A39F16880909}"/>
              </a:ext>
            </a:extLst>
          </p:cNvPr>
          <p:cNvSpPr txBox="1"/>
          <p:nvPr/>
        </p:nvSpPr>
        <p:spPr>
          <a:xfrm>
            <a:off x="2430083" y="5230766"/>
            <a:ext cx="5982148" cy="369332"/>
          </a:xfrm>
          <a:prstGeom prst="rect">
            <a:avLst/>
          </a:prstGeom>
          <a:solidFill>
            <a:schemeClr val="bg1">
              <a:lumMod val="85000"/>
            </a:schemeClr>
          </a:solidFill>
        </p:spPr>
        <p:txBody>
          <a:bodyPr wrap="square" rtlCol="0">
            <a:spAutoFit/>
          </a:bodyPr>
          <a:lstStyle/>
          <a:p>
            <a:pPr marL="342900" indent="-342900">
              <a:spcBef>
                <a:spcPts val="400"/>
              </a:spcBef>
            </a:pPr>
            <a:r>
              <a:rPr lang="de-DE" sz="1800" b="1" dirty="0">
                <a:solidFill>
                  <a:schemeClr val="tx2"/>
                </a:solidFill>
                <a:latin typeface="Calibri"/>
                <a:cs typeface="Calibri"/>
              </a:rPr>
              <a:t>1 </a:t>
            </a:r>
            <a:r>
              <a:rPr lang="de-DE" sz="1800" dirty="0">
                <a:latin typeface="Calibri"/>
                <a:cs typeface="Calibri"/>
              </a:rPr>
              <a:t>Prozente und Brüche abschätzen und darstellen</a:t>
            </a:r>
          </a:p>
        </p:txBody>
      </p:sp>
      <p:sp>
        <p:nvSpPr>
          <p:cNvPr id="39" name="Textfeld 38">
            <a:extLst>
              <a:ext uri="{FF2B5EF4-FFF2-40B4-BE49-F238E27FC236}">
                <a16:creationId xmlns:a16="http://schemas.microsoft.com/office/drawing/2014/main" id="{6D0091E8-297B-437B-B990-354DFC41793F}"/>
              </a:ext>
            </a:extLst>
          </p:cNvPr>
          <p:cNvSpPr txBox="1"/>
          <p:nvPr/>
        </p:nvSpPr>
        <p:spPr>
          <a:xfrm>
            <a:off x="2430083" y="4810304"/>
            <a:ext cx="5982148" cy="369332"/>
          </a:xfrm>
          <a:prstGeom prst="rect">
            <a:avLst/>
          </a:prstGeom>
          <a:solidFill>
            <a:schemeClr val="bg1">
              <a:lumMod val="85000"/>
            </a:schemeClr>
          </a:solidFill>
        </p:spPr>
        <p:txBody>
          <a:bodyPr wrap="square" rtlCol="0">
            <a:spAutoFit/>
          </a:bodyPr>
          <a:lstStyle/>
          <a:p>
            <a:pPr marL="342900" indent="-342900">
              <a:spcBef>
                <a:spcPts val="400"/>
              </a:spcBef>
            </a:pPr>
            <a:r>
              <a:rPr lang="de-DE" sz="1800" b="1" dirty="0">
                <a:solidFill>
                  <a:schemeClr val="tx2"/>
                </a:solidFill>
                <a:latin typeface="Calibri"/>
                <a:cs typeface="Calibri"/>
              </a:rPr>
              <a:t>2 </a:t>
            </a:r>
            <a:r>
              <a:rPr lang="de-DE" sz="1800" dirty="0">
                <a:latin typeface="Calibri"/>
                <a:cs typeface="Calibri"/>
              </a:rPr>
              <a:t>Prozentwerte und -sätze am Streifen finden</a:t>
            </a:r>
          </a:p>
        </p:txBody>
      </p:sp>
      <p:sp>
        <p:nvSpPr>
          <p:cNvPr id="40" name="Textfeld 39">
            <a:extLst>
              <a:ext uri="{FF2B5EF4-FFF2-40B4-BE49-F238E27FC236}">
                <a16:creationId xmlns:a16="http://schemas.microsoft.com/office/drawing/2014/main" id="{BA49FE4E-AE4E-4522-8542-BB20CE038BE0}"/>
              </a:ext>
            </a:extLst>
          </p:cNvPr>
          <p:cNvSpPr txBox="1"/>
          <p:nvPr/>
        </p:nvSpPr>
        <p:spPr>
          <a:xfrm>
            <a:off x="2430083" y="4389842"/>
            <a:ext cx="5982148" cy="369332"/>
          </a:xfrm>
          <a:prstGeom prst="rect">
            <a:avLst/>
          </a:prstGeom>
          <a:solidFill>
            <a:schemeClr val="bg1">
              <a:lumMod val="85000"/>
            </a:schemeClr>
          </a:solidFill>
        </p:spPr>
        <p:txBody>
          <a:bodyPr wrap="square" rtlCol="0">
            <a:spAutoFit/>
          </a:bodyPr>
          <a:lstStyle/>
          <a:p>
            <a:pPr marL="342900" indent="-342900">
              <a:spcBef>
                <a:spcPts val="400"/>
              </a:spcBef>
            </a:pPr>
            <a:r>
              <a:rPr lang="de-DE" sz="1800" b="1" dirty="0">
                <a:solidFill>
                  <a:schemeClr val="tx2"/>
                </a:solidFill>
                <a:latin typeface="Calibri"/>
                <a:cs typeface="Calibri"/>
              </a:rPr>
              <a:t>3 </a:t>
            </a:r>
            <a:r>
              <a:rPr lang="de-DE" sz="1800" dirty="0">
                <a:latin typeface="Calibri"/>
                <a:cs typeface="Calibri"/>
              </a:rPr>
              <a:t>Prozentwerte und -sätze berechnen</a:t>
            </a:r>
          </a:p>
        </p:txBody>
      </p:sp>
      <p:sp>
        <p:nvSpPr>
          <p:cNvPr id="41" name="Textfeld 40">
            <a:extLst>
              <a:ext uri="{FF2B5EF4-FFF2-40B4-BE49-F238E27FC236}">
                <a16:creationId xmlns:a16="http://schemas.microsoft.com/office/drawing/2014/main" id="{1464670B-8434-40BC-ABFD-7309D15E746A}"/>
              </a:ext>
            </a:extLst>
          </p:cNvPr>
          <p:cNvSpPr txBox="1"/>
          <p:nvPr/>
        </p:nvSpPr>
        <p:spPr>
          <a:xfrm>
            <a:off x="2430083" y="3530069"/>
            <a:ext cx="5982148" cy="369332"/>
          </a:xfrm>
          <a:prstGeom prst="rect">
            <a:avLst/>
          </a:prstGeom>
          <a:solidFill>
            <a:schemeClr val="bg1">
              <a:lumMod val="85000"/>
            </a:schemeClr>
          </a:solidFill>
        </p:spPr>
        <p:txBody>
          <a:bodyPr wrap="square" rtlCol="0">
            <a:spAutoFit/>
          </a:bodyPr>
          <a:lstStyle/>
          <a:p>
            <a:pPr marL="342900" indent="-342900">
              <a:spcBef>
                <a:spcPts val="400"/>
              </a:spcBef>
            </a:pPr>
            <a:r>
              <a:rPr lang="de-DE" sz="1800" b="1" dirty="0">
                <a:solidFill>
                  <a:schemeClr val="tx2"/>
                </a:solidFill>
                <a:latin typeface="Calibri"/>
                <a:cs typeface="Calibri"/>
              </a:rPr>
              <a:t>5 </a:t>
            </a:r>
            <a:r>
              <a:rPr lang="de-DE" sz="1800" dirty="0">
                <a:latin typeface="Calibri"/>
                <a:cs typeface="Calibri"/>
              </a:rPr>
              <a:t>Mit Verminderungen umgehen</a:t>
            </a:r>
          </a:p>
        </p:txBody>
      </p:sp>
      <p:sp>
        <p:nvSpPr>
          <p:cNvPr id="42" name="Textfeld 41">
            <a:extLst>
              <a:ext uri="{FF2B5EF4-FFF2-40B4-BE49-F238E27FC236}">
                <a16:creationId xmlns:a16="http://schemas.microsoft.com/office/drawing/2014/main" id="{893F9A4C-72AE-4820-BC8A-F2FFF0C591C1}"/>
              </a:ext>
            </a:extLst>
          </p:cNvPr>
          <p:cNvSpPr txBox="1"/>
          <p:nvPr/>
        </p:nvSpPr>
        <p:spPr>
          <a:xfrm>
            <a:off x="2430083" y="2671973"/>
            <a:ext cx="5982148" cy="369332"/>
          </a:xfrm>
          <a:prstGeom prst="rect">
            <a:avLst/>
          </a:prstGeom>
          <a:solidFill>
            <a:schemeClr val="bg1">
              <a:lumMod val="85000"/>
            </a:schemeClr>
          </a:solidFill>
        </p:spPr>
        <p:txBody>
          <a:bodyPr wrap="square" rtlCol="0">
            <a:spAutoFit/>
          </a:bodyPr>
          <a:lstStyle/>
          <a:p>
            <a:pPr marL="342900" indent="-342900">
              <a:spcBef>
                <a:spcPts val="400"/>
              </a:spcBef>
            </a:pPr>
            <a:r>
              <a:rPr lang="de-DE" sz="1800" b="1" dirty="0">
                <a:solidFill>
                  <a:schemeClr val="tx2"/>
                </a:solidFill>
                <a:latin typeface="Calibri"/>
                <a:cs typeface="Calibri"/>
              </a:rPr>
              <a:t>7 </a:t>
            </a:r>
            <a:r>
              <a:rPr lang="de-DE" sz="1800" dirty="0">
                <a:latin typeface="Calibri"/>
                <a:cs typeface="Calibri"/>
              </a:rPr>
              <a:t>Textaufgaben selbst erstellen</a:t>
            </a:r>
          </a:p>
        </p:txBody>
      </p:sp>
      <p:sp>
        <p:nvSpPr>
          <p:cNvPr id="43" name="Textfeld 42">
            <a:extLst>
              <a:ext uri="{FF2B5EF4-FFF2-40B4-BE49-F238E27FC236}">
                <a16:creationId xmlns:a16="http://schemas.microsoft.com/office/drawing/2014/main" id="{2DB2675F-F48B-4A6B-B242-F919DAC16BE9}"/>
              </a:ext>
            </a:extLst>
          </p:cNvPr>
          <p:cNvSpPr txBox="1"/>
          <p:nvPr/>
        </p:nvSpPr>
        <p:spPr>
          <a:xfrm>
            <a:off x="2430083" y="3099483"/>
            <a:ext cx="5982148" cy="369332"/>
          </a:xfrm>
          <a:prstGeom prst="rect">
            <a:avLst/>
          </a:prstGeom>
          <a:solidFill>
            <a:schemeClr val="bg1">
              <a:lumMod val="85000"/>
            </a:schemeClr>
          </a:solidFill>
        </p:spPr>
        <p:txBody>
          <a:bodyPr wrap="square" rtlCol="0">
            <a:spAutoFit/>
          </a:bodyPr>
          <a:lstStyle/>
          <a:p>
            <a:pPr marL="342900" indent="-342900">
              <a:spcBef>
                <a:spcPts val="400"/>
              </a:spcBef>
            </a:pPr>
            <a:r>
              <a:rPr lang="de-DE" sz="1800" b="1" dirty="0">
                <a:solidFill>
                  <a:schemeClr val="tx2"/>
                </a:solidFill>
                <a:latin typeface="Calibri"/>
                <a:cs typeface="Calibri"/>
              </a:rPr>
              <a:t>6 </a:t>
            </a:r>
            <a:r>
              <a:rPr lang="de-DE" sz="1800" dirty="0">
                <a:latin typeface="Calibri"/>
                <a:cs typeface="Calibri"/>
              </a:rPr>
              <a:t>Verschiedene Textaufgaben unterscheiden</a:t>
            </a:r>
          </a:p>
        </p:txBody>
      </p:sp>
      <p:sp>
        <p:nvSpPr>
          <p:cNvPr id="44" name="Textfeld 43">
            <a:extLst>
              <a:ext uri="{FF2B5EF4-FFF2-40B4-BE49-F238E27FC236}">
                <a16:creationId xmlns:a16="http://schemas.microsoft.com/office/drawing/2014/main" id="{B8ADEFF8-76F9-445E-B099-F323BB7C0470}"/>
              </a:ext>
            </a:extLst>
          </p:cNvPr>
          <p:cNvSpPr txBox="1"/>
          <p:nvPr/>
        </p:nvSpPr>
        <p:spPr>
          <a:xfrm>
            <a:off x="2430083" y="2248687"/>
            <a:ext cx="5982148" cy="369332"/>
          </a:xfrm>
          <a:prstGeom prst="rect">
            <a:avLst/>
          </a:prstGeom>
          <a:solidFill>
            <a:schemeClr val="bg1">
              <a:lumMod val="85000"/>
            </a:schemeClr>
          </a:solidFill>
        </p:spPr>
        <p:txBody>
          <a:bodyPr wrap="square" rtlCol="0">
            <a:spAutoFit/>
          </a:bodyPr>
          <a:lstStyle/>
          <a:p>
            <a:pPr marL="342900" indent="-342900">
              <a:spcBef>
                <a:spcPts val="400"/>
              </a:spcBef>
            </a:pPr>
            <a:r>
              <a:rPr lang="de-DE" sz="1800" b="1" dirty="0">
                <a:solidFill>
                  <a:schemeClr val="tx2"/>
                </a:solidFill>
                <a:latin typeface="Calibri"/>
                <a:cs typeface="Calibri"/>
              </a:rPr>
              <a:t>8 </a:t>
            </a:r>
            <a:r>
              <a:rPr lang="de-DE" sz="1800" dirty="0">
                <a:latin typeface="Calibri"/>
                <a:cs typeface="Calibri"/>
              </a:rPr>
              <a:t>Schwierigere Textaufgaben bearbeiten</a:t>
            </a:r>
          </a:p>
        </p:txBody>
      </p:sp>
      <p:sp>
        <p:nvSpPr>
          <p:cNvPr id="45" name="Pfeil nach unten 16">
            <a:extLst>
              <a:ext uri="{FF2B5EF4-FFF2-40B4-BE49-F238E27FC236}">
                <a16:creationId xmlns:a16="http://schemas.microsoft.com/office/drawing/2014/main" id="{9A4F2ACB-EB6D-4472-80C2-273C0EF10EB5}"/>
              </a:ext>
            </a:extLst>
          </p:cNvPr>
          <p:cNvSpPr>
            <a:spLocks/>
          </p:cNvSpPr>
          <p:nvPr/>
        </p:nvSpPr>
        <p:spPr>
          <a:xfrm rot="10800000">
            <a:off x="2176272" y="2000602"/>
            <a:ext cx="272098" cy="3599493"/>
          </a:xfrm>
          <a:prstGeom prst="downArrow">
            <a:avLst>
              <a:gd name="adj1" fmla="val 50000"/>
              <a:gd name="adj2" fmla="val 54195"/>
            </a:avLst>
          </a:prstGeom>
          <a:solidFill>
            <a:schemeClr val="tx2"/>
          </a:solidFill>
          <a:effectLst/>
        </p:spPr>
        <p:txBody>
          <a:bodyPr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a:ea typeface="ＭＳ Ｐゴシック" charset="-128"/>
              <a:cs typeface="Calibri"/>
            </a:endParaRPr>
          </a:p>
        </p:txBody>
      </p:sp>
      <p:pic>
        <p:nvPicPr>
          <p:cNvPr id="47" name="Picture 2" descr="Mathe sicher können - 5.-8. Schuljahr">
            <a:extLst>
              <a:ext uri="{FF2B5EF4-FFF2-40B4-BE49-F238E27FC236}">
                <a16:creationId xmlns:a16="http://schemas.microsoft.com/office/drawing/2014/main" id="{51B55442-2689-479B-81D7-0ADA0EAF00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00" y="900229"/>
            <a:ext cx="952863" cy="134830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240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animBg="1"/>
      <p:bldP spid="22" grpId="0" animBg="1"/>
      <p:bldP spid="2" grpId="0"/>
      <p:bldP spid="20" grpId="0"/>
      <p:bldP spid="23" grpId="0"/>
    </p:bld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9F6215C9-08BE-4F53-9351-A1E3601390B3}"/>
              </a:ext>
            </a:extLst>
          </p:cNvPr>
          <p:cNvSpPr>
            <a:spLocks noGrp="1"/>
          </p:cNvSpPr>
          <p:nvPr>
            <p:ph idx="1"/>
          </p:nvPr>
        </p:nvSpPr>
        <p:spPr/>
        <p:txBody>
          <a:bodyPr anchor="b"/>
          <a:lstStyle/>
          <a:p>
            <a:pPr marL="0" indent="0">
              <a:buNone/>
            </a:pPr>
            <a:r>
              <a:rPr lang="de-DE" sz="1600" b="1" dirty="0"/>
              <a:t>Ziel</a:t>
            </a:r>
          </a:p>
          <a:p>
            <a:r>
              <a:rPr lang="de-DE" sz="1600" dirty="0"/>
              <a:t>Folie 67-71: Hier stehen die Verstehensgrundlagen im Vordergrund, über die Lernende verfügen müssen, um ein Prozentverständnis (mit den oben thematisierten </a:t>
            </a:r>
            <a:r>
              <a:rPr lang="de-DE" sz="1600" dirty="0" err="1"/>
              <a:t>Verstehenselementen</a:t>
            </a:r>
            <a:r>
              <a:rPr lang="de-DE" sz="1600" dirty="0"/>
              <a:t>) aufbauen zu können. Während zunächst jene </a:t>
            </a:r>
            <a:r>
              <a:rPr lang="de-DE" sz="1600" dirty="0" err="1"/>
              <a:t>Verstehensgrundlagen</a:t>
            </a:r>
            <a:r>
              <a:rPr lang="de-DE" sz="1600" dirty="0"/>
              <a:t> gesammelt werden, die die Lehrkräfte als relevant erachten, sollen die identifizierten </a:t>
            </a:r>
            <a:r>
              <a:rPr lang="de-DE" sz="1600" dirty="0" err="1"/>
              <a:t>Verstehensgrundlagen</a:t>
            </a:r>
            <a:r>
              <a:rPr lang="de-DE" sz="1600" dirty="0"/>
              <a:t> &amp; Basisfertigkeiten anschließend zur Diagnose von </a:t>
            </a:r>
            <a:r>
              <a:rPr lang="de-DE" sz="1600" dirty="0" err="1"/>
              <a:t>Lernendenprodukten</a:t>
            </a:r>
            <a:r>
              <a:rPr lang="de-DE" sz="1600" dirty="0"/>
              <a:t> genutzt werden. </a:t>
            </a:r>
            <a:br>
              <a:rPr lang="de-DE" sz="1600" dirty="0"/>
            </a:br>
            <a:endParaRPr lang="de-DE" sz="1600" dirty="0"/>
          </a:p>
        </p:txBody>
      </p:sp>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8" name="Rechteck 7">
            <a:extLst>
              <a:ext uri="{FF2B5EF4-FFF2-40B4-BE49-F238E27FC236}">
                <a16:creationId xmlns:a16="http://schemas.microsoft.com/office/drawing/2014/main" id="{4F845316-C58C-46F1-BC1D-EF448445F13A}"/>
              </a:ext>
            </a:extLst>
          </p:cNvPr>
          <p:cNvSpPr/>
          <p:nvPr/>
        </p:nvSpPr>
        <p:spPr bwMode="auto">
          <a:xfrm>
            <a:off x="-501228" y="1295399"/>
            <a:ext cx="9940715" cy="1016427"/>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6" name="Tabelle 5">
            <a:extLst>
              <a:ext uri="{FF2B5EF4-FFF2-40B4-BE49-F238E27FC236}">
                <a16:creationId xmlns:a16="http://schemas.microsoft.com/office/drawing/2014/main" id="{DA58FD1D-6E3F-49AA-BE0B-A52DB4CACB80}"/>
              </a:ext>
            </a:extLst>
          </p:cNvPr>
          <p:cNvGraphicFramePr>
            <a:graphicFrameLocks noGrp="1"/>
          </p:cNvGraphicFramePr>
          <p:nvPr>
            <p:extLst>
              <p:ext uri="{D42A27DB-BD31-4B8C-83A1-F6EECF244321}">
                <p14:modId xmlns:p14="http://schemas.microsoft.com/office/powerpoint/2010/main" val="2639084228"/>
              </p:ext>
            </p:extLst>
          </p:nvPr>
        </p:nvGraphicFramePr>
        <p:xfrm>
          <a:off x="252000" y="851666"/>
          <a:ext cx="8640000" cy="146016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0">
                <a:tc>
                  <a:txBody>
                    <a:bodyPr/>
                    <a:lstStyle/>
                    <a:p>
                      <a:pPr>
                        <a:lnSpc>
                          <a:spcPts val="13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Welche </a:t>
                      </a:r>
                      <a:r>
                        <a:rPr lang="de-DE" sz="1200" b="1" dirty="0" err="1">
                          <a:effectLst/>
                          <a:latin typeface="Calibri" panose="020F0502020204030204" pitchFamily="34" charset="0"/>
                          <a:ea typeface="Times New Roman" panose="02020603050405020304" pitchFamily="18" charset="0"/>
                          <a:cs typeface="Calibri" panose="020F0502020204030204" pitchFamily="34" charset="0"/>
                        </a:rPr>
                        <a:t>Verstehensgrundlagen</a:t>
                      </a:r>
                      <a:r>
                        <a:rPr lang="de-DE" sz="1200" b="1" dirty="0">
                          <a:effectLst/>
                          <a:latin typeface="Calibri" panose="020F0502020204030204" pitchFamily="34" charset="0"/>
                          <a:ea typeface="Times New Roman" panose="02020603050405020304" pitchFamily="18" charset="0"/>
                          <a:cs typeface="Calibri" panose="020F0502020204030204" pitchFamily="34" charset="0"/>
                        </a:rPr>
                        <a:t> &amp; Basisfertigkeiten sind bedeutsam?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5543303"/>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7A – Relevante </a:t>
                      </a:r>
                      <a:r>
                        <a:rPr lang="de-DE" sz="1200" dirty="0" err="1">
                          <a:solidFill>
                            <a:srgbClr val="327A86"/>
                          </a:solidFill>
                          <a:effectLst/>
                          <a:latin typeface="Calibri" panose="020F0502020204030204" pitchFamily="34" charset="0"/>
                          <a:ea typeface="MS PGothic" panose="020B0600070205080204" pitchFamily="34" charset="-128"/>
                          <a:cs typeface="Calibri" panose="020F0502020204030204" pitchFamily="34" charset="0"/>
                        </a:rPr>
                        <a:t>Verstehensgrundlagen</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&amp; Basisfertigkeiten identifizieren: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Sammlung erst in Partnerarbeit und dann im Plenum</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Folien (davon 1 Folie als Aufl.)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32547512"/>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7B – Fehlende </a:t>
                      </a:r>
                      <a:r>
                        <a:rPr lang="de-DE" sz="1200" dirty="0" err="1">
                          <a:solidFill>
                            <a:srgbClr val="327A86"/>
                          </a:solidFill>
                          <a:effectLst/>
                          <a:latin typeface="Calibri" panose="020F0502020204030204" pitchFamily="34" charset="0"/>
                          <a:ea typeface="MS PGothic" panose="020B0600070205080204" pitchFamily="34" charset="-128"/>
                          <a:cs typeface="Calibri" panose="020F0502020204030204" pitchFamily="34" charset="0"/>
                        </a:rPr>
                        <a:t>Verstehensgrundlagen</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diagnostizieren: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Diskussion im Plenum</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7160742"/>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Ausnutzung identifizierter Verstehensgrundlagen zum Setzen differenzierter Lernziele im inklusiven Unterricht</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8843749"/>
                  </a:ext>
                </a:extLst>
              </a:tr>
            </a:tbl>
          </a:graphicData>
        </a:graphic>
      </p:graphicFrame>
    </p:spTree>
    <p:extLst>
      <p:ext uri="{BB962C8B-B14F-4D97-AF65-F5344CB8AC3E}">
        <p14:creationId xmlns:p14="http://schemas.microsoft.com/office/powerpoint/2010/main" val="35191907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9F6215C9-08BE-4F53-9351-A1E3601390B3}"/>
              </a:ext>
            </a:extLst>
          </p:cNvPr>
          <p:cNvSpPr>
            <a:spLocks noGrp="1"/>
          </p:cNvSpPr>
          <p:nvPr>
            <p:ph idx="1"/>
          </p:nvPr>
        </p:nvSpPr>
        <p:spPr/>
        <p:txBody>
          <a:bodyPr anchor="b"/>
          <a:lstStyle/>
          <a:p>
            <a:pPr marL="0" indent="0">
              <a:buNone/>
            </a:pPr>
            <a:r>
              <a:rPr lang="de-DE" sz="1600" b="1" dirty="0"/>
              <a:t>Vorgehen &amp; Bearbeitungshinweise</a:t>
            </a:r>
          </a:p>
          <a:p>
            <a:r>
              <a:rPr lang="de-DE" sz="1600" dirty="0"/>
              <a:t>Zunächst werden Fähigkeiten und Kompetenzen, die die Lehrkräfte als relevante Basis für den Aufbau eines Prozentverständnisses erachten, innerhalb einer Murmelphase in Partnerarbeit gesammelt. Dabei wird auf die Differenzierung zwischen </a:t>
            </a:r>
            <a:r>
              <a:rPr lang="de-DE" sz="1600" dirty="0" err="1"/>
              <a:t>Verstehensgrundlagen</a:t>
            </a:r>
            <a:r>
              <a:rPr lang="de-DE" sz="1600" dirty="0"/>
              <a:t> und Basisfertigkeiten Wert gelegt. Anschließend werden die identifizierten </a:t>
            </a:r>
            <a:r>
              <a:rPr lang="de-DE" sz="1600" dirty="0" err="1"/>
              <a:t>Verstehensgrundlagen</a:t>
            </a:r>
            <a:r>
              <a:rPr lang="de-DE" sz="1600" dirty="0"/>
              <a:t> und automatisierten Basisfertigkeiten zu Prozenten präsentiert und diese sollen exemplarisch durch die Lehrkräfte dann in Aktivität 7b anhand von </a:t>
            </a:r>
            <a:r>
              <a:rPr lang="de-DE" sz="1600" dirty="0" err="1"/>
              <a:t>Lernendenprodukten</a:t>
            </a:r>
            <a:r>
              <a:rPr lang="de-DE" sz="1600" dirty="0"/>
              <a:t> diagnostiziert werden. </a:t>
            </a:r>
            <a:br>
              <a:rPr lang="de-DE" sz="1600" b="1" dirty="0"/>
            </a:br>
            <a:endParaRPr lang="de-DE" sz="1600" b="1" dirty="0"/>
          </a:p>
        </p:txBody>
      </p:sp>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7" name="Rechteck 6">
            <a:extLst>
              <a:ext uri="{FF2B5EF4-FFF2-40B4-BE49-F238E27FC236}">
                <a16:creationId xmlns:a16="http://schemas.microsoft.com/office/drawing/2014/main" id="{36C30BF0-4554-4ACC-841D-E9787F043110}"/>
              </a:ext>
            </a:extLst>
          </p:cNvPr>
          <p:cNvSpPr/>
          <p:nvPr/>
        </p:nvSpPr>
        <p:spPr bwMode="auto">
          <a:xfrm>
            <a:off x="-501228" y="1295399"/>
            <a:ext cx="9940715" cy="1016427"/>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8" name="Tabelle 7">
            <a:extLst>
              <a:ext uri="{FF2B5EF4-FFF2-40B4-BE49-F238E27FC236}">
                <a16:creationId xmlns:a16="http://schemas.microsoft.com/office/drawing/2014/main" id="{71CD5626-7E2A-4492-8F1D-C2DF567BC74D}"/>
              </a:ext>
            </a:extLst>
          </p:cNvPr>
          <p:cNvGraphicFramePr>
            <a:graphicFrameLocks noGrp="1"/>
          </p:cNvGraphicFramePr>
          <p:nvPr>
            <p:extLst>
              <p:ext uri="{D42A27DB-BD31-4B8C-83A1-F6EECF244321}">
                <p14:modId xmlns:p14="http://schemas.microsoft.com/office/powerpoint/2010/main" val="725021682"/>
              </p:ext>
            </p:extLst>
          </p:nvPr>
        </p:nvGraphicFramePr>
        <p:xfrm>
          <a:off x="252000" y="851666"/>
          <a:ext cx="8640000" cy="146016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0">
                <a:tc>
                  <a:txBody>
                    <a:bodyPr/>
                    <a:lstStyle/>
                    <a:p>
                      <a:pPr>
                        <a:lnSpc>
                          <a:spcPts val="13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effectLst/>
                          <a:latin typeface="Calibri" panose="020F0502020204030204" pitchFamily="34" charset="0"/>
                          <a:ea typeface="Times New Roman" panose="02020603050405020304" pitchFamily="18" charset="0"/>
                          <a:cs typeface="Calibri" panose="020F0502020204030204" pitchFamily="34" charset="0"/>
                        </a:rPr>
                        <a:t>Welche </a:t>
                      </a:r>
                      <a:r>
                        <a:rPr lang="de-DE" sz="1200" b="1" dirty="0" err="1">
                          <a:effectLst/>
                          <a:latin typeface="Calibri" panose="020F0502020204030204" pitchFamily="34" charset="0"/>
                          <a:ea typeface="Times New Roman" panose="02020603050405020304" pitchFamily="18" charset="0"/>
                          <a:cs typeface="Calibri" panose="020F0502020204030204" pitchFamily="34" charset="0"/>
                        </a:rPr>
                        <a:t>Verstehensgrundlagen</a:t>
                      </a:r>
                      <a:r>
                        <a:rPr lang="de-DE" sz="1200" b="1" dirty="0">
                          <a:effectLst/>
                          <a:latin typeface="Calibri" panose="020F0502020204030204" pitchFamily="34" charset="0"/>
                          <a:ea typeface="Times New Roman" panose="02020603050405020304" pitchFamily="18" charset="0"/>
                          <a:cs typeface="Calibri" panose="020F0502020204030204" pitchFamily="34" charset="0"/>
                        </a:rPr>
                        <a:t> &amp; Basisfertigkeiten sind bedeutsam?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5543303"/>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7A – Relevante </a:t>
                      </a:r>
                      <a:r>
                        <a:rPr lang="de-DE" sz="1200" dirty="0" err="1">
                          <a:solidFill>
                            <a:srgbClr val="327A86"/>
                          </a:solidFill>
                          <a:effectLst/>
                          <a:latin typeface="Calibri" panose="020F0502020204030204" pitchFamily="34" charset="0"/>
                          <a:ea typeface="MS PGothic" panose="020B0600070205080204" pitchFamily="34" charset="-128"/>
                          <a:cs typeface="Calibri" panose="020F0502020204030204" pitchFamily="34" charset="0"/>
                        </a:rPr>
                        <a:t>Verstehensgrundlagen</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&amp; Basisfertigkeiten identifizieren: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Sammlung erst in Partnerarbeit und dann im Plenum</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Folien (davon 1 Folie als Aufl.)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32547512"/>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7B – Fehlende </a:t>
                      </a:r>
                      <a:r>
                        <a:rPr lang="de-DE" sz="1200" dirty="0" err="1">
                          <a:solidFill>
                            <a:srgbClr val="327A86"/>
                          </a:solidFill>
                          <a:effectLst/>
                          <a:latin typeface="Calibri" panose="020F0502020204030204" pitchFamily="34" charset="0"/>
                          <a:ea typeface="MS PGothic" panose="020B0600070205080204" pitchFamily="34" charset="-128"/>
                          <a:cs typeface="Calibri" panose="020F0502020204030204" pitchFamily="34" charset="0"/>
                        </a:rPr>
                        <a:t>Verstehensgrundlagen</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diagnostizieren: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Diskussion im Plenum</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7160742"/>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Ausnutzung identifizierter Verstehensgrundlagen zum Setzen differenzierter Lernziele im inklusiven Unterricht</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58843749"/>
                  </a:ext>
                </a:extLst>
              </a:tr>
            </a:tbl>
          </a:graphicData>
        </a:graphic>
      </p:graphicFrame>
    </p:spTree>
    <p:extLst>
      <p:ext uri="{BB962C8B-B14F-4D97-AF65-F5344CB8AC3E}">
        <p14:creationId xmlns:p14="http://schemas.microsoft.com/office/powerpoint/2010/main" val="30618558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Pfeil nach unten 16">
            <a:extLst>
              <a:ext uri="{FF2B5EF4-FFF2-40B4-BE49-F238E27FC236}">
                <a16:creationId xmlns:a16="http://schemas.microsoft.com/office/drawing/2014/main" id="{AAF8F2A5-B7E7-418B-BD6A-366D11781AC2}"/>
              </a:ext>
            </a:extLst>
          </p:cNvPr>
          <p:cNvSpPr>
            <a:spLocks/>
          </p:cNvSpPr>
          <p:nvPr/>
        </p:nvSpPr>
        <p:spPr>
          <a:xfrm rot="10800000">
            <a:off x="203611" y="762000"/>
            <a:ext cx="272098" cy="3397160"/>
          </a:xfrm>
          <a:prstGeom prst="downArrow">
            <a:avLst>
              <a:gd name="adj1" fmla="val 50000"/>
              <a:gd name="adj2" fmla="val 54195"/>
            </a:avLst>
          </a:prstGeom>
          <a:solidFill>
            <a:schemeClr val="tx2"/>
          </a:solidFill>
          <a:effectLst/>
        </p:spPr>
        <p:txBody>
          <a:bodyPr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a:ea typeface="ＭＳ Ｐゴシック" charset="-128"/>
              <a:cs typeface="Calibri"/>
            </a:endParaRPr>
          </a:p>
        </p:txBody>
      </p:sp>
      <p:sp>
        <p:nvSpPr>
          <p:cNvPr id="32" name="Textfeld 31">
            <a:extLst>
              <a:ext uri="{FF2B5EF4-FFF2-40B4-BE49-F238E27FC236}">
                <a16:creationId xmlns:a16="http://schemas.microsoft.com/office/drawing/2014/main" id="{08654C19-67B3-4841-A458-5B6371643C82}"/>
              </a:ext>
            </a:extLst>
          </p:cNvPr>
          <p:cNvSpPr txBox="1"/>
          <p:nvPr/>
        </p:nvSpPr>
        <p:spPr>
          <a:xfrm>
            <a:off x="469707" y="2596823"/>
            <a:ext cx="5982148" cy="338554"/>
          </a:xfrm>
          <a:prstGeom prst="rect">
            <a:avLst/>
          </a:prstGeom>
          <a:solidFill>
            <a:schemeClr val="bg1">
              <a:lumMod val="85000"/>
            </a:schemeClr>
          </a:solidFill>
        </p:spPr>
        <p:txBody>
          <a:bodyPr wrap="square" rtlCol="0">
            <a:spAutoFit/>
          </a:bodyPr>
          <a:lstStyle/>
          <a:p>
            <a:pPr marL="342900" indent="-342900">
              <a:spcBef>
                <a:spcPts val="400"/>
              </a:spcBef>
            </a:pPr>
            <a:r>
              <a:rPr lang="de-DE" sz="1600" b="1" dirty="0">
                <a:solidFill>
                  <a:schemeClr val="tx2"/>
                </a:solidFill>
                <a:latin typeface="Calibri"/>
                <a:cs typeface="Calibri"/>
              </a:rPr>
              <a:t>4 </a:t>
            </a:r>
            <a:r>
              <a:rPr lang="de-DE" sz="1600" dirty="0">
                <a:latin typeface="Calibri"/>
                <a:cs typeface="Calibri"/>
              </a:rPr>
              <a:t>Grundwerte am Streifen finden und berechnen</a:t>
            </a:r>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Lernziele der Förderung zu Prozenten im Überblick</a:t>
            </a:r>
          </a:p>
        </p:txBody>
      </p:sp>
      <p:sp>
        <p:nvSpPr>
          <p:cNvPr id="17" name="Textplatzhalter 4">
            <a:extLst>
              <a:ext uri="{FF2B5EF4-FFF2-40B4-BE49-F238E27FC236}">
                <a16:creationId xmlns:a16="http://schemas.microsoft.com/office/drawing/2014/main" id="{DEBDA9F4-674A-1E44-B8A0-754651AEC983}"/>
              </a:ext>
            </a:extLst>
          </p:cNvPr>
          <p:cNvSpPr>
            <a:spLocks noGrp="1"/>
          </p:cNvSpPr>
          <p:nvPr>
            <p:ph type="body" sz="quarter" idx="10"/>
          </p:nvPr>
        </p:nvSpPr>
        <p:spPr/>
        <p:txBody>
          <a:bodyPr/>
          <a:lstStyle/>
          <a:p>
            <a:r>
              <a:rPr lang="de-DE" dirty="0"/>
              <a:t>(Prediger, </a:t>
            </a:r>
            <a:r>
              <a:rPr lang="de-DE" dirty="0" err="1"/>
              <a:t>Strucksberg</a:t>
            </a:r>
            <a:r>
              <a:rPr lang="de-DE" dirty="0"/>
              <a:t>, </a:t>
            </a:r>
            <a:r>
              <a:rPr lang="de-DE" dirty="0" err="1"/>
              <a:t>Ademmer</a:t>
            </a:r>
            <a:r>
              <a:rPr lang="de-DE" dirty="0"/>
              <a:t> et al., 2019)</a:t>
            </a:r>
          </a:p>
        </p:txBody>
      </p:sp>
      <p:sp>
        <p:nvSpPr>
          <p:cNvPr id="25" name="Rechteck 24">
            <a:extLst>
              <a:ext uri="{FF2B5EF4-FFF2-40B4-BE49-F238E27FC236}">
                <a16:creationId xmlns:a16="http://schemas.microsoft.com/office/drawing/2014/main" id="{2E8EBC7A-53D0-A84B-A3AA-7259E78005C3}"/>
              </a:ext>
            </a:extLst>
          </p:cNvPr>
          <p:cNvSpPr/>
          <p:nvPr/>
        </p:nvSpPr>
        <p:spPr>
          <a:xfrm>
            <a:off x="7106856" y="864938"/>
            <a:ext cx="1840104" cy="3354765"/>
          </a:xfrm>
          <a:prstGeom prst="rect">
            <a:avLst/>
          </a:prstGeom>
        </p:spPr>
        <p:txBody>
          <a:bodyPr wrap="square" lIns="0" tIns="0" rIns="0" bIns="0">
            <a:spAutoFit/>
          </a:bodyPr>
          <a:lstStyle/>
          <a:p>
            <a:pPr>
              <a:spcBef>
                <a:spcPts val="600"/>
              </a:spcBef>
              <a:spcAft>
                <a:spcPts val="600"/>
              </a:spcAft>
            </a:pPr>
            <a:r>
              <a:rPr lang="de-DE" sz="1600" b="1" dirty="0">
                <a:solidFill>
                  <a:schemeClr val="tx2"/>
                </a:solidFill>
                <a:latin typeface="Calibri" panose="020F0502020204030204" pitchFamily="34" charset="0"/>
                <a:cs typeface="Calibri" panose="020F0502020204030204" pitchFamily="34" charset="0"/>
              </a:rPr>
              <a:t>Verstehens-</a:t>
            </a:r>
            <a:br>
              <a:rPr lang="de-DE" sz="1600" b="1" dirty="0">
                <a:solidFill>
                  <a:schemeClr val="tx2"/>
                </a:solidFill>
                <a:latin typeface="Calibri" panose="020F0502020204030204" pitchFamily="34" charset="0"/>
                <a:cs typeface="Calibri" panose="020F0502020204030204" pitchFamily="34" charset="0"/>
              </a:rPr>
            </a:br>
            <a:r>
              <a:rPr lang="de-DE" sz="1600" b="1" dirty="0" err="1">
                <a:solidFill>
                  <a:schemeClr val="tx2"/>
                </a:solidFill>
                <a:latin typeface="Calibri" panose="020F0502020204030204" pitchFamily="34" charset="0"/>
                <a:cs typeface="Calibri" panose="020F0502020204030204" pitchFamily="34" charset="0"/>
              </a:rPr>
              <a:t>grundlagen</a:t>
            </a:r>
            <a:r>
              <a:rPr lang="de-DE" sz="1600" dirty="0">
                <a:solidFill>
                  <a:schemeClr val="tx2"/>
                </a:solidFill>
                <a:latin typeface="Calibri" panose="020F0502020204030204" pitchFamily="34" charset="0"/>
                <a:cs typeface="Calibri" panose="020F0502020204030204" pitchFamily="34" charset="0"/>
              </a:rPr>
              <a:t>: </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Zum erfolgreichen</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Weiterlernen</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benötigte Grund-</a:t>
            </a:r>
            <a:br>
              <a:rPr lang="de-DE" sz="1600" dirty="0">
                <a:latin typeface="Calibri" panose="020F0502020204030204" pitchFamily="34" charset="0"/>
                <a:cs typeface="Calibri" panose="020F0502020204030204" pitchFamily="34" charset="0"/>
              </a:rPr>
            </a:br>
            <a:r>
              <a:rPr lang="de-DE" sz="1600" dirty="0" err="1">
                <a:latin typeface="Calibri" panose="020F0502020204030204" pitchFamily="34" charset="0"/>
                <a:cs typeface="Calibri" panose="020F0502020204030204" pitchFamily="34" charset="0"/>
              </a:rPr>
              <a:t>vorstellungen</a:t>
            </a:r>
            <a:r>
              <a:rPr lang="de-DE" sz="1600" dirty="0">
                <a:latin typeface="Calibri" panose="020F0502020204030204" pitchFamily="34" charset="0"/>
                <a:cs typeface="Calibri" panose="020F0502020204030204" pitchFamily="34" charset="0"/>
              </a:rPr>
              <a:t> und</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Darstellungen</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vorangegangener</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Jahrgänge</a:t>
            </a:r>
          </a:p>
          <a:p>
            <a:pPr>
              <a:spcBef>
                <a:spcPts val="600"/>
              </a:spcBef>
            </a:pPr>
            <a:r>
              <a:rPr lang="de-DE" sz="1600" b="1" dirty="0">
                <a:solidFill>
                  <a:schemeClr val="tx2"/>
                </a:solidFill>
                <a:latin typeface="Calibri" panose="020F0502020204030204" pitchFamily="34" charset="0"/>
                <a:cs typeface="Calibri" panose="020F0502020204030204" pitchFamily="34" charset="0"/>
              </a:rPr>
              <a:t>Basisfertigkeiten</a:t>
            </a:r>
            <a:r>
              <a:rPr lang="de-DE" sz="1600" dirty="0">
                <a:solidFill>
                  <a:schemeClr val="tx2"/>
                </a:solidFill>
                <a:latin typeface="Calibri" panose="020F0502020204030204" pitchFamily="34" charset="0"/>
                <a:cs typeface="Calibri" panose="020F0502020204030204" pitchFamily="34" charset="0"/>
              </a:rPr>
              <a:t>: </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Fertigkeiten, die</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bereits </a:t>
            </a:r>
            <a:r>
              <a:rPr lang="de-DE" sz="1600" dirty="0" err="1">
                <a:latin typeface="Calibri" panose="020F0502020204030204" pitchFamily="34" charset="0"/>
                <a:cs typeface="Calibri" panose="020F0502020204030204" pitchFamily="34" charset="0"/>
              </a:rPr>
              <a:t>automati</a:t>
            </a:r>
            <a:r>
              <a:rPr lang="de-DE" sz="1600" dirty="0">
                <a:latin typeface="Calibri" panose="020F0502020204030204" pitchFamily="34" charset="0"/>
                <a:cs typeface="Calibri" panose="020F0502020204030204" pitchFamily="34" charset="0"/>
              </a:rPr>
              <a:t>-</a:t>
            </a:r>
            <a:br>
              <a:rPr lang="de-DE" sz="1600" dirty="0">
                <a:latin typeface="Calibri" panose="020F0502020204030204" pitchFamily="34" charset="0"/>
                <a:cs typeface="Calibri" panose="020F0502020204030204" pitchFamily="34" charset="0"/>
              </a:rPr>
            </a:br>
            <a:r>
              <a:rPr lang="de-DE" sz="1600" dirty="0" err="1">
                <a:latin typeface="Calibri" panose="020F0502020204030204" pitchFamily="34" charset="0"/>
                <a:cs typeface="Calibri" panose="020F0502020204030204" pitchFamily="34" charset="0"/>
              </a:rPr>
              <a:t>siert</a:t>
            </a:r>
            <a:r>
              <a:rPr lang="de-DE" sz="1600" dirty="0">
                <a:latin typeface="Calibri" panose="020F0502020204030204" pitchFamily="34" charset="0"/>
                <a:cs typeface="Calibri" panose="020F0502020204030204" pitchFamily="34" charset="0"/>
              </a:rPr>
              <a:t> sein sollten</a:t>
            </a:r>
          </a:p>
        </p:txBody>
      </p:sp>
      <p:sp>
        <p:nvSpPr>
          <p:cNvPr id="26" name="Textfeld 25">
            <a:extLst>
              <a:ext uri="{FF2B5EF4-FFF2-40B4-BE49-F238E27FC236}">
                <a16:creationId xmlns:a16="http://schemas.microsoft.com/office/drawing/2014/main" id="{5538D73F-18C9-2144-90DD-D84900AB17E2}"/>
              </a:ext>
            </a:extLst>
          </p:cNvPr>
          <p:cNvSpPr txBox="1"/>
          <p:nvPr/>
        </p:nvSpPr>
        <p:spPr>
          <a:xfrm>
            <a:off x="469707" y="3820608"/>
            <a:ext cx="5982148" cy="338554"/>
          </a:xfrm>
          <a:prstGeom prst="rect">
            <a:avLst/>
          </a:prstGeom>
          <a:solidFill>
            <a:schemeClr val="bg1">
              <a:lumMod val="85000"/>
            </a:schemeClr>
          </a:solidFill>
        </p:spPr>
        <p:txBody>
          <a:bodyPr wrap="square" rtlCol="0">
            <a:spAutoFit/>
          </a:bodyPr>
          <a:lstStyle/>
          <a:p>
            <a:pPr marL="342900" indent="-342900">
              <a:spcBef>
                <a:spcPts val="400"/>
              </a:spcBef>
            </a:pPr>
            <a:r>
              <a:rPr lang="de-DE" sz="1600" b="1" dirty="0">
                <a:solidFill>
                  <a:schemeClr val="tx2"/>
                </a:solidFill>
                <a:latin typeface="Calibri"/>
                <a:cs typeface="Calibri"/>
              </a:rPr>
              <a:t>1 </a:t>
            </a:r>
            <a:r>
              <a:rPr lang="de-DE" sz="1600" dirty="0">
                <a:latin typeface="Calibri"/>
                <a:cs typeface="Calibri"/>
              </a:rPr>
              <a:t>Prozente und Brüche abschätzen und darstellen</a:t>
            </a:r>
          </a:p>
        </p:txBody>
      </p:sp>
      <p:sp>
        <p:nvSpPr>
          <p:cNvPr id="27" name="Textfeld 26">
            <a:extLst>
              <a:ext uri="{FF2B5EF4-FFF2-40B4-BE49-F238E27FC236}">
                <a16:creationId xmlns:a16="http://schemas.microsoft.com/office/drawing/2014/main" id="{B3F88430-9A08-4D4F-A2C6-431CAAEB0629}"/>
              </a:ext>
            </a:extLst>
          </p:cNvPr>
          <p:cNvSpPr txBox="1"/>
          <p:nvPr/>
        </p:nvSpPr>
        <p:spPr>
          <a:xfrm>
            <a:off x="469707" y="3411721"/>
            <a:ext cx="5982148" cy="338554"/>
          </a:xfrm>
          <a:prstGeom prst="rect">
            <a:avLst/>
          </a:prstGeom>
          <a:solidFill>
            <a:schemeClr val="bg1">
              <a:lumMod val="85000"/>
            </a:schemeClr>
          </a:solidFill>
        </p:spPr>
        <p:txBody>
          <a:bodyPr wrap="square" rtlCol="0">
            <a:spAutoFit/>
          </a:bodyPr>
          <a:lstStyle/>
          <a:p>
            <a:pPr marL="342900" indent="-342900">
              <a:spcBef>
                <a:spcPts val="400"/>
              </a:spcBef>
            </a:pPr>
            <a:r>
              <a:rPr lang="de-DE" sz="1600" b="1" dirty="0">
                <a:solidFill>
                  <a:schemeClr val="tx2"/>
                </a:solidFill>
                <a:latin typeface="Calibri"/>
                <a:cs typeface="Calibri"/>
              </a:rPr>
              <a:t>2 </a:t>
            </a:r>
            <a:r>
              <a:rPr lang="de-DE" sz="1600" dirty="0">
                <a:latin typeface="Calibri"/>
                <a:cs typeface="Calibri"/>
              </a:rPr>
              <a:t>Prozentwerte und -sätze am Streifen finden</a:t>
            </a:r>
          </a:p>
        </p:txBody>
      </p:sp>
      <p:sp>
        <p:nvSpPr>
          <p:cNvPr id="28" name="Textfeld 27">
            <a:extLst>
              <a:ext uri="{FF2B5EF4-FFF2-40B4-BE49-F238E27FC236}">
                <a16:creationId xmlns:a16="http://schemas.microsoft.com/office/drawing/2014/main" id="{21DF9594-144E-C142-BF92-B37A6EC36BCD}"/>
              </a:ext>
            </a:extLst>
          </p:cNvPr>
          <p:cNvSpPr txBox="1"/>
          <p:nvPr/>
        </p:nvSpPr>
        <p:spPr>
          <a:xfrm>
            <a:off x="469707" y="3002834"/>
            <a:ext cx="5982148" cy="338554"/>
          </a:xfrm>
          <a:prstGeom prst="rect">
            <a:avLst/>
          </a:prstGeom>
          <a:solidFill>
            <a:schemeClr val="bg1">
              <a:lumMod val="85000"/>
            </a:schemeClr>
          </a:solidFill>
        </p:spPr>
        <p:txBody>
          <a:bodyPr wrap="square" rtlCol="0">
            <a:spAutoFit/>
          </a:bodyPr>
          <a:lstStyle/>
          <a:p>
            <a:pPr marL="342900" indent="-342900">
              <a:spcBef>
                <a:spcPts val="400"/>
              </a:spcBef>
            </a:pPr>
            <a:r>
              <a:rPr lang="de-DE" sz="1600" b="1" dirty="0">
                <a:solidFill>
                  <a:schemeClr val="tx2"/>
                </a:solidFill>
                <a:latin typeface="Calibri"/>
                <a:cs typeface="Calibri"/>
              </a:rPr>
              <a:t>3 </a:t>
            </a:r>
            <a:r>
              <a:rPr lang="de-DE" sz="1600" dirty="0">
                <a:latin typeface="Calibri"/>
                <a:cs typeface="Calibri"/>
              </a:rPr>
              <a:t>Prozentwerte und -sätze berechnen</a:t>
            </a:r>
          </a:p>
        </p:txBody>
      </p:sp>
      <p:sp>
        <p:nvSpPr>
          <p:cNvPr id="29" name="Textfeld 28">
            <a:extLst>
              <a:ext uri="{FF2B5EF4-FFF2-40B4-BE49-F238E27FC236}">
                <a16:creationId xmlns:a16="http://schemas.microsoft.com/office/drawing/2014/main" id="{8FBC8F10-71F2-4845-82EC-D2319AAA0D0E}"/>
              </a:ext>
            </a:extLst>
          </p:cNvPr>
          <p:cNvSpPr txBox="1"/>
          <p:nvPr/>
        </p:nvSpPr>
        <p:spPr>
          <a:xfrm>
            <a:off x="469707" y="2189361"/>
            <a:ext cx="5982148" cy="338554"/>
          </a:xfrm>
          <a:prstGeom prst="rect">
            <a:avLst/>
          </a:prstGeom>
          <a:solidFill>
            <a:schemeClr val="bg1">
              <a:lumMod val="85000"/>
            </a:schemeClr>
          </a:solidFill>
        </p:spPr>
        <p:txBody>
          <a:bodyPr wrap="square" rtlCol="0">
            <a:spAutoFit/>
          </a:bodyPr>
          <a:lstStyle/>
          <a:p>
            <a:pPr marL="342900" indent="-342900">
              <a:spcBef>
                <a:spcPts val="400"/>
              </a:spcBef>
            </a:pPr>
            <a:r>
              <a:rPr lang="de-DE" sz="1600" b="1" dirty="0">
                <a:solidFill>
                  <a:schemeClr val="tx2"/>
                </a:solidFill>
                <a:latin typeface="Calibri"/>
                <a:cs typeface="Calibri"/>
              </a:rPr>
              <a:t>5 </a:t>
            </a:r>
            <a:r>
              <a:rPr lang="de-DE" sz="1600" dirty="0">
                <a:latin typeface="Calibri"/>
                <a:cs typeface="Calibri"/>
              </a:rPr>
              <a:t>Mit Verminderungen umgehen</a:t>
            </a:r>
          </a:p>
        </p:txBody>
      </p:sp>
      <p:sp>
        <p:nvSpPr>
          <p:cNvPr id="30" name="Textfeld 29">
            <a:extLst>
              <a:ext uri="{FF2B5EF4-FFF2-40B4-BE49-F238E27FC236}">
                <a16:creationId xmlns:a16="http://schemas.microsoft.com/office/drawing/2014/main" id="{712BDEFE-46AB-DC4C-90BC-7B42BAF6F584}"/>
              </a:ext>
            </a:extLst>
          </p:cNvPr>
          <p:cNvSpPr txBox="1"/>
          <p:nvPr/>
        </p:nvSpPr>
        <p:spPr>
          <a:xfrm>
            <a:off x="469707" y="1377565"/>
            <a:ext cx="5982148" cy="338554"/>
          </a:xfrm>
          <a:prstGeom prst="rect">
            <a:avLst/>
          </a:prstGeom>
          <a:solidFill>
            <a:schemeClr val="bg1">
              <a:lumMod val="85000"/>
            </a:schemeClr>
          </a:solidFill>
        </p:spPr>
        <p:txBody>
          <a:bodyPr wrap="square" rtlCol="0">
            <a:spAutoFit/>
          </a:bodyPr>
          <a:lstStyle/>
          <a:p>
            <a:pPr marL="342900" indent="-342900">
              <a:spcBef>
                <a:spcPts val="400"/>
              </a:spcBef>
            </a:pPr>
            <a:r>
              <a:rPr lang="de-DE" sz="1600" b="1" dirty="0">
                <a:solidFill>
                  <a:schemeClr val="tx2"/>
                </a:solidFill>
                <a:latin typeface="Calibri"/>
                <a:cs typeface="Calibri"/>
              </a:rPr>
              <a:t>7 </a:t>
            </a:r>
            <a:r>
              <a:rPr lang="de-DE" sz="1600" dirty="0">
                <a:latin typeface="Calibri"/>
                <a:cs typeface="Calibri"/>
              </a:rPr>
              <a:t>Textaufgaben selbst erstellen</a:t>
            </a:r>
          </a:p>
        </p:txBody>
      </p:sp>
      <p:sp>
        <p:nvSpPr>
          <p:cNvPr id="33" name="Textfeld 32">
            <a:extLst>
              <a:ext uri="{FF2B5EF4-FFF2-40B4-BE49-F238E27FC236}">
                <a16:creationId xmlns:a16="http://schemas.microsoft.com/office/drawing/2014/main" id="{C3836A5B-6EF6-1347-8CE1-B554A6937DB3}"/>
              </a:ext>
            </a:extLst>
          </p:cNvPr>
          <p:cNvSpPr txBox="1"/>
          <p:nvPr/>
        </p:nvSpPr>
        <p:spPr>
          <a:xfrm>
            <a:off x="469707" y="1781925"/>
            <a:ext cx="5982148" cy="338554"/>
          </a:xfrm>
          <a:prstGeom prst="rect">
            <a:avLst/>
          </a:prstGeom>
          <a:solidFill>
            <a:schemeClr val="bg1">
              <a:lumMod val="85000"/>
            </a:schemeClr>
          </a:solidFill>
        </p:spPr>
        <p:txBody>
          <a:bodyPr wrap="square" rtlCol="0">
            <a:spAutoFit/>
          </a:bodyPr>
          <a:lstStyle/>
          <a:p>
            <a:pPr marL="342900" indent="-342900">
              <a:spcBef>
                <a:spcPts val="400"/>
              </a:spcBef>
            </a:pPr>
            <a:r>
              <a:rPr lang="de-DE" sz="1600" b="1" dirty="0">
                <a:solidFill>
                  <a:schemeClr val="tx2"/>
                </a:solidFill>
                <a:latin typeface="Calibri"/>
                <a:cs typeface="Calibri"/>
              </a:rPr>
              <a:t>6 </a:t>
            </a:r>
            <a:r>
              <a:rPr lang="de-DE" sz="1600" dirty="0">
                <a:latin typeface="Calibri"/>
                <a:cs typeface="Calibri"/>
              </a:rPr>
              <a:t>Verschiedene Textaufgaben unterscheiden</a:t>
            </a:r>
          </a:p>
        </p:txBody>
      </p:sp>
      <p:sp>
        <p:nvSpPr>
          <p:cNvPr id="34" name="Textfeld 33">
            <a:extLst>
              <a:ext uri="{FF2B5EF4-FFF2-40B4-BE49-F238E27FC236}">
                <a16:creationId xmlns:a16="http://schemas.microsoft.com/office/drawing/2014/main" id="{1FBEE756-F1F9-B547-8CC0-D5B55BD7DB2F}"/>
              </a:ext>
            </a:extLst>
          </p:cNvPr>
          <p:cNvSpPr txBox="1"/>
          <p:nvPr/>
        </p:nvSpPr>
        <p:spPr>
          <a:xfrm>
            <a:off x="469707" y="977429"/>
            <a:ext cx="5982148" cy="338554"/>
          </a:xfrm>
          <a:prstGeom prst="rect">
            <a:avLst/>
          </a:prstGeom>
          <a:solidFill>
            <a:schemeClr val="bg1">
              <a:lumMod val="85000"/>
            </a:schemeClr>
          </a:solidFill>
        </p:spPr>
        <p:txBody>
          <a:bodyPr wrap="square" rtlCol="0">
            <a:spAutoFit/>
          </a:bodyPr>
          <a:lstStyle/>
          <a:p>
            <a:pPr marL="342900" indent="-342900">
              <a:spcBef>
                <a:spcPts val="400"/>
              </a:spcBef>
            </a:pPr>
            <a:r>
              <a:rPr lang="de-DE" sz="1600" b="1" dirty="0">
                <a:solidFill>
                  <a:schemeClr val="tx2"/>
                </a:solidFill>
                <a:latin typeface="Calibri"/>
                <a:cs typeface="Calibri"/>
              </a:rPr>
              <a:t>8 </a:t>
            </a:r>
            <a:r>
              <a:rPr lang="de-DE" sz="1600" dirty="0">
                <a:latin typeface="Calibri"/>
                <a:cs typeface="Calibri"/>
              </a:rPr>
              <a:t>Schwierigere Textaufgaben bearbeiten</a:t>
            </a:r>
          </a:p>
        </p:txBody>
      </p:sp>
      <p:pic>
        <p:nvPicPr>
          <p:cNvPr id="20" name="Grafik 19">
            <a:extLst>
              <a:ext uri="{FF2B5EF4-FFF2-40B4-BE49-F238E27FC236}">
                <a16:creationId xmlns:a16="http://schemas.microsoft.com/office/drawing/2014/main" id="{C87CC4AB-A0EF-4972-89E2-EB727F420027}"/>
              </a:ext>
            </a:extLst>
          </p:cNvPr>
          <p:cNvPicPr>
            <a:picLocks noChangeAspect="1"/>
          </p:cNvPicPr>
          <p:nvPr/>
        </p:nvPicPr>
        <p:blipFill>
          <a:blip r:embed="rId3"/>
          <a:stretch>
            <a:fillRect/>
          </a:stretch>
        </p:blipFill>
        <p:spPr>
          <a:xfrm>
            <a:off x="8412231" y="140427"/>
            <a:ext cx="731769" cy="649445"/>
          </a:xfrm>
          <a:prstGeom prst="rect">
            <a:avLst/>
          </a:prstGeom>
        </p:spPr>
      </p:pic>
      <p:pic>
        <p:nvPicPr>
          <p:cNvPr id="21" name="Grafik 20">
            <a:extLst>
              <a:ext uri="{FF2B5EF4-FFF2-40B4-BE49-F238E27FC236}">
                <a16:creationId xmlns:a16="http://schemas.microsoft.com/office/drawing/2014/main" id="{68F45246-FD26-4503-BC63-EE67CBE90145}"/>
              </a:ext>
            </a:extLst>
          </p:cNvPr>
          <p:cNvPicPr>
            <a:picLocks noChangeAspect="1"/>
          </p:cNvPicPr>
          <p:nvPr/>
        </p:nvPicPr>
        <p:blipFill>
          <a:blip r:embed="rId4"/>
          <a:stretch>
            <a:fillRect/>
          </a:stretch>
        </p:blipFill>
        <p:spPr>
          <a:xfrm>
            <a:off x="8551455" y="260692"/>
            <a:ext cx="395503" cy="395999"/>
          </a:xfrm>
          <a:prstGeom prst="rect">
            <a:avLst/>
          </a:prstGeom>
          <a:solidFill>
            <a:schemeClr val="bg1"/>
          </a:solidFill>
          <a:ln>
            <a:noFill/>
          </a:ln>
          <a:effectLst/>
        </p:spPr>
      </p:pic>
      <p:sp>
        <p:nvSpPr>
          <p:cNvPr id="19" name="Inhaltsplatzhalter 1">
            <a:extLst>
              <a:ext uri="{FF2B5EF4-FFF2-40B4-BE49-F238E27FC236}">
                <a16:creationId xmlns:a16="http://schemas.microsoft.com/office/drawing/2014/main" id="{CA740DFA-B642-40EB-88F3-173AF48C0A84}"/>
              </a:ext>
            </a:extLst>
          </p:cNvPr>
          <p:cNvSpPr txBox="1">
            <a:spLocks/>
          </p:cNvSpPr>
          <p:nvPr/>
        </p:nvSpPr>
        <p:spPr>
          <a:xfrm>
            <a:off x="252000" y="4415249"/>
            <a:ext cx="8640000" cy="521999"/>
          </a:xfrm>
          <a:prstGeom prst="rect">
            <a:avLst/>
          </a:prstGeom>
        </p:spPr>
        <p:txBody>
          <a:bodyPr vert="horz" wrap="square" lIns="0" tIns="0" rIns="0" bIns="0" rtlCol="0" anchor="b">
            <a:noAutofit/>
          </a:bodyPr>
          <a:lstStyle>
            <a:lvl1pPr marL="215900" indent="-2159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a:spcBef>
                <a:spcPts val="400"/>
              </a:spcBef>
              <a:buFont typeface="Wingdings" panose="05000000000000000000" pitchFamily="2" charset="2"/>
              <a:buChar char="à"/>
            </a:pPr>
            <a:r>
              <a:rPr lang="de-DE" sz="1600" b="1" dirty="0"/>
              <a:t>Welche </a:t>
            </a:r>
            <a:r>
              <a:rPr lang="de-DE" sz="1600" b="1" dirty="0" err="1"/>
              <a:t>Verstehensgrundlagen</a:t>
            </a:r>
            <a:r>
              <a:rPr lang="de-DE" sz="1600" b="1" dirty="0"/>
              <a:t> &amp; Basisfertigkeiten</a:t>
            </a:r>
            <a:br>
              <a:rPr lang="de-DE" sz="1600" b="1" dirty="0"/>
            </a:br>
            <a:r>
              <a:rPr lang="de-DE" sz="1600" b="1" dirty="0"/>
              <a:t>der Lernenden sind nötig, um ein Prozentverständnis aufzubauen?</a:t>
            </a:r>
          </a:p>
        </p:txBody>
      </p:sp>
      <p:sp>
        <p:nvSpPr>
          <p:cNvPr id="35" name="Inhaltsplatzhalter 3">
            <a:extLst>
              <a:ext uri="{FF2B5EF4-FFF2-40B4-BE49-F238E27FC236}">
                <a16:creationId xmlns:a16="http://schemas.microsoft.com/office/drawing/2014/main" id="{EEF0D6AB-A922-4AD7-B84C-68FB06B57F8C}"/>
              </a:ext>
            </a:extLst>
          </p:cNvPr>
          <p:cNvSpPr txBox="1">
            <a:spLocks/>
          </p:cNvSpPr>
          <p:nvPr/>
        </p:nvSpPr>
        <p:spPr>
          <a:xfrm>
            <a:off x="1840374" y="5330804"/>
            <a:ext cx="7303625" cy="948558"/>
          </a:xfrm>
          <a:prstGeom prst="rect">
            <a:avLst/>
          </a:prstGeom>
          <a:solidFill>
            <a:srgbClr val="CCDEE1"/>
          </a:solidFill>
          <a:ln w="254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indent="0">
              <a:spcBef>
                <a:spcPts val="600"/>
              </a:spcBef>
              <a:spcAft>
                <a:spcPts val="0"/>
              </a:spcAft>
              <a:buNone/>
            </a:pPr>
            <a:r>
              <a:rPr lang="de-DE" b="1" kern="0" dirty="0"/>
              <a:t>Kurze Murmelphase in Partnerarbeit:</a:t>
            </a:r>
          </a:p>
          <a:p>
            <a:pPr indent="0">
              <a:spcBef>
                <a:spcPts val="600"/>
              </a:spcBef>
              <a:spcAft>
                <a:spcPts val="0"/>
              </a:spcAft>
              <a:buNone/>
            </a:pPr>
            <a:r>
              <a:rPr lang="de-DE" kern="0" dirty="0"/>
              <a:t>Welche </a:t>
            </a:r>
            <a:r>
              <a:rPr lang="de-DE" kern="0" dirty="0" err="1"/>
              <a:t>Verstehensgrundlagen</a:t>
            </a:r>
            <a:r>
              <a:rPr lang="de-DE" kern="0" dirty="0"/>
              <a:t> &amp; Basisfertigkeiten halten Sie für essentiell,</a:t>
            </a:r>
            <a:br>
              <a:rPr lang="de-DE" kern="0" dirty="0"/>
            </a:br>
            <a:r>
              <a:rPr lang="de-DE" kern="0" dirty="0"/>
              <a:t>damit der Aufbau eines Prozentverständnisses gelingen kann?</a:t>
            </a:r>
          </a:p>
        </p:txBody>
      </p:sp>
    </p:spTree>
    <p:extLst>
      <p:ext uri="{BB962C8B-B14F-4D97-AF65-F5344CB8AC3E}">
        <p14:creationId xmlns:p14="http://schemas.microsoft.com/office/powerpoint/2010/main" val="257476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9" grpId="0"/>
      <p:bldP spid="3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7825DFD-C74C-4D29-86D1-DD09169BC9DF}"/>
              </a:ext>
            </a:extLst>
          </p:cNvPr>
          <p:cNvSpPr>
            <a:spLocks noGrp="1"/>
          </p:cNvSpPr>
          <p:nvPr>
            <p:ph idx="1"/>
          </p:nvPr>
        </p:nvSpPr>
        <p:spPr>
          <a:xfrm>
            <a:off x="252000" y="3950997"/>
            <a:ext cx="8640000" cy="2529001"/>
          </a:xfrm>
        </p:spPr>
        <p:txBody>
          <a:bodyPr/>
          <a:lstStyle/>
          <a:p>
            <a:r>
              <a:rPr lang="de-DE" dirty="0"/>
              <a:t>Vier </a:t>
            </a:r>
            <a:r>
              <a:rPr lang="de-DE" b="1" dirty="0">
                <a:solidFill>
                  <a:srgbClr val="317986"/>
                </a:solidFill>
              </a:rPr>
              <a:t>Verstehensgrundlagen</a:t>
            </a:r>
            <a:r>
              <a:rPr lang="de-DE" dirty="0"/>
              <a:t> müssen verstanden sein</a:t>
            </a:r>
          </a:p>
          <a:p>
            <a:r>
              <a:rPr lang="de-DE" dirty="0"/>
              <a:t>Vier </a:t>
            </a:r>
            <a:r>
              <a:rPr lang="de-DE" b="1" dirty="0">
                <a:solidFill>
                  <a:srgbClr val="F8B44F"/>
                </a:solidFill>
              </a:rPr>
              <a:t>Basisfertigkeiten</a:t>
            </a:r>
            <a:r>
              <a:rPr lang="de-DE" dirty="0"/>
              <a:t> müssen automatisiert worden sein</a:t>
            </a:r>
          </a:p>
          <a:p>
            <a:endParaRPr lang="de-DE" dirty="0"/>
          </a:p>
          <a:p>
            <a:pPr>
              <a:buFont typeface="Wingdings" panose="05000000000000000000" pitchFamily="2" charset="2"/>
              <a:buChar char="à"/>
            </a:pPr>
            <a:r>
              <a:rPr lang="de-DE" b="1" dirty="0"/>
              <a:t>Umgang mit Prozenten ist sehr voraussetzungsreich,</a:t>
            </a:r>
            <a:br>
              <a:rPr lang="de-DE" b="1" dirty="0"/>
            </a:br>
            <a:r>
              <a:rPr lang="de-DE" b="1" dirty="0"/>
              <a:t>wenn eine Voraussetzung fehlt, klappt dieser nicht richtig!</a:t>
            </a:r>
          </a:p>
          <a:p>
            <a:endParaRPr lang="de-DE" dirty="0"/>
          </a:p>
          <a:p>
            <a:endParaRPr lang="de-DE" dirty="0"/>
          </a:p>
          <a:p>
            <a:endParaRPr lang="de-DE" dirty="0"/>
          </a:p>
          <a:p>
            <a:endParaRPr lang="de-DE" dirty="0"/>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err="1"/>
              <a:t>Verstehensgrundlagen</a:t>
            </a:r>
            <a:r>
              <a:rPr lang="de-DE" dirty="0"/>
              <a:t> zu Prozenten identifizieren</a:t>
            </a:r>
          </a:p>
        </p:txBody>
      </p:sp>
      <p:pic>
        <p:nvPicPr>
          <p:cNvPr id="7" name="Grafik 6">
            <a:extLst>
              <a:ext uri="{FF2B5EF4-FFF2-40B4-BE49-F238E27FC236}">
                <a16:creationId xmlns:a16="http://schemas.microsoft.com/office/drawing/2014/main" id="{B47EB0E7-1ED3-784C-9779-F53B696AAC0A}"/>
              </a:ext>
            </a:extLst>
          </p:cNvPr>
          <p:cNvPicPr>
            <a:picLocks noChangeAspect="1"/>
          </p:cNvPicPr>
          <p:nvPr/>
        </p:nvPicPr>
        <p:blipFill rotWithShape="1">
          <a:blip r:embed="rId3"/>
          <a:srcRect l="2697" t="23431" r="6559" b="4152"/>
          <a:stretch/>
        </p:blipFill>
        <p:spPr>
          <a:xfrm>
            <a:off x="1484030" y="1062559"/>
            <a:ext cx="6175940" cy="2529001"/>
          </a:xfrm>
          <a:prstGeom prst="rect">
            <a:avLst/>
          </a:prstGeom>
        </p:spPr>
      </p:pic>
      <p:pic>
        <p:nvPicPr>
          <p:cNvPr id="8" name="Grafik 7">
            <a:extLst>
              <a:ext uri="{FF2B5EF4-FFF2-40B4-BE49-F238E27FC236}">
                <a16:creationId xmlns:a16="http://schemas.microsoft.com/office/drawing/2014/main" id="{B83DCF53-94A0-41B6-8A24-29AA28A06E45}"/>
              </a:ext>
            </a:extLst>
          </p:cNvPr>
          <p:cNvPicPr>
            <a:picLocks noChangeAspect="1"/>
          </p:cNvPicPr>
          <p:nvPr/>
        </p:nvPicPr>
        <p:blipFill>
          <a:blip r:embed="rId4"/>
          <a:stretch>
            <a:fillRect/>
          </a:stretch>
        </p:blipFill>
        <p:spPr>
          <a:xfrm>
            <a:off x="8412231" y="140427"/>
            <a:ext cx="731769" cy="649445"/>
          </a:xfrm>
          <a:prstGeom prst="rect">
            <a:avLst/>
          </a:prstGeom>
        </p:spPr>
      </p:pic>
      <p:pic>
        <p:nvPicPr>
          <p:cNvPr id="9" name="Grafik 8">
            <a:extLst>
              <a:ext uri="{FF2B5EF4-FFF2-40B4-BE49-F238E27FC236}">
                <a16:creationId xmlns:a16="http://schemas.microsoft.com/office/drawing/2014/main" id="{E1A451A0-0747-4C67-A0B4-1EE76BCAA7FA}"/>
              </a:ext>
            </a:extLst>
          </p:cNvPr>
          <p:cNvPicPr>
            <a:picLocks noChangeAspect="1"/>
          </p:cNvPicPr>
          <p:nvPr/>
        </p:nvPicPr>
        <p:blipFill>
          <a:blip r:embed="rId5"/>
          <a:stretch>
            <a:fillRect/>
          </a:stretch>
        </p:blipFill>
        <p:spPr>
          <a:xfrm>
            <a:off x="8551455" y="260692"/>
            <a:ext cx="395503" cy="395999"/>
          </a:xfrm>
          <a:prstGeom prst="rect">
            <a:avLst/>
          </a:prstGeom>
          <a:solidFill>
            <a:schemeClr val="bg1"/>
          </a:solidFill>
          <a:ln>
            <a:noFill/>
          </a:ln>
          <a:effectLst/>
        </p:spPr>
      </p:pic>
    </p:spTree>
    <p:extLst>
      <p:ext uri="{BB962C8B-B14F-4D97-AF65-F5344CB8AC3E}">
        <p14:creationId xmlns:p14="http://schemas.microsoft.com/office/powerpoint/2010/main" val="4135991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Fehlende Verstehensgrundlagen für Prozente diagnostizieren: </a:t>
            </a:r>
            <a:br>
              <a:rPr lang="de-DE" dirty="0"/>
            </a:br>
            <a:r>
              <a:rPr lang="de-DE" dirty="0"/>
              <a:t>2 Beispiele</a:t>
            </a:r>
          </a:p>
        </p:txBody>
      </p:sp>
      <p:pic>
        <p:nvPicPr>
          <p:cNvPr id="6" name="Grafik 5">
            <a:extLst>
              <a:ext uri="{FF2B5EF4-FFF2-40B4-BE49-F238E27FC236}">
                <a16:creationId xmlns:a16="http://schemas.microsoft.com/office/drawing/2014/main" id="{09FC7FEF-2AF3-B34A-99E9-1ABB5779969D}"/>
              </a:ext>
            </a:extLst>
          </p:cNvPr>
          <p:cNvPicPr>
            <a:picLocks noChangeAspect="1"/>
          </p:cNvPicPr>
          <p:nvPr/>
        </p:nvPicPr>
        <p:blipFill rotWithShape="1">
          <a:blip r:embed="rId3"/>
          <a:srcRect l="18277" t="38847" r="13559" b="36552"/>
          <a:stretch/>
        </p:blipFill>
        <p:spPr>
          <a:xfrm>
            <a:off x="197044" y="1372076"/>
            <a:ext cx="3996028" cy="1086834"/>
          </a:xfrm>
          <a:prstGeom prst="rect">
            <a:avLst/>
          </a:prstGeom>
        </p:spPr>
      </p:pic>
      <p:sp>
        <p:nvSpPr>
          <p:cNvPr id="7" name="Abgerundete rechteckige Legende 6">
            <a:extLst>
              <a:ext uri="{FF2B5EF4-FFF2-40B4-BE49-F238E27FC236}">
                <a16:creationId xmlns:a16="http://schemas.microsoft.com/office/drawing/2014/main" id="{C740BCAD-9137-FD4C-A60D-0CE21A154379}"/>
              </a:ext>
            </a:extLst>
          </p:cNvPr>
          <p:cNvSpPr/>
          <p:nvPr/>
        </p:nvSpPr>
        <p:spPr bwMode="auto">
          <a:xfrm>
            <a:off x="4742923" y="1006810"/>
            <a:ext cx="2237215" cy="1169178"/>
          </a:xfrm>
          <a:prstGeom prst="wedgeRoundRectCallout">
            <a:avLst>
              <a:gd name="adj1" fmla="val -48531"/>
              <a:gd name="adj2" fmla="val 61261"/>
              <a:gd name="adj3" fmla="val 16667"/>
            </a:avLst>
          </a:prstGeom>
          <a:solidFill>
            <a:schemeClr val="bg1"/>
          </a:solidFill>
          <a:ln w="19050" cap="flat" cmpd="sng" algn="ctr">
            <a:solidFill>
              <a:schemeClr val="bg2"/>
            </a:solidFill>
            <a:prstDash val="solid"/>
            <a:round/>
            <a:headEnd type="none" w="med" len="med"/>
            <a:tailEnd type="none" w="med" len="med"/>
          </a:ln>
          <a:effectLst/>
        </p:spPr>
        <p:txBody>
          <a:bodyPr vert="horz" wrap="square" lIns="91440" tIns="45720" rIns="3600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effectLst/>
                <a:latin typeface="Calibri" panose="020F0502020204030204" pitchFamily="34" charset="0"/>
              </a:rPr>
              <a:t>Ich kann die Schritte hier reinmalen, aber wie </a:t>
            </a:r>
            <a:r>
              <a:rPr lang="de-DE" sz="1600" dirty="0">
                <a:latin typeface="Calibri" panose="020F0502020204030204" pitchFamily="34" charset="0"/>
              </a:rPr>
              <a:t>findet man </a:t>
            </a:r>
            <a:r>
              <a:rPr kumimoji="0" lang="de-DE" sz="1600" b="0" i="0" u="none" strike="noStrike" cap="none" normalizeH="0" baseline="0" dirty="0">
                <a:ln>
                  <a:noFill/>
                </a:ln>
                <a:effectLst/>
                <a:latin typeface="Calibri" panose="020F0502020204030204" pitchFamily="34" charset="0"/>
              </a:rPr>
              <a:t>raus, wie lang die sind?</a:t>
            </a:r>
          </a:p>
        </p:txBody>
      </p:sp>
      <p:pic>
        <p:nvPicPr>
          <p:cNvPr id="8" name="Grafik 7">
            <a:extLst>
              <a:ext uri="{FF2B5EF4-FFF2-40B4-BE49-F238E27FC236}">
                <a16:creationId xmlns:a16="http://schemas.microsoft.com/office/drawing/2014/main" id="{673BC94B-9646-344B-ACEA-825D7ABA3879}"/>
              </a:ext>
            </a:extLst>
          </p:cNvPr>
          <p:cNvPicPr>
            <a:picLocks noChangeAspect="1"/>
          </p:cNvPicPr>
          <p:nvPr/>
        </p:nvPicPr>
        <p:blipFill rotWithShape="1">
          <a:blip r:embed="rId4"/>
          <a:srcRect l="54007" t="29096" r="6247" b="55709"/>
          <a:stretch/>
        </p:blipFill>
        <p:spPr>
          <a:xfrm>
            <a:off x="4852436" y="3330309"/>
            <a:ext cx="4039564" cy="1169177"/>
          </a:xfrm>
          <a:prstGeom prst="rect">
            <a:avLst/>
          </a:prstGeom>
        </p:spPr>
      </p:pic>
      <p:sp>
        <p:nvSpPr>
          <p:cNvPr id="9" name="Textfeld 8">
            <a:extLst>
              <a:ext uri="{FF2B5EF4-FFF2-40B4-BE49-F238E27FC236}">
                <a16:creationId xmlns:a16="http://schemas.microsoft.com/office/drawing/2014/main" id="{F73F1AAC-472A-0146-99AF-2610149E3536}"/>
              </a:ext>
            </a:extLst>
          </p:cNvPr>
          <p:cNvSpPr txBox="1"/>
          <p:nvPr/>
        </p:nvSpPr>
        <p:spPr>
          <a:xfrm>
            <a:off x="4291154" y="2105535"/>
            <a:ext cx="353687" cy="246221"/>
          </a:xfrm>
          <a:prstGeom prst="rect">
            <a:avLst/>
          </a:prstGeom>
          <a:noFill/>
        </p:spPr>
        <p:txBody>
          <a:bodyPr wrap="none" lIns="0" tIns="0" rIns="0" bIns="0" rtlCol="0">
            <a:spAutoFit/>
          </a:bodyPr>
          <a:lstStyle/>
          <a:p>
            <a:pPr marL="342900" indent="-342900">
              <a:spcBef>
                <a:spcPts val="400"/>
              </a:spcBef>
            </a:pPr>
            <a:r>
              <a:rPr lang="de-DE" sz="1600" dirty="0">
                <a:latin typeface="Calibri"/>
                <a:cs typeface="Calibri"/>
              </a:rPr>
              <a:t>Tom</a:t>
            </a:r>
          </a:p>
        </p:txBody>
      </p:sp>
      <p:sp>
        <p:nvSpPr>
          <p:cNvPr id="10" name="Textfeld 9">
            <a:extLst>
              <a:ext uri="{FF2B5EF4-FFF2-40B4-BE49-F238E27FC236}">
                <a16:creationId xmlns:a16="http://schemas.microsoft.com/office/drawing/2014/main" id="{5A162801-7F6B-514D-881C-EB292345BA4F}"/>
              </a:ext>
            </a:extLst>
          </p:cNvPr>
          <p:cNvSpPr txBox="1"/>
          <p:nvPr/>
        </p:nvSpPr>
        <p:spPr>
          <a:xfrm>
            <a:off x="4291154" y="4167266"/>
            <a:ext cx="310983" cy="246221"/>
          </a:xfrm>
          <a:prstGeom prst="rect">
            <a:avLst/>
          </a:prstGeom>
          <a:noFill/>
          <a:ln w="19050">
            <a:noFill/>
          </a:ln>
        </p:spPr>
        <p:txBody>
          <a:bodyPr wrap="square" lIns="0" tIns="0" rIns="0" bIns="0" rtlCol="0">
            <a:spAutoFit/>
          </a:bodyPr>
          <a:lstStyle/>
          <a:p>
            <a:pPr marL="342900" indent="-342900">
              <a:spcBef>
                <a:spcPts val="400"/>
              </a:spcBef>
            </a:pPr>
            <a:r>
              <a:rPr lang="de-DE" sz="1600" dirty="0">
                <a:latin typeface="Calibri"/>
                <a:cs typeface="Calibri"/>
              </a:rPr>
              <a:t>Lisa</a:t>
            </a:r>
          </a:p>
        </p:txBody>
      </p:sp>
      <p:sp>
        <p:nvSpPr>
          <p:cNvPr id="11" name="Abgerundete rechteckige Legende 10">
            <a:extLst>
              <a:ext uri="{FF2B5EF4-FFF2-40B4-BE49-F238E27FC236}">
                <a16:creationId xmlns:a16="http://schemas.microsoft.com/office/drawing/2014/main" id="{7D8BAD8C-910F-AB43-84E7-543FD6F2A206}"/>
              </a:ext>
            </a:extLst>
          </p:cNvPr>
          <p:cNvSpPr/>
          <p:nvPr/>
        </p:nvSpPr>
        <p:spPr bwMode="auto">
          <a:xfrm>
            <a:off x="2163863" y="3259683"/>
            <a:ext cx="2029210" cy="907584"/>
          </a:xfrm>
          <a:prstGeom prst="wedgeRoundRectCallout">
            <a:avLst>
              <a:gd name="adj1" fmla="val 49043"/>
              <a:gd name="adj2" fmla="val 64046"/>
              <a:gd name="adj3" fmla="val 16667"/>
            </a:avLst>
          </a:prstGeom>
          <a:noFill/>
          <a:ln w="19050" cap="flat" cmpd="sng" algn="ctr">
            <a:solidFill>
              <a:schemeClr val="bg2"/>
            </a:solidFill>
            <a:prstDash val="solid"/>
            <a:round/>
            <a:headEnd type="none" w="med" len="med"/>
            <a:tailEnd type="none" w="med" len="med"/>
          </a:ln>
          <a:effectLst/>
        </p:spPr>
        <p:txBody>
          <a:bodyPr vert="horz" wrap="square" lIns="91440" tIns="45720" rIns="3600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effectLst/>
                <a:latin typeface="Calibri" panose="020F0502020204030204" pitchFamily="34" charset="0"/>
              </a:rPr>
              <a:t>Komisch das passt nicht,</a:t>
            </a:r>
            <a:r>
              <a:rPr kumimoji="0" lang="de-DE" sz="1600" b="0" i="0" u="none" strike="noStrike" cap="none" normalizeH="0" dirty="0">
                <a:ln>
                  <a:noFill/>
                </a:ln>
                <a:effectLst/>
                <a:latin typeface="Calibri" panose="020F0502020204030204" pitchFamily="34" charset="0"/>
              </a:rPr>
              <a:t> </a:t>
            </a:r>
            <a:r>
              <a:rPr kumimoji="0" lang="de-DE" sz="1600" b="0" i="0" u="none" strike="noStrike" cap="none" normalizeH="0" baseline="0" dirty="0">
                <a:ln>
                  <a:noFill/>
                </a:ln>
                <a:effectLst/>
                <a:latin typeface="Calibri" panose="020F0502020204030204" pitchFamily="34" charset="0"/>
              </a:rPr>
              <a:t>bei 80 komm ich dann nicht an.          </a:t>
            </a:r>
          </a:p>
        </p:txBody>
      </p:sp>
      <p:pic>
        <p:nvPicPr>
          <p:cNvPr id="14" name="Grafik 13">
            <a:extLst>
              <a:ext uri="{FF2B5EF4-FFF2-40B4-BE49-F238E27FC236}">
                <a16:creationId xmlns:a16="http://schemas.microsoft.com/office/drawing/2014/main" id="{709BE622-F3D7-45CC-92C4-9DA3E3FCADAC}"/>
              </a:ext>
            </a:extLst>
          </p:cNvPr>
          <p:cNvPicPr>
            <a:picLocks noChangeAspect="1"/>
          </p:cNvPicPr>
          <p:nvPr/>
        </p:nvPicPr>
        <p:blipFill>
          <a:blip r:embed="rId5"/>
          <a:stretch>
            <a:fillRect/>
          </a:stretch>
        </p:blipFill>
        <p:spPr>
          <a:xfrm>
            <a:off x="8412231" y="140427"/>
            <a:ext cx="731769" cy="649445"/>
          </a:xfrm>
          <a:prstGeom prst="rect">
            <a:avLst/>
          </a:prstGeom>
        </p:spPr>
      </p:pic>
      <p:pic>
        <p:nvPicPr>
          <p:cNvPr id="16" name="Grafik 15">
            <a:extLst>
              <a:ext uri="{FF2B5EF4-FFF2-40B4-BE49-F238E27FC236}">
                <a16:creationId xmlns:a16="http://schemas.microsoft.com/office/drawing/2014/main" id="{2B04B306-E92E-4CDA-9E95-6317D8101855}"/>
              </a:ext>
            </a:extLst>
          </p:cNvPr>
          <p:cNvPicPr>
            <a:picLocks noChangeAspect="1"/>
          </p:cNvPicPr>
          <p:nvPr/>
        </p:nvPicPr>
        <p:blipFill>
          <a:blip r:embed="rId6"/>
          <a:stretch>
            <a:fillRect/>
          </a:stretch>
        </p:blipFill>
        <p:spPr>
          <a:xfrm>
            <a:off x="8551455" y="260692"/>
            <a:ext cx="395502" cy="395999"/>
          </a:xfrm>
          <a:prstGeom prst="rect">
            <a:avLst/>
          </a:prstGeom>
          <a:solidFill>
            <a:schemeClr val="bg1"/>
          </a:solidFill>
          <a:ln>
            <a:noFill/>
          </a:ln>
          <a:effectLst/>
        </p:spPr>
      </p:pic>
      <p:sp>
        <p:nvSpPr>
          <p:cNvPr id="17" name="Inhaltsplatzhalter 3">
            <a:extLst>
              <a:ext uri="{FF2B5EF4-FFF2-40B4-BE49-F238E27FC236}">
                <a16:creationId xmlns:a16="http://schemas.microsoft.com/office/drawing/2014/main" id="{9D13DBC4-25F2-45BE-A838-C74E88290EEC}"/>
              </a:ext>
            </a:extLst>
          </p:cNvPr>
          <p:cNvSpPr txBox="1">
            <a:spLocks/>
          </p:cNvSpPr>
          <p:nvPr/>
        </p:nvSpPr>
        <p:spPr>
          <a:xfrm>
            <a:off x="233590" y="5283418"/>
            <a:ext cx="4963443" cy="948558"/>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pPr indent="0">
              <a:spcBef>
                <a:spcPts val="600"/>
              </a:spcBef>
              <a:spcAft>
                <a:spcPts val="0"/>
              </a:spcAft>
              <a:buNone/>
            </a:pPr>
            <a:r>
              <a:rPr lang="de-DE" b="1" kern="0" dirty="0"/>
              <a:t>Diskussion:</a:t>
            </a:r>
          </a:p>
          <a:p>
            <a:pPr indent="0">
              <a:spcBef>
                <a:spcPts val="600"/>
              </a:spcBef>
              <a:spcAft>
                <a:spcPts val="0"/>
              </a:spcAft>
              <a:buNone/>
            </a:pPr>
            <a:r>
              <a:rPr lang="de-DE" kern="0" dirty="0"/>
              <a:t>Welche fehlende </a:t>
            </a:r>
            <a:r>
              <a:rPr lang="de-DE" kern="0" dirty="0" err="1"/>
              <a:t>Verstehensgrundlage</a:t>
            </a:r>
            <a:br>
              <a:rPr lang="de-DE" kern="0" dirty="0"/>
            </a:br>
            <a:r>
              <a:rPr lang="de-DE" kern="0" dirty="0"/>
              <a:t>können Sie bei Tom und Lisa erkennen?</a:t>
            </a:r>
          </a:p>
        </p:txBody>
      </p:sp>
      <p:sp>
        <p:nvSpPr>
          <p:cNvPr id="18" name="Inhaltsplatzhalter 5">
            <a:extLst>
              <a:ext uri="{FF2B5EF4-FFF2-40B4-BE49-F238E27FC236}">
                <a16:creationId xmlns:a16="http://schemas.microsoft.com/office/drawing/2014/main" id="{5EA708EC-244C-49EE-A756-0E3F48AC29AF}"/>
              </a:ext>
            </a:extLst>
          </p:cNvPr>
          <p:cNvSpPr>
            <a:spLocks noGrp="1"/>
          </p:cNvSpPr>
          <p:nvPr>
            <p:ph idx="1"/>
          </p:nvPr>
        </p:nvSpPr>
        <p:spPr>
          <a:xfrm>
            <a:off x="5640435" y="5980673"/>
            <a:ext cx="3251565" cy="502605"/>
          </a:xfrm>
        </p:spPr>
        <p:txBody>
          <a:bodyPr/>
          <a:lstStyle/>
          <a:p>
            <a:pPr marL="0" indent="0">
              <a:buNone/>
            </a:pPr>
            <a:r>
              <a:rPr lang="de-DE" sz="1400" dirty="0" err="1"/>
              <a:t>Lernendenprodukte</a:t>
            </a:r>
            <a:r>
              <a:rPr lang="de-DE" sz="1400" dirty="0"/>
              <a:t> aus Erprobungen</a:t>
            </a:r>
            <a:br>
              <a:rPr lang="de-DE" sz="1400" dirty="0"/>
            </a:br>
            <a:r>
              <a:rPr lang="de-DE" sz="1400" dirty="0"/>
              <a:t>im Projekt Matilda</a:t>
            </a:r>
          </a:p>
        </p:txBody>
      </p:sp>
    </p:spTree>
    <p:extLst>
      <p:ext uri="{BB962C8B-B14F-4D97-AF65-F5344CB8AC3E}">
        <p14:creationId xmlns:p14="http://schemas.microsoft.com/office/powerpoint/2010/main" val="215495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1"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E37B3940-A1E6-4C1C-A644-0E901874AEA0}"/>
              </a:ext>
            </a:extLst>
          </p:cNvPr>
          <p:cNvSpPr/>
          <p:nvPr/>
        </p:nvSpPr>
        <p:spPr bwMode="auto">
          <a:xfrm rot="16200000">
            <a:off x="-793294" y="1819752"/>
            <a:ext cx="2250146" cy="66354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5" name="Rechteck 4">
            <a:extLst>
              <a:ext uri="{FF2B5EF4-FFF2-40B4-BE49-F238E27FC236}">
                <a16:creationId xmlns:a16="http://schemas.microsoft.com/office/drawing/2014/main" id="{E37B3940-A1E6-4C1C-A644-0E901874AEA0}"/>
              </a:ext>
            </a:extLst>
          </p:cNvPr>
          <p:cNvSpPr/>
          <p:nvPr/>
        </p:nvSpPr>
        <p:spPr bwMode="auto">
          <a:xfrm>
            <a:off x="-452176" y="1026455"/>
            <a:ext cx="10430189" cy="522514"/>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4" name="Textplatzhalter 3">
            <a:extLst>
              <a:ext uri="{FF2B5EF4-FFF2-40B4-BE49-F238E27FC236}">
                <a16:creationId xmlns:a16="http://schemas.microsoft.com/office/drawing/2014/main" id="{67CDDF40-4730-476B-AA7A-73D4605E3DC6}"/>
              </a:ext>
            </a:extLst>
          </p:cNvPr>
          <p:cNvSpPr>
            <a:spLocks noGrp="1"/>
          </p:cNvSpPr>
          <p:nvPr>
            <p:ph type="body" sz="quarter" idx="10"/>
          </p:nvPr>
        </p:nvSpPr>
        <p:spPr/>
        <p:txBody>
          <a:bodyPr/>
          <a:lstStyle/>
          <a:p>
            <a:r>
              <a:rPr lang="de-DE" dirty="0"/>
              <a:t>Einstieg mit Aktivität zum Eindenken</a:t>
            </a:r>
          </a:p>
          <a:p>
            <a:pPr defTabSz="720000"/>
            <a:r>
              <a:rPr lang="de-DE" dirty="0">
                <a:solidFill>
                  <a:schemeClr val="bg1">
                    <a:lumMod val="65000"/>
                  </a:schemeClr>
                </a:solidFill>
                <a:latin typeface="Calibri" panose="020F0502020204030204" pitchFamily="34" charset="0"/>
                <a:cs typeface="Calibri" panose="020F0502020204030204" pitchFamily="34" charset="0"/>
              </a:rPr>
              <a:t>Prozentverständnis </a:t>
            </a:r>
          </a:p>
          <a:p>
            <a:pPr defTabSz="720000"/>
            <a:r>
              <a:rPr lang="de-DE" dirty="0">
                <a:solidFill>
                  <a:schemeClr val="bg1">
                    <a:lumMod val="65000"/>
                  </a:schemeClr>
                </a:solidFill>
                <a:latin typeface="Calibri" panose="020F0502020204030204" pitchFamily="34" charset="0"/>
                <a:cs typeface="Calibri" panose="020F0502020204030204" pitchFamily="34" charset="0"/>
              </a:rPr>
              <a:t>Das Mathe sicher können-Material zu Prozenten</a:t>
            </a:r>
          </a:p>
          <a:p>
            <a:pPr defTabSz="720000"/>
            <a:r>
              <a:rPr lang="de-DE" dirty="0">
                <a:solidFill>
                  <a:schemeClr val="bg1">
                    <a:lumMod val="65000"/>
                  </a:schemeClr>
                </a:solidFill>
                <a:latin typeface="Calibri" panose="020F0502020204030204" pitchFamily="34" charset="0"/>
                <a:cs typeface="Calibri" panose="020F0502020204030204" pitchFamily="34" charset="0"/>
              </a:rPr>
              <a:t>Zusammenfassung und Ausblick</a:t>
            </a:r>
          </a:p>
        </p:txBody>
      </p:sp>
    </p:spTree>
    <p:extLst>
      <p:ext uri="{BB962C8B-B14F-4D97-AF65-F5344CB8AC3E}">
        <p14:creationId xmlns:p14="http://schemas.microsoft.com/office/powerpoint/2010/main" val="4414814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Fehlende Verstehensgrundlagen für Prozente diagnostizieren: </a:t>
            </a:r>
            <a:br>
              <a:rPr lang="de-DE" dirty="0"/>
            </a:br>
            <a:r>
              <a:rPr lang="de-DE" dirty="0"/>
              <a:t>2 Beispiele</a:t>
            </a:r>
          </a:p>
        </p:txBody>
      </p:sp>
      <p:pic>
        <p:nvPicPr>
          <p:cNvPr id="6" name="Grafik 5">
            <a:extLst>
              <a:ext uri="{FF2B5EF4-FFF2-40B4-BE49-F238E27FC236}">
                <a16:creationId xmlns:a16="http://schemas.microsoft.com/office/drawing/2014/main" id="{09FC7FEF-2AF3-B34A-99E9-1ABB5779969D}"/>
              </a:ext>
            </a:extLst>
          </p:cNvPr>
          <p:cNvPicPr>
            <a:picLocks noChangeAspect="1"/>
          </p:cNvPicPr>
          <p:nvPr/>
        </p:nvPicPr>
        <p:blipFill rotWithShape="1">
          <a:blip r:embed="rId3"/>
          <a:srcRect l="18277" t="38847" r="13559" b="36552"/>
          <a:stretch/>
        </p:blipFill>
        <p:spPr>
          <a:xfrm>
            <a:off x="197044" y="1372076"/>
            <a:ext cx="3996028" cy="1086834"/>
          </a:xfrm>
          <a:prstGeom prst="rect">
            <a:avLst/>
          </a:prstGeom>
        </p:spPr>
      </p:pic>
      <p:sp>
        <p:nvSpPr>
          <p:cNvPr id="7" name="Abgerundete rechteckige Legende 6">
            <a:extLst>
              <a:ext uri="{FF2B5EF4-FFF2-40B4-BE49-F238E27FC236}">
                <a16:creationId xmlns:a16="http://schemas.microsoft.com/office/drawing/2014/main" id="{C740BCAD-9137-FD4C-A60D-0CE21A154379}"/>
              </a:ext>
            </a:extLst>
          </p:cNvPr>
          <p:cNvSpPr/>
          <p:nvPr/>
        </p:nvSpPr>
        <p:spPr bwMode="auto">
          <a:xfrm>
            <a:off x="4742923" y="1006810"/>
            <a:ext cx="2237215" cy="1169178"/>
          </a:xfrm>
          <a:prstGeom prst="wedgeRoundRectCallout">
            <a:avLst>
              <a:gd name="adj1" fmla="val -48531"/>
              <a:gd name="adj2" fmla="val 61261"/>
              <a:gd name="adj3" fmla="val 16667"/>
            </a:avLst>
          </a:prstGeom>
          <a:solidFill>
            <a:schemeClr val="bg1"/>
          </a:solidFill>
          <a:ln w="19050" cap="flat" cmpd="sng" algn="ctr">
            <a:solidFill>
              <a:schemeClr val="bg2"/>
            </a:solidFill>
            <a:prstDash val="solid"/>
            <a:round/>
            <a:headEnd type="none" w="med" len="med"/>
            <a:tailEnd type="none" w="med" len="med"/>
          </a:ln>
          <a:effectLst/>
        </p:spPr>
        <p:txBody>
          <a:bodyPr vert="horz" wrap="square" lIns="91440" tIns="45720" rIns="3600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effectLst/>
                <a:latin typeface="Calibri" panose="020F0502020204030204" pitchFamily="34" charset="0"/>
              </a:rPr>
              <a:t>Ich kann die Schritte hier reinmalen, aber wie </a:t>
            </a:r>
            <a:r>
              <a:rPr lang="de-DE" sz="1600" dirty="0">
                <a:latin typeface="Calibri" panose="020F0502020204030204" pitchFamily="34" charset="0"/>
              </a:rPr>
              <a:t>findet man </a:t>
            </a:r>
            <a:r>
              <a:rPr kumimoji="0" lang="de-DE" sz="1600" b="0" i="0" u="none" strike="noStrike" cap="none" normalizeH="0" baseline="0" dirty="0">
                <a:ln>
                  <a:noFill/>
                </a:ln>
                <a:effectLst/>
                <a:latin typeface="Calibri" panose="020F0502020204030204" pitchFamily="34" charset="0"/>
              </a:rPr>
              <a:t>raus, wie lang die sind?</a:t>
            </a:r>
          </a:p>
        </p:txBody>
      </p:sp>
      <p:pic>
        <p:nvPicPr>
          <p:cNvPr id="8" name="Grafik 7">
            <a:extLst>
              <a:ext uri="{FF2B5EF4-FFF2-40B4-BE49-F238E27FC236}">
                <a16:creationId xmlns:a16="http://schemas.microsoft.com/office/drawing/2014/main" id="{673BC94B-9646-344B-ACEA-825D7ABA3879}"/>
              </a:ext>
            </a:extLst>
          </p:cNvPr>
          <p:cNvPicPr>
            <a:picLocks noChangeAspect="1"/>
          </p:cNvPicPr>
          <p:nvPr/>
        </p:nvPicPr>
        <p:blipFill rotWithShape="1">
          <a:blip r:embed="rId4"/>
          <a:srcRect l="54007" t="29096" r="6247" b="55709"/>
          <a:stretch/>
        </p:blipFill>
        <p:spPr>
          <a:xfrm>
            <a:off x="4852436" y="3330309"/>
            <a:ext cx="4039564" cy="1169177"/>
          </a:xfrm>
          <a:prstGeom prst="rect">
            <a:avLst/>
          </a:prstGeom>
        </p:spPr>
      </p:pic>
      <p:sp>
        <p:nvSpPr>
          <p:cNvPr id="9" name="Textfeld 8">
            <a:extLst>
              <a:ext uri="{FF2B5EF4-FFF2-40B4-BE49-F238E27FC236}">
                <a16:creationId xmlns:a16="http://schemas.microsoft.com/office/drawing/2014/main" id="{F73F1AAC-472A-0146-99AF-2610149E3536}"/>
              </a:ext>
            </a:extLst>
          </p:cNvPr>
          <p:cNvSpPr txBox="1"/>
          <p:nvPr/>
        </p:nvSpPr>
        <p:spPr>
          <a:xfrm>
            <a:off x="4291154" y="2105535"/>
            <a:ext cx="353687" cy="246221"/>
          </a:xfrm>
          <a:prstGeom prst="rect">
            <a:avLst/>
          </a:prstGeom>
          <a:noFill/>
        </p:spPr>
        <p:txBody>
          <a:bodyPr wrap="none" lIns="0" tIns="0" rIns="0" bIns="0" rtlCol="0">
            <a:spAutoFit/>
          </a:bodyPr>
          <a:lstStyle/>
          <a:p>
            <a:pPr marL="342900" indent="-342900">
              <a:spcBef>
                <a:spcPts val="400"/>
              </a:spcBef>
            </a:pPr>
            <a:r>
              <a:rPr lang="de-DE" sz="1600" dirty="0">
                <a:latin typeface="Calibri"/>
                <a:cs typeface="Calibri"/>
              </a:rPr>
              <a:t>Tom</a:t>
            </a:r>
          </a:p>
        </p:txBody>
      </p:sp>
      <p:sp>
        <p:nvSpPr>
          <p:cNvPr id="10" name="Textfeld 9">
            <a:extLst>
              <a:ext uri="{FF2B5EF4-FFF2-40B4-BE49-F238E27FC236}">
                <a16:creationId xmlns:a16="http://schemas.microsoft.com/office/drawing/2014/main" id="{5A162801-7F6B-514D-881C-EB292345BA4F}"/>
              </a:ext>
            </a:extLst>
          </p:cNvPr>
          <p:cNvSpPr txBox="1"/>
          <p:nvPr/>
        </p:nvSpPr>
        <p:spPr>
          <a:xfrm>
            <a:off x="4291154" y="4167266"/>
            <a:ext cx="310983" cy="246221"/>
          </a:xfrm>
          <a:prstGeom prst="rect">
            <a:avLst/>
          </a:prstGeom>
          <a:noFill/>
          <a:ln w="19050">
            <a:noFill/>
          </a:ln>
        </p:spPr>
        <p:txBody>
          <a:bodyPr wrap="square" lIns="0" tIns="0" rIns="0" bIns="0" rtlCol="0">
            <a:spAutoFit/>
          </a:bodyPr>
          <a:lstStyle/>
          <a:p>
            <a:pPr marL="342900" indent="-342900">
              <a:spcBef>
                <a:spcPts val="400"/>
              </a:spcBef>
            </a:pPr>
            <a:r>
              <a:rPr lang="de-DE" sz="1600" dirty="0">
                <a:latin typeface="Calibri"/>
                <a:cs typeface="Calibri"/>
              </a:rPr>
              <a:t>Lisa</a:t>
            </a:r>
          </a:p>
        </p:txBody>
      </p:sp>
      <p:sp>
        <p:nvSpPr>
          <p:cNvPr id="11" name="Abgerundete rechteckige Legende 10">
            <a:extLst>
              <a:ext uri="{FF2B5EF4-FFF2-40B4-BE49-F238E27FC236}">
                <a16:creationId xmlns:a16="http://schemas.microsoft.com/office/drawing/2014/main" id="{7D8BAD8C-910F-AB43-84E7-543FD6F2A206}"/>
              </a:ext>
            </a:extLst>
          </p:cNvPr>
          <p:cNvSpPr/>
          <p:nvPr/>
        </p:nvSpPr>
        <p:spPr bwMode="auto">
          <a:xfrm>
            <a:off x="2163863" y="3259683"/>
            <a:ext cx="2029210" cy="907584"/>
          </a:xfrm>
          <a:prstGeom prst="wedgeRoundRectCallout">
            <a:avLst>
              <a:gd name="adj1" fmla="val 49043"/>
              <a:gd name="adj2" fmla="val 64046"/>
              <a:gd name="adj3" fmla="val 16667"/>
            </a:avLst>
          </a:prstGeom>
          <a:noFill/>
          <a:ln w="19050" cap="flat" cmpd="sng" algn="ctr">
            <a:solidFill>
              <a:schemeClr val="bg2"/>
            </a:solidFill>
            <a:prstDash val="solid"/>
            <a:round/>
            <a:headEnd type="none" w="med" len="med"/>
            <a:tailEnd type="none" w="med" len="med"/>
          </a:ln>
          <a:effectLst/>
        </p:spPr>
        <p:txBody>
          <a:bodyPr vert="horz" wrap="square" lIns="91440" tIns="45720" rIns="3600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effectLst/>
                <a:latin typeface="Calibri" panose="020F0502020204030204" pitchFamily="34" charset="0"/>
              </a:rPr>
              <a:t>Komisch das passt nicht,</a:t>
            </a:r>
            <a:r>
              <a:rPr kumimoji="0" lang="de-DE" sz="1600" b="0" i="0" u="none" strike="noStrike" cap="none" normalizeH="0" dirty="0">
                <a:ln>
                  <a:noFill/>
                </a:ln>
                <a:effectLst/>
                <a:latin typeface="Calibri" panose="020F0502020204030204" pitchFamily="34" charset="0"/>
              </a:rPr>
              <a:t> </a:t>
            </a:r>
            <a:r>
              <a:rPr kumimoji="0" lang="de-DE" sz="1600" b="0" i="0" u="none" strike="noStrike" cap="none" normalizeH="0" baseline="0" dirty="0">
                <a:ln>
                  <a:noFill/>
                </a:ln>
                <a:effectLst/>
                <a:latin typeface="Calibri" panose="020F0502020204030204" pitchFamily="34" charset="0"/>
              </a:rPr>
              <a:t>bei 80 komm ich dann nicht an.          </a:t>
            </a:r>
          </a:p>
        </p:txBody>
      </p:sp>
      <p:pic>
        <p:nvPicPr>
          <p:cNvPr id="14" name="Grafik 13">
            <a:extLst>
              <a:ext uri="{FF2B5EF4-FFF2-40B4-BE49-F238E27FC236}">
                <a16:creationId xmlns:a16="http://schemas.microsoft.com/office/drawing/2014/main" id="{709BE622-F3D7-45CC-92C4-9DA3E3FCADAC}"/>
              </a:ext>
            </a:extLst>
          </p:cNvPr>
          <p:cNvPicPr>
            <a:picLocks noChangeAspect="1"/>
          </p:cNvPicPr>
          <p:nvPr/>
        </p:nvPicPr>
        <p:blipFill>
          <a:blip r:embed="rId5"/>
          <a:stretch>
            <a:fillRect/>
          </a:stretch>
        </p:blipFill>
        <p:spPr>
          <a:xfrm>
            <a:off x="8412231" y="140427"/>
            <a:ext cx="731769" cy="649445"/>
          </a:xfrm>
          <a:prstGeom prst="rect">
            <a:avLst/>
          </a:prstGeom>
        </p:spPr>
      </p:pic>
      <p:pic>
        <p:nvPicPr>
          <p:cNvPr id="16" name="Grafik 15">
            <a:extLst>
              <a:ext uri="{FF2B5EF4-FFF2-40B4-BE49-F238E27FC236}">
                <a16:creationId xmlns:a16="http://schemas.microsoft.com/office/drawing/2014/main" id="{2B04B306-E92E-4CDA-9E95-6317D8101855}"/>
              </a:ext>
            </a:extLst>
          </p:cNvPr>
          <p:cNvPicPr>
            <a:picLocks noChangeAspect="1"/>
          </p:cNvPicPr>
          <p:nvPr/>
        </p:nvPicPr>
        <p:blipFill>
          <a:blip r:embed="rId6"/>
          <a:stretch>
            <a:fillRect/>
          </a:stretch>
        </p:blipFill>
        <p:spPr>
          <a:xfrm>
            <a:off x="8551455" y="260692"/>
            <a:ext cx="395502" cy="395999"/>
          </a:xfrm>
          <a:prstGeom prst="rect">
            <a:avLst/>
          </a:prstGeom>
          <a:solidFill>
            <a:schemeClr val="bg1"/>
          </a:solidFill>
          <a:ln>
            <a:noFill/>
          </a:ln>
          <a:effectLst/>
        </p:spPr>
      </p:pic>
      <p:sp>
        <p:nvSpPr>
          <p:cNvPr id="18" name="Inhaltsplatzhalter 5">
            <a:extLst>
              <a:ext uri="{FF2B5EF4-FFF2-40B4-BE49-F238E27FC236}">
                <a16:creationId xmlns:a16="http://schemas.microsoft.com/office/drawing/2014/main" id="{5EA708EC-244C-49EE-A756-0E3F48AC29AF}"/>
              </a:ext>
            </a:extLst>
          </p:cNvPr>
          <p:cNvSpPr>
            <a:spLocks noGrp="1"/>
          </p:cNvSpPr>
          <p:nvPr>
            <p:ph idx="1"/>
          </p:nvPr>
        </p:nvSpPr>
        <p:spPr>
          <a:xfrm>
            <a:off x="5640435" y="5980673"/>
            <a:ext cx="3251565" cy="502605"/>
          </a:xfrm>
        </p:spPr>
        <p:txBody>
          <a:bodyPr/>
          <a:lstStyle/>
          <a:p>
            <a:pPr marL="0" indent="0">
              <a:buNone/>
            </a:pPr>
            <a:r>
              <a:rPr lang="de-DE" sz="1400" dirty="0" err="1"/>
              <a:t>Lernendenprodukte</a:t>
            </a:r>
            <a:r>
              <a:rPr lang="de-DE" sz="1400" dirty="0"/>
              <a:t> aus Erprobungen</a:t>
            </a:r>
            <a:br>
              <a:rPr lang="de-DE" sz="1400" dirty="0"/>
            </a:br>
            <a:r>
              <a:rPr lang="de-DE" sz="1400" dirty="0"/>
              <a:t>im Projekt Matilda</a:t>
            </a:r>
          </a:p>
        </p:txBody>
      </p:sp>
      <p:grpSp>
        <p:nvGrpSpPr>
          <p:cNvPr id="2" name="Gruppieren 1">
            <a:extLst>
              <a:ext uri="{FF2B5EF4-FFF2-40B4-BE49-F238E27FC236}">
                <a16:creationId xmlns:a16="http://schemas.microsoft.com/office/drawing/2014/main" id="{6634F476-5446-4025-A213-B28ED3FD5ABE}"/>
              </a:ext>
            </a:extLst>
          </p:cNvPr>
          <p:cNvGrpSpPr/>
          <p:nvPr/>
        </p:nvGrpSpPr>
        <p:grpSpPr>
          <a:xfrm>
            <a:off x="7179093" y="1006810"/>
            <a:ext cx="1712907" cy="1044027"/>
            <a:chOff x="7179093" y="1006810"/>
            <a:chExt cx="1712907" cy="1044027"/>
          </a:xfrm>
        </p:grpSpPr>
        <p:pic>
          <p:nvPicPr>
            <p:cNvPr id="21" name="Grafik 20">
              <a:extLst>
                <a:ext uri="{FF2B5EF4-FFF2-40B4-BE49-F238E27FC236}">
                  <a16:creationId xmlns:a16="http://schemas.microsoft.com/office/drawing/2014/main" id="{DED3F1E7-69AB-4B3F-8045-6829071DC188}"/>
                </a:ext>
              </a:extLst>
            </p:cNvPr>
            <p:cNvPicPr>
              <a:picLocks noChangeAspect="1"/>
            </p:cNvPicPr>
            <p:nvPr/>
          </p:nvPicPr>
          <p:blipFill>
            <a:blip r:embed="rId7"/>
            <a:stretch>
              <a:fillRect/>
            </a:stretch>
          </p:blipFill>
          <p:spPr>
            <a:xfrm>
              <a:off x="7179093" y="1006810"/>
              <a:ext cx="1712907" cy="1044027"/>
            </a:xfrm>
            <a:prstGeom prst="rect">
              <a:avLst/>
            </a:prstGeom>
          </p:spPr>
        </p:pic>
        <p:sp>
          <p:nvSpPr>
            <p:cNvPr id="23" name="Textfeld 22">
              <a:extLst>
                <a:ext uri="{FF2B5EF4-FFF2-40B4-BE49-F238E27FC236}">
                  <a16:creationId xmlns:a16="http://schemas.microsoft.com/office/drawing/2014/main" id="{FC941CC9-9382-4982-BF31-CE08EEB26832}"/>
                </a:ext>
              </a:extLst>
            </p:cNvPr>
            <p:cNvSpPr txBox="1"/>
            <p:nvPr/>
          </p:nvSpPr>
          <p:spPr>
            <a:xfrm>
              <a:off x="7529989" y="1239520"/>
              <a:ext cx="1021466" cy="811317"/>
            </a:xfrm>
            <a:prstGeom prst="rect">
              <a:avLst/>
            </a:prstGeom>
            <a:noFill/>
          </p:spPr>
          <p:txBody>
            <a:bodyPr wrap="none" lIns="0" tIns="0" rIns="0" bIns="0" rtlCol="0" anchor="ctr">
              <a:noAutofit/>
            </a:bodyPr>
            <a:lstStyle/>
            <a:p>
              <a:pPr marL="4763" indent="-4763" algn="ctr">
                <a:spcBef>
                  <a:spcPts val="400"/>
                </a:spcBef>
                <a:defRPr/>
              </a:pPr>
              <a:r>
                <a:rPr lang="de-DE" sz="1400" dirty="0">
                  <a:solidFill>
                    <a:prstClr val="black"/>
                  </a:solidFill>
                  <a:latin typeface="Calibri" panose="020F0502020204030204" pitchFamily="34" charset="0"/>
                  <a:cs typeface="Calibri" panose="020F0502020204030204" pitchFamily="34" charset="0"/>
                </a:rPr>
                <a:t>Divisions-</a:t>
              </a:r>
              <a:br>
                <a:rPr lang="de-DE" sz="1400" dirty="0">
                  <a:solidFill>
                    <a:prstClr val="black"/>
                  </a:solidFill>
                  <a:latin typeface="Calibri" panose="020F0502020204030204" pitchFamily="34" charset="0"/>
                  <a:cs typeface="Calibri" panose="020F0502020204030204" pitchFamily="34" charset="0"/>
                </a:rPr>
              </a:br>
              <a:r>
                <a:rPr lang="de-DE" sz="1400" dirty="0" err="1">
                  <a:solidFill>
                    <a:prstClr val="black"/>
                  </a:solidFill>
                  <a:latin typeface="Calibri" panose="020F0502020204030204" pitchFamily="34" charset="0"/>
                  <a:cs typeface="Calibri" panose="020F0502020204030204" pitchFamily="34" charset="0"/>
                </a:rPr>
                <a:t>verständnis</a:t>
              </a:r>
              <a:endParaRPr lang="de-DE" sz="1400" dirty="0">
                <a:solidFill>
                  <a:prstClr val="black"/>
                </a:solidFill>
                <a:latin typeface="Calibri" panose="020F0502020204030204" pitchFamily="34" charset="0"/>
                <a:cs typeface="Calibri" panose="020F0502020204030204" pitchFamily="34" charset="0"/>
              </a:endParaRPr>
            </a:p>
          </p:txBody>
        </p:sp>
      </p:grpSp>
      <p:grpSp>
        <p:nvGrpSpPr>
          <p:cNvPr id="27" name="Gruppieren 26">
            <a:extLst>
              <a:ext uri="{FF2B5EF4-FFF2-40B4-BE49-F238E27FC236}">
                <a16:creationId xmlns:a16="http://schemas.microsoft.com/office/drawing/2014/main" id="{12051011-961D-455B-8FB2-53DC5298B73F}"/>
              </a:ext>
            </a:extLst>
          </p:cNvPr>
          <p:cNvGrpSpPr/>
          <p:nvPr/>
        </p:nvGrpSpPr>
        <p:grpSpPr>
          <a:xfrm>
            <a:off x="245179" y="3088063"/>
            <a:ext cx="1712907" cy="1044027"/>
            <a:chOff x="7179093" y="1006810"/>
            <a:chExt cx="1712907" cy="1044027"/>
          </a:xfrm>
        </p:grpSpPr>
        <p:pic>
          <p:nvPicPr>
            <p:cNvPr id="28" name="Grafik 27">
              <a:extLst>
                <a:ext uri="{FF2B5EF4-FFF2-40B4-BE49-F238E27FC236}">
                  <a16:creationId xmlns:a16="http://schemas.microsoft.com/office/drawing/2014/main" id="{0B7845AF-AF52-485C-90E4-BB76B32C3370}"/>
                </a:ext>
              </a:extLst>
            </p:cNvPr>
            <p:cNvPicPr>
              <a:picLocks noChangeAspect="1"/>
            </p:cNvPicPr>
            <p:nvPr/>
          </p:nvPicPr>
          <p:blipFill>
            <a:blip r:embed="rId7"/>
            <a:stretch>
              <a:fillRect/>
            </a:stretch>
          </p:blipFill>
          <p:spPr>
            <a:xfrm>
              <a:off x="7179093" y="1006810"/>
              <a:ext cx="1712907" cy="1044027"/>
            </a:xfrm>
            <a:prstGeom prst="rect">
              <a:avLst/>
            </a:prstGeom>
          </p:spPr>
        </p:pic>
        <p:sp>
          <p:nvSpPr>
            <p:cNvPr id="29" name="Textfeld 28">
              <a:extLst>
                <a:ext uri="{FF2B5EF4-FFF2-40B4-BE49-F238E27FC236}">
                  <a16:creationId xmlns:a16="http://schemas.microsoft.com/office/drawing/2014/main" id="{BF80DFF1-18BB-4FBF-B447-6D916E9B5292}"/>
                </a:ext>
              </a:extLst>
            </p:cNvPr>
            <p:cNvSpPr txBox="1"/>
            <p:nvPr/>
          </p:nvSpPr>
          <p:spPr>
            <a:xfrm>
              <a:off x="7529989" y="1239520"/>
              <a:ext cx="1021466" cy="811317"/>
            </a:xfrm>
            <a:prstGeom prst="rect">
              <a:avLst/>
            </a:prstGeom>
            <a:noFill/>
          </p:spPr>
          <p:txBody>
            <a:bodyPr wrap="none" lIns="0" tIns="0" rIns="0" bIns="0" rtlCol="0" anchor="ctr">
              <a:noAutofit/>
            </a:bodyPr>
            <a:lstStyle/>
            <a:p>
              <a:pPr marL="4763" indent="-4763" algn="ctr">
                <a:spcBef>
                  <a:spcPts val="400"/>
                </a:spcBef>
                <a:defRPr/>
              </a:pPr>
              <a:r>
                <a:rPr lang="de-DE" sz="1400" dirty="0">
                  <a:solidFill>
                    <a:prstClr val="black"/>
                  </a:solidFill>
                  <a:latin typeface="Calibri" panose="020F0502020204030204" pitchFamily="34" charset="0"/>
                  <a:cs typeface="Calibri" panose="020F0502020204030204" pitchFamily="34" charset="0"/>
                </a:rPr>
                <a:t>Zwei Skalen </a:t>
              </a:r>
              <a:br>
                <a:rPr lang="de-DE" sz="1400" dirty="0">
                  <a:solidFill>
                    <a:prstClr val="black"/>
                  </a:solidFill>
                  <a:latin typeface="Calibri" panose="020F0502020204030204" pitchFamily="34" charset="0"/>
                  <a:cs typeface="Calibri" panose="020F0502020204030204" pitchFamily="34" charset="0"/>
                </a:rPr>
              </a:br>
              <a:r>
                <a:rPr lang="de-DE" sz="1400" dirty="0">
                  <a:solidFill>
                    <a:prstClr val="black"/>
                  </a:solidFill>
                  <a:latin typeface="Calibri" panose="020F0502020204030204" pitchFamily="34" charset="0"/>
                  <a:cs typeface="Calibri" panose="020F0502020204030204" pitchFamily="34" charset="0"/>
                </a:rPr>
                <a:t>verknüpfen</a:t>
              </a:r>
            </a:p>
          </p:txBody>
        </p:sp>
      </p:grpSp>
    </p:spTree>
    <p:extLst>
      <p:ext uri="{BB962C8B-B14F-4D97-AF65-F5344CB8AC3E}">
        <p14:creationId xmlns:p14="http://schemas.microsoft.com/office/powerpoint/2010/main" val="3801421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a:xfrm>
            <a:off x="252000" y="324000"/>
            <a:ext cx="8640000" cy="396000"/>
          </a:xfrm>
        </p:spPr>
        <p:txBody>
          <a:bodyPr/>
          <a:lstStyle/>
          <a:p>
            <a:r>
              <a:rPr lang="de-DE" dirty="0"/>
              <a:t>Differenzierte Lernziele im inklusiven Setting setzen</a:t>
            </a:r>
          </a:p>
        </p:txBody>
      </p:sp>
      <p:sp>
        <p:nvSpPr>
          <p:cNvPr id="17" name="Textfeld 16">
            <a:extLst>
              <a:ext uri="{FF2B5EF4-FFF2-40B4-BE49-F238E27FC236}">
                <a16:creationId xmlns:a16="http://schemas.microsoft.com/office/drawing/2014/main" id="{55B8FDFD-2E22-AD4D-A154-1307BABDF8F5}"/>
              </a:ext>
            </a:extLst>
          </p:cNvPr>
          <p:cNvSpPr txBox="1"/>
          <p:nvPr/>
        </p:nvSpPr>
        <p:spPr>
          <a:xfrm>
            <a:off x="436877" y="1022298"/>
            <a:ext cx="3972783" cy="338554"/>
          </a:xfrm>
          <a:prstGeom prst="rect">
            <a:avLst/>
          </a:prstGeom>
          <a:noFill/>
        </p:spPr>
        <p:txBody>
          <a:bodyPr wrap="square" rtlCol="0">
            <a:spAutoFit/>
          </a:bodyPr>
          <a:lstStyle/>
          <a:p>
            <a:pPr marL="9525" indent="-9525" algn="ctr" defTabSz="685800" eaLnBrk="1" fontAlgn="auto" hangingPunct="1">
              <a:spcBef>
                <a:spcPts val="300"/>
              </a:spcBef>
              <a:spcAft>
                <a:spcPts val="0"/>
              </a:spcAft>
            </a:pPr>
            <a:r>
              <a:rPr lang="de-DE" sz="1600" b="1" dirty="0">
                <a:solidFill>
                  <a:schemeClr val="tx2"/>
                </a:solidFill>
                <a:latin typeface="Calibri"/>
                <a:ea typeface="+mn-ea"/>
                <a:cs typeface="Calibri"/>
              </a:rPr>
              <a:t>Lernziele für das Basisniveau</a:t>
            </a:r>
          </a:p>
        </p:txBody>
      </p:sp>
      <p:sp>
        <p:nvSpPr>
          <p:cNvPr id="18" name="Textfeld 17">
            <a:extLst>
              <a:ext uri="{FF2B5EF4-FFF2-40B4-BE49-F238E27FC236}">
                <a16:creationId xmlns:a16="http://schemas.microsoft.com/office/drawing/2014/main" id="{D36FC1F8-4303-8D43-AB50-122EC18EB4BC}"/>
              </a:ext>
            </a:extLst>
          </p:cNvPr>
          <p:cNvSpPr txBox="1"/>
          <p:nvPr/>
        </p:nvSpPr>
        <p:spPr>
          <a:xfrm>
            <a:off x="4734336" y="1022298"/>
            <a:ext cx="4157660" cy="338554"/>
          </a:xfrm>
          <a:prstGeom prst="rect">
            <a:avLst/>
          </a:prstGeom>
          <a:noFill/>
        </p:spPr>
        <p:txBody>
          <a:bodyPr wrap="square" rtlCol="0">
            <a:spAutoFit/>
          </a:bodyPr>
          <a:lstStyle/>
          <a:p>
            <a:pPr marL="257175" indent="-257175" algn="ctr" defTabSz="685800" eaLnBrk="1" fontAlgn="auto" hangingPunct="1">
              <a:spcBef>
                <a:spcPts val="300"/>
              </a:spcBef>
              <a:spcAft>
                <a:spcPts val="0"/>
              </a:spcAft>
            </a:pPr>
            <a:r>
              <a:rPr lang="de-DE" sz="1600" b="1" dirty="0">
                <a:solidFill>
                  <a:schemeClr val="tx2"/>
                </a:solidFill>
                <a:latin typeface="Calibri"/>
                <a:ea typeface="+mn-ea"/>
                <a:cs typeface="Calibri"/>
              </a:rPr>
              <a:t>Lernziele für das Regelniveau</a:t>
            </a:r>
          </a:p>
        </p:txBody>
      </p:sp>
      <p:pic>
        <p:nvPicPr>
          <p:cNvPr id="33" name="Grafik 32">
            <a:extLst>
              <a:ext uri="{FF2B5EF4-FFF2-40B4-BE49-F238E27FC236}">
                <a16:creationId xmlns:a16="http://schemas.microsoft.com/office/drawing/2014/main" id="{070A9019-5F23-2A4D-9D7C-6D093773CDA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57128" y="5063571"/>
            <a:ext cx="3354583" cy="1406287"/>
          </a:xfrm>
          <a:prstGeom prst="rect">
            <a:avLst/>
          </a:prstGeom>
        </p:spPr>
      </p:pic>
      <p:sp>
        <p:nvSpPr>
          <p:cNvPr id="34" name="Textfeld 33">
            <a:extLst>
              <a:ext uri="{FF2B5EF4-FFF2-40B4-BE49-F238E27FC236}">
                <a16:creationId xmlns:a16="http://schemas.microsoft.com/office/drawing/2014/main" id="{81847EA0-B379-2648-B7BC-BEEFC01A01F8}"/>
              </a:ext>
            </a:extLst>
          </p:cNvPr>
          <p:cNvSpPr txBox="1"/>
          <p:nvPr/>
        </p:nvSpPr>
        <p:spPr>
          <a:xfrm>
            <a:off x="252000" y="5782567"/>
            <a:ext cx="982213" cy="646331"/>
          </a:xfrm>
          <a:prstGeom prst="rect">
            <a:avLst/>
          </a:prstGeom>
          <a:noFill/>
        </p:spPr>
        <p:txBody>
          <a:bodyPr wrap="square" lIns="0" tIns="0" rIns="0" bIns="0" rtlCol="0">
            <a:spAutoFit/>
          </a:bodyPr>
          <a:lstStyle/>
          <a:p>
            <a:pPr marL="9525" indent="-9525">
              <a:spcBef>
                <a:spcPts val="0"/>
              </a:spcBef>
            </a:pPr>
            <a:r>
              <a:rPr lang="de-DE" sz="1400" b="1" dirty="0">
                <a:latin typeface="Calibri"/>
                <a:cs typeface="Calibri"/>
              </a:rPr>
              <a:t>Verstehens-</a:t>
            </a:r>
            <a:br>
              <a:rPr lang="de-DE" sz="1400" b="1" dirty="0">
                <a:latin typeface="Calibri"/>
                <a:cs typeface="Calibri"/>
              </a:rPr>
            </a:br>
            <a:r>
              <a:rPr lang="de-DE" sz="1400" b="1" dirty="0" err="1">
                <a:latin typeface="Calibri"/>
                <a:cs typeface="Calibri"/>
              </a:rPr>
              <a:t>grundlagen</a:t>
            </a:r>
            <a:r>
              <a:rPr lang="de-DE" sz="1400" b="1" dirty="0">
                <a:latin typeface="Calibri"/>
                <a:cs typeface="Calibri"/>
              </a:rPr>
              <a:t> </a:t>
            </a:r>
            <a:br>
              <a:rPr lang="de-DE" sz="1400" b="1" dirty="0">
                <a:latin typeface="Calibri"/>
                <a:cs typeface="Calibri"/>
              </a:rPr>
            </a:br>
            <a:r>
              <a:rPr lang="de-DE" sz="1400" b="1" dirty="0">
                <a:latin typeface="Calibri"/>
                <a:cs typeface="Calibri"/>
              </a:rPr>
              <a:t>für Prozente</a:t>
            </a:r>
          </a:p>
        </p:txBody>
      </p:sp>
      <p:pic>
        <p:nvPicPr>
          <p:cNvPr id="36" name="Bild 9">
            <a:extLst>
              <a:ext uri="{FF2B5EF4-FFF2-40B4-BE49-F238E27FC236}">
                <a16:creationId xmlns:a16="http://schemas.microsoft.com/office/drawing/2014/main" id="{F3081D22-E375-6144-A24F-58ACEC555F01}"/>
              </a:ext>
            </a:extLst>
          </p:cNvPr>
          <p:cNvPicPr>
            <a:picLocks noChangeAspect="1"/>
          </p:cNvPicPr>
          <p:nvPr/>
        </p:nvPicPr>
        <p:blipFill>
          <a:blip r:embed="rId4"/>
          <a:stretch>
            <a:fillRect/>
          </a:stretch>
        </p:blipFill>
        <p:spPr>
          <a:xfrm rot="20700000">
            <a:off x="375863" y="948922"/>
            <a:ext cx="734487" cy="1053830"/>
          </a:xfrm>
          <a:prstGeom prst="rect">
            <a:avLst/>
          </a:prstGeom>
          <a:effectLst>
            <a:outerShdw blurRad="50800" dist="38100" dir="2700000" algn="tl" rotWithShape="0">
              <a:prstClr val="black">
                <a:alpha val="40000"/>
              </a:prstClr>
            </a:outerShdw>
          </a:effectLst>
        </p:spPr>
      </p:pic>
      <p:sp>
        <p:nvSpPr>
          <p:cNvPr id="37" name="Rechteck 36">
            <a:extLst>
              <a:ext uri="{FF2B5EF4-FFF2-40B4-BE49-F238E27FC236}">
                <a16:creationId xmlns:a16="http://schemas.microsoft.com/office/drawing/2014/main" id="{AE021A0F-FCE8-624F-A062-C486680A40B2}"/>
              </a:ext>
            </a:extLst>
          </p:cNvPr>
          <p:cNvSpPr/>
          <p:nvPr/>
        </p:nvSpPr>
        <p:spPr>
          <a:xfrm>
            <a:off x="4708050" y="5782567"/>
            <a:ext cx="4197090" cy="553998"/>
          </a:xfrm>
          <a:prstGeom prst="rect">
            <a:avLst/>
          </a:prstGeom>
        </p:spPr>
        <p:txBody>
          <a:bodyPr wrap="square" lIns="0" tIns="0" rIns="0" bIns="0">
            <a:spAutoFit/>
          </a:bodyPr>
          <a:lstStyle/>
          <a:p>
            <a:pPr marL="9525">
              <a:defRPr/>
            </a:pPr>
            <a:r>
              <a:rPr lang="de-DE" sz="1800" b="1" dirty="0">
                <a:latin typeface="Calibri" panose="020F0502020204030204" pitchFamily="34" charset="0"/>
              </a:rPr>
              <a:t>Diagnostische Leitfrage: </a:t>
            </a:r>
            <a:r>
              <a:rPr lang="de-DE" sz="1800" dirty="0">
                <a:latin typeface="Calibri" panose="020F0502020204030204" pitchFamily="34" charset="0"/>
              </a:rPr>
              <a:t>Welche Lernende bearbeiten welchen Lerngegenstand?  </a:t>
            </a:r>
          </a:p>
        </p:txBody>
      </p:sp>
      <p:grpSp>
        <p:nvGrpSpPr>
          <p:cNvPr id="2" name="Gruppieren 1">
            <a:extLst>
              <a:ext uri="{FF2B5EF4-FFF2-40B4-BE49-F238E27FC236}">
                <a16:creationId xmlns:a16="http://schemas.microsoft.com/office/drawing/2014/main" id="{A46113DE-A1C2-48DF-9BA3-4DCCE1D6DD6D}"/>
              </a:ext>
            </a:extLst>
          </p:cNvPr>
          <p:cNvGrpSpPr/>
          <p:nvPr/>
        </p:nvGrpSpPr>
        <p:grpSpPr>
          <a:xfrm>
            <a:off x="252000" y="2381707"/>
            <a:ext cx="4157663" cy="2346460"/>
            <a:chOff x="494672" y="2645636"/>
            <a:chExt cx="3842225" cy="2346460"/>
          </a:xfrm>
        </p:grpSpPr>
        <p:sp>
          <p:nvSpPr>
            <p:cNvPr id="63" name="Textfeld 62">
              <a:extLst>
                <a:ext uri="{FF2B5EF4-FFF2-40B4-BE49-F238E27FC236}">
                  <a16:creationId xmlns:a16="http://schemas.microsoft.com/office/drawing/2014/main" id="{C60DCE21-8DF0-4B63-A161-0C5B3C977022}"/>
                </a:ext>
              </a:extLst>
            </p:cNvPr>
            <p:cNvSpPr txBox="1"/>
            <p:nvPr/>
          </p:nvSpPr>
          <p:spPr>
            <a:xfrm>
              <a:off x="494672" y="3460534"/>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4	</a:t>
              </a:r>
              <a:r>
                <a:rPr lang="de-DE" sz="1400" dirty="0">
                  <a:latin typeface="Calibri"/>
                  <a:cs typeface="Calibri"/>
                </a:rPr>
                <a:t>Grundwerte am Streifen finden und berechnen</a:t>
              </a:r>
            </a:p>
          </p:txBody>
        </p:sp>
        <p:sp>
          <p:nvSpPr>
            <p:cNvPr id="64" name="Textfeld 63">
              <a:extLst>
                <a:ext uri="{FF2B5EF4-FFF2-40B4-BE49-F238E27FC236}">
                  <a16:creationId xmlns:a16="http://schemas.microsoft.com/office/drawing/2014/main" id="{6313CFCD-64F1-4C43-8502-93C6A2F73C87}"/>
                </a:ext>
              </a:extLst>
            </p:cNvPr>
            <p:cNvSpPr txBox="1"/>
            <p:nvPr/>
          </p:nvSpPr>
          <p:spPr>
            <a:xfrm>
              <a:off x="494672" y="4684319"/>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1	</a:t>
              </a:r>
              <a:r>
                <a:rPr lang="de-DE" sz="1400" dirty="0">
                  <a:latin typeface="Calibri"/>
                  <a:cs typeface="Calibri"/>
                </a:rPr>
                <a:t>Prozente und Brüche abschätzen und darstellen</a:t>
              </a:r>
            </a:p>
          </p:txBody>
        </p:sp>
        <p:sp>
          <p:nvSpPr>
            <p:cNvPr id="65" name="Textfeld 64">
              <a:extLst>
                <a:ext uri="{FF2B5EF4-FFF2-40B4-BE49-F238E27FC236}">
                  <a16:creationId xmlns:a16="http://schemas.microsoft.com/office/drawing/2014/main" id="{3123E56C-C93B-4FD6-ADEF-4FED6ED7BF21}"/>
                </a:ext>
              </a:extLst>
            </p:cNvPr>
            <p:cNvSpPr txBox="1"/>
            <p:nvPr/>
          </p:nvSpPr>
          <p:spPr>
            <a:xfrm>
              <a:off x="494672" y="4275432"/>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2	</a:t>
              </a:r>
              <a:r>
                <a:rPr lang="de-DE" sz="1400" dirty="0">
                  <a:latin typeface="Calibri"/>
                  <a:cs typeface="Calibri"/>
                </a:rPr>
                <a:t>Prozentwerte und -sätze am Streifen finden</a:t>
              </a:r>
            </a:p>
          </p:txBody>
        </p:sp>
        <p:sp>
          <p:nvSpPr>
            <p:cNvPr id="66" name="Textfeld 65">
              <a:extLst>
                <a:ext uri="{FF2B5EF4-FFF2-40B4-BE49-F238E27FC236}">
                  <a16:creationId xmlns:a16="http://schemas.microsoft.com/office/drawing/2014/main" id="{42F261F2-DBB4-416C-A2A5-760B45331A67}"/>
                </a:ext>
              </a:extLst>
            </p:cNvPr>
            <p:cNvSpPr txBox="1"/>
            <p:nvPr/>
          </p:nvSpPr>
          <p:spPr>
            <a:xfrm>
              <a:off x="494672" y="3866545"/>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3	</a:t>
              </a:r>
              <a:r>
                <a:rPr lang="de-DE" sz="1400" dirty="0">
                  <a:latin typeface="Calibri"/>
                  <a:cs typeface="Calibri"/>
                </a:rPr>
                <a:t>Prozentwerte und -sätze berechnen</a:t>
              </a:r>
            </a:p>
          </p:txBody>
        </p:sp>
        <p:sp>
          <p:nvSpPr>
            <p:cNvPr id="69" name="Textfeld 68">
              <a:extLst>
                <a:ext uri="{FF2B5EF4-FFF2-40B4-BE49-F238E27FC236}">
                  <a16:creationId xmlns:a16="http://schemas.microsoft.com/office/drawing/2014/main" id="{E4737D5A-3101-4D8E-A56D-B5972021AB6A}"/>
                </a:ext>
              </a:extLst>
            </p:cNvPr>
            <p:cNvSpPr txBox="1"/>
            <p:nvPr/>
          </p:nvSpPr>
          <p:spPr>
            <a:xfrm>
              <a:off x="494672" y="2645636"/>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5B	</a:t>
              </a:r>
              <a:r>
                <a:rPr lang="de-DE" sz="1400" dirty="0">
                  <a:latin typeface="Calibri"/>
                  <a:cs typeface="Calibri"/>
                </a:rPr>
                <a:t>Verschiedene Textaufgaben unterscheiden</a:t>
              </a:r>
            </a:p>
          </p:txBody>
        </p:sp>
      </p:grpSp>
      <p:sp>
        <p:nvSpPr>
          <p:cNvPr id="71" name="Pfeil nach unten 16">
            <a:extLst>
              <a:ext uri="{FF2B5EF4-FFF2-40B4-BE49-F238E27FC236}">
                <a16:creationId xmlns:a16="http://schemas.microsoft.com/office/drawing/2014/main" id="{5CE57C54-9112-4F95-B821-75B141ED5AB8}"/>
              </a:ext>
            </a:extLst>
          </p:cNvPr>
          <p:cNvSpPr>
            <a:spLocks/>
          </p:cNvSpPr>
          <p:nvPr/>
        </p:nvSpPr>
        <p:spPr>
          <a:xfrm rot="10800000">
            <a:off x="4435951" y="1321864"/>
            <a:ext cx="272098" cy="3397160"/>
          </a:xfrm>
          <a:prstGeom prst="downArrow">
            <a:avLst>
              <a:gd name="adj1" fmla="val 50000"/>
              <a:gd name="adj2" fmla="val 54195"/>
            </a:avLst>
          </a:prstGeom>
          <a:solidFill>
            <a:schemeClr val="tx2"/>
          </a:solidFill>
          <a:effectLst/>
        </p:spPr>
        <p:txBody>
          <a:bodyPr rtlCol="0" anchor="ctr">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a:ea typeface="ＭＳ Ｐゴシック" charset="-128"/>
              <a:cs typeface="Calibri"/>
            </a:endParaRPr>
          </a:p>
        </p:txBody>
      </p:sp>
      <p:grpSp>
        <p:nvGrpSpPr>
          <p:cNvPr id="72" name="Gruppieren 71">
            <a:extLst>
              <a:ext uri="{FF2B5EF4-FFF2-40B4-BE49-F238E27FC236}">
                <a16:creationId xmlns:a16="http://schemas.microsoft.com/office/drawing/2014/main" id="{B9EA90AB-502A-4BA4-A466-87B3218316D4}"/>
              </a:ext>
            </a:extLst>
          </p:cNvPr>
          <p:cNvGrpSpPr/>
          <p:nvPr/>
        </p:nvGrpSpPr>
        <p:grpSpPr>
          <a:xfrm>
            <a:off x="4734339" y="1577211"/>
            <a:ext cx="4157661" cy="3150956"/>
            <a:chOff x="494672" y="1841140"/>
            <a:chExt cx="3842225" cy="3150956"/>
          </a:xfrm>
        </p:grpSpPr>
        <p:sp>
          <p:nvSpPr>
            <p:cNvPr id="73" name="Textfeld 72">
              <a:extLst>
                <a:ext uri="{FF2B5EF4-FFF2-40B4-BE49-F238E27FC236}">
                  <a16:creationId xmlns:a16="http://schemas.microsoft.com/office/drawing/2014/main" id="{B8D4AF05-1A8C-45D7-B2A1-7D47672DAD62}"/>
                </a:ext>
              </a:extLst>
            </p:cNvPr>
            <p:cNvSpPr txBox="1"/>
            <p:nvPr/>
          </p:nvSpPr>
          <p:spPr>
            <a:xfrm>
              <a:off x="494672" y="3460534"/>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4	</a:t>
              </a:r>
              <a:r>
                <a:rPr lang="de-DE" sz="1400" dirty="0">
                  <a:latin typeface="Calibri"/>
                  <a:cs typeface="Calibri"/>
                </a:rPr>
                <a:t>Grundwerte am Streifen finden und berechnen</a:t>
              </a:r>
            </a:p>
          </p:txBody>
        </p:sp>
        <p:sp>
          <p:nvSpPr>
            <p:cNvPr id="74" name="Textfeld 73">
              <a:extLst>
                <a:ext uri="{FF2B5EF4-FFF2-40B4-BE49-F238E27FC236}">
                  <a16:creationId xmlns:a16="http://schemas.microsoft.com/office/drawing/2014/main" id="{C159C053-E33E-4230-913C-20132837DBA5}"/>
                </a:ext>
              </a:extLst>
            </p:cNvPr>
            <p:cNvSpPr txBox="1"/>
            <p:nvPr/>
          </p:nvSpPr>
          <p:spPr>
            <a:xfrm>
              <a:off x="494672" y="4684319"/>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1	</a:t>
              </a:r>
              <a:r>
                <a:rPr lang="de-DE" sz="1400" dirty="0">
                  <a:latin typeface="Calibri"/>
                  <a:cs typeface="Calibri"/>
                </a:rPr>
                <a:t>Prozente und Brüche abschätzen und darstellen</a:t>
              </a:r>
            </a:p>
          </p:txBody>
        </p:sp>
        <p:sp>
          <p:nvSpPr>
            <p:cNvPr id="75" name="Textfeld 74">
              <a:extLst>
                <a:ext uri="{FF2B5EF4-FFF2-40B4-BE49-F238E27FC236}">
                  <a16:creationId xmlns:a16="http://schemas.microsoft.com/office/drawing/2014/main" id="{82AE265B-2A9D-45D7-9E8B-EB661894CD93}"/>
                </a:ext>
              </a:extLst>
            </p:cNvPr>
            <p:cNvSpPr txBox="1"/>
            <p:nvPr/>
          </p:nvSpPr>
          <p:spPr>
            <a:xfrm>
              <a:off x="494672" y="4275432"/>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2	</a:t>
              </a:r>
              <a:r>
                <a:rPr lang="de-DE" sz="1400" dirty="0">
                  <a:latin typeface="Calibri"/>
                  <a:cs typeface="Calibri"/>
                </a:rPr>
                <a:t>Prozentwerte und -sätze am Streifen finden</a:t>
              </a:r>
            </a:p>
          </p:txBody>
        </p:sp>
        <p:sp>
          <p:nvSpPr>
            <p:cNvPr id="76" name="Textfeld 75">
              <a:extLst>
                <a:ext uri="{FF2B5EF4-FFF2-40B4-BE49-F238E27FC236}">
                  <a16:creationId xmlns:a16="http://schemas.microsoft.com/office/drawing/2014/main" id="{E9D771C1-871C-4E56-972E-08EB953D431A}"/>
                </a:ext>
              </a:extLst>
            </p:cNvPr>
            <p:cNvSpPr txBox="1"/>
            <p:nvPr/>
          </p:nvSpPr>
          <p:spPr>
            <a:xfrm>
              <a:off x="494672" y="3866545"/>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3	</a:t>
              </a:r>
              <a:r>
                <a:rPr lang="de-DE" sz="1400" dirty="0">
                  <a:latin typeface="Calibri"/>
                  <a:cs typeface="Calibri"/>
                </a:rPr>
                <a:t>Prozentwerte und -sätze berechnen</a:t>
              </a:r>
            </a:p>
          </p:txBody>
        </p:sp>
        <p:sp>
          <p:nvSpPr>
            <p:cNvPr id="77" name="Textfeld 76">
              <a:extLst>
                <a:ext uri="{FF2B5EF4-FFF2-40B4-BE49-F238E27FC236}">
                  <a16:creationId xmlns:a16="http://schemas.microsoft.com/office/drawing/2014/main" id="{602A9FFA-506F-4C4E-964F-709E35F62A31}"/>
                </a:ext>
              </a:extLst>
            </p:cNvPr>
            <p:cNvSpPr txBox="1"/>
            <p:nvPr/>
          </p:nvSpPr>
          <p:spPr>
            <a:xfrm>
              <a:off x="494672" y="3053072"/>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5	</a:t>
              </a:r>
              <a:r>
                <a:rPr lang="de-DE" sz="1400" dirty="0">
                  <a:latin typeface="Calibri"/>
                  <a:cs typeface="Calibri"/>
                </a:rPr>
                <a:t>Mit Verminderungen umgehen</a:t>
              </a:r>
            </a:p>
          </p:txBody>
        </p:sp>
        <p:sp>
          <p:nvSpPr>
            <p:cNvPr id="78" name="Textfeld 77">
              <a:extLst>
                <a:ext uri="{FF2B5EF4-FFF2-40B4-BE49-F238E27FC236}">
                  <a16:creationId xmlns:a16="http://schemas.microsoft.com/office/drawing/2014/main" id="{8D13F4C1-8C33-45E5-9131-58247898F739}"/>
                </a:ext>
              </a:extLst>
            </p:cNvPr>
            <p:cNvSpPr txBox="1"/>
            <p:nvPr/>
          </p:nvSpPr>
          <p:spPr>
            <a:xfrm>
              <a:off x="494672" y="2241276"/>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7	</a:t>
              </a:r>
              <a:r>
                <a:rPr lang="de-DE" sz="1400" dirty="0">
                  <a:latin typeface="Calibri"/>
                  <a:cs typeface="Calibri"/>
                </a:rPr>
                <a:t>Textaufgaben selbst erstellen</a:t>
              </a:r>
            </a:p>
          </p:txBody>
        </p:sp>
        <p:sp>
          <p:nvSpPr>
            <p:cNvPr id="79" name="Textfeld 78">
              <a:extLst>
                <a:ext uri="{FF2B5EF4-FFF2-40B4-BE49-F238E27FC236}">
                  <a16:creationId xmlns:a16="http://schemas.microsoft.com/office/drawing/2014/main" id="{3F966790-884E-4DD8-BA6D-750B3F539936}"/>
                </a:ext>
              </a:extLst>
            </p:cNvPr>
            <p:cNvSpPr txBox="1"/>
            <p:nvPr/>
          </p:nvSpPr>
          <p:spPr>
            <a:xfrm>
              <a:off x="494672" y="2645636"/>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6	</a:t>
              </a:r>
              <a:r>
                <a:rPr lang="de-DE" sz="1400" dirty="0">
                  <a:latin typeface="Calibri"/>
                  <a:cs typeface="Calibri"/>
                </a:rPr>
                <a:t>Verschiedene Textaufgaben unterscheiden</a:t>
              </a:r>
            </a:p>
          </p:txBody>
        </p:sp>
        <p:sp>
          <p:nvSpPr>
            <p:cNvPr id="80" name="Textfeld 79">
              <a:extLst>
                <a:ext uri="{FF2B5EF4-FFF2-40B4-BE49-F238E27FC236}">
                  <a16:creationId xmlns:a16="http://schemas.microsoft.com/office/drawing/2014/main" id="{7FCD3C3E-AD86-4B01-9DD1-D4817E43A6C1}"/>
                </a:ext>
              </a:extLst>
            </p:cNvPr>
            <p:cNvSpPr txBox="1"/>
            <p:nvPr/>
          </p:nvSpPr>
          <p:spPr>
            <a:xfrm>
              <a:off x="494672" y="1841140"/>
              <a:ext cx="3842225" cy="307777"/>
            </a:xfrm>
            <a:prstGeom prst="rect">
              <a:avLst/>
            </a:prstGeom>
            <a:solidFill>
              <a:schemeClr val="bg1">
                <a:lumMod val="85000"/>
              </a:schemeClr>
            </a:solidFill>
          </p:spPr>
          <p:txBody>
            <a:bodyPr wrap="square" rtlCol="0">
              <a:spAutoFit/>
            </a:bodyPr>
            <a:lstStyle/>
            <a:p>
              <a:pPr marL="268288" indent="-268288">
                <a:spcBef>
                  <a:spcPts val="400"/>
                </a:spcBef>
              </a:pPr>
              <a:r>
                <a:rPr lang="de-DE" sz="1400" b="1" dirty="0">
                  <a:solidFill>
                    <a:schemeClr val="tx2"/>
                  </a:solidFill>
                  <a:latin typeface="Calibri"/>
                  <a:cs typeface="Calibri"/>
                </a:rPr>
                <a:t>8	</a:t>
              </a:r>
              <a:r>
                <a:rPr lang="de-DE" sz="1400" dirty="0">
                  <a:latin typeface="Calibri"/>
                  <a:cs typeface="Calibri"/>
                </a:rPr>
                <a:t>Schwierigere Textaufgaben bearbeiten</a:t>
              </a:r>
            </a:p>
          </p:txBody>
        </p:sp>
      </p:grpSp>
    </p:spTree>
    <p:extLst>
      <p:ext uri="{BB962C8B-B14F-4D97-AF65-F5344CB8AC3E}">
        <p14:creationId xmlns:p14="http://schemas.microsoft.com/office/powerpoint/2010/main" val="431223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4" grpId="0"/>
      <p:bldP spid="37" grpId="0"/>
    </p:bld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6" name="Rechteck 5">
            <a:extLst>
              <a:ext uri="{FF2B5EF4-FFF2-40B4-BE49-F238E27FC236}">
                <a16:creationId xmlns:a16="http://schemas.microsoft.com/office/drawing/2014/main" id="{29F7A45A-A7D6-409D-A2B5-8A9778750ABA}"/>
              </a:ext>
            </a:extLst>
          </p:cNvPr>
          <p:cNvSpPr/>
          <p:nvPr/>
        </p:nvSpPr>
        <p:spPr bwMode="auto">
          <a:xfrm>
            <a:off x="-501228" y="1297940"/>
            <a:ext cx="9940715" cy="393246"/>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7" name="Tabelle 6">
            <a:extLst>
              <a:ext uri="{FF2B5EF4-FFF2-40B4-BE49-F238E27FC236}">
                <a16:creationId xmlns:a16="http://schemas.microsoft.com/office/drawing/2014/main" id="{FFADB961-B7B8-477F-9849-1CB231A23178}"/>
              </a:ext>
            </a:extLst>
          </p:cNvPr>
          <p:cNvGraphicFramePr>
            <a:graphicFrameLocks noGrp="1"/>
          </p:cNvGraphicFramePr>
          <p:nvPr>
            <p:extLst>
              <p:ext uri="{D42A27DB-BD31-4B8C-83A1-F6EECF244321}">
                <p14:modId xmlns:p14="http://schemas.microsoft.com/office/powerpoint/2010/main" val="3325467619"/>
              </p:ext>
            </p:extLst>
          </p:nvPr>
        </p:nvGraphicFramePr>
        <p:xfrm>
          <a:off x="252000" y="851666"/>
          <a:ext cx="8640000" cy="83952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0">
                <a:tc>
                  <a:txBody>
                    <a:bodyPr/>
                    <a:lstStyle/>
                    <a:p>
                      <a:pPr>
                        <a:lnSpc>
                          <a:spcPts val="13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effectLst/>
                          <a:latin typeface="Calibri" panose="020F0502020204030204" pitchFamily="34" charset="0"/>
                          <a:ea typeface="Times New Roman" panose="02020603050405020304" pitchFamily="18" charset="0"/>
                          <a:cs typeface="Calibri" panose="020F0502020204030204" pitchFamily="34" charset="0"/>
                        </a:rPr>
                        <a:t>Welche Unterstützung bietet das Mathe-sicher-können-Material?</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71958827"/>
                  </a:ext>
                </a:extLst>
              </a:tr>
              <a:tr h="0">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Input: Vorstellung der Struktur aller Bausteine (kann entfallen, wenn Lehrkräfte bereits mit Mathe-sicher-können-Material vertraut sind)</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 Folien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04706163"/>
                  </a:ext>
                </a:extLst>
              </a:tr>
            </a:tbl>
          </a:graphicData>
        </a:graphic>
      </p:graphicFrame>
    </p:spTree>
    <p:extLst>
      <p:ext uri="{BB962C8B-B14F-4D97-AF65-F5344CB8AC3E}">
        <p14:creationId xmlns:p14="http://schemas.microsoft.com/office/powerpoint/2010/main" val="91736401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065B595D-B41C-4370-BA5A-FD7CA38211EE}"/>
              </a:ext>
            </a:extLst>
          </p:cNvPr>
          <p:cNvSpPr/>
          <p:nvPr/>
        </p:nvSpPr>
        <p:spPr bwMode="auto">
          <a:xfrm>
            <a:off x="-452176" y="2197654"/>
            <a:ext cx="9596167" cy="1168493"/>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pic>
        <p:nvPicPr>
          <p:cNvPr id="8" name="Grafik 7">
            <a:extLst>
              <a:ext uri="{FF2B5EF4-FFF2-40B4-BE49-F238E27FC236}">
                <a16:creationId xmlns:a16="http://schemas.microsoft.com/office/drawing/2014/main" id="{5BAE85FF-60A7-421B-AF3A-897005E88494}"/>
              </a:ext>
            </a:extLst>
          </p:cNvPr>
          <p:cNvPicPr>
            <a:picLocks noChangeAspect="1"/>
          </p:cNvPicPr>
          <p:nvPr/>
        </p:nvPicPr>
        <p:blipFill rotWithShape="1">
          <a:blip r:embed="rId2"/>
          <a:srcRect l="74533"/>
          <a:stretch/>
        </p:blipFill>
        <p:spPr>
          <a:xfrm>
            <a:off x="7155035" y="2298084"/>
            <a:ext cx="1019234" cy="929160"/>
          </a:xfrm>
          <a:prstGeom prst="rect">
            <a:avLst/>
          </a:prstGeom>
        </p:spPr>
      </p:pic>
      <p:sp>
        <p:nvSpPr>
          <p:cNvPr id="6" name="Rechteck 5">
            <a:extLst>
              <a:ext uri="{FF2B5EF4-FFF2-40B4-BE49-F238E27FC236}">
                <a16:creationId xmlns:a16="http://schemas.microsoft.com/office/drawing/2014/main" id="{E37B3940-A1E6-4C1C-A644-0E901874AEA0}"/>
              </a:ext>
            </a:extLst>
          </p:cNvPr>
          <p:cNvSpPr/>
          <p:nvPr/>
        </p:nvSpPr>
        <p:spPr bwMode="auto">
          <a:xfrm rot="16200000">
            <a:off x="-1104375" y="2130833"/>
            <a:ext cx="2872309" cy="66354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4" name="Textplatzhalter 3">
            <a:extLst>
              <a:ext uri="{FF2B5EF4-FFF2-40B4-BE49-F238E27FC236}">
                <a16:creationId xmlns:a16="http://schemas.microsoft.com/office/drawing/2014/main" id="{67CDDF40-4730-476B-AA7A-73D4605E3DC6}"/>
              </a:ext>
            </a:extLst>
          </p:cNvPr>
          <p:cNvSpPr>
            <a:spLocks noGrp="1"/>
          </p:cNvSpPr>
          <p:nvPr>
            <p:ph type="body" sz="quarter" idx="10"/>
          </p:nvPr>
        </p:nvSpPr>
        <p:spPr/>
        <p:txBody>
          <a:bodyPr/>
          <a:lstStyle/>
          <a:p>
            <a:r>
              <a:rPr lang="de-DE" dirty="0">
                <a:solidFill>
                  <a:schemeClr val="bg1">
                    <a:lumMod val="65000"/>
                  </a:schemeClr>
                </a:solidFill>
                <a:latin typeface="Calibri" panose="020F0502020204030204" pitchFamily="34" charset="0"/>
                <a:cs typeface="Calibri" panose="020F0502020204030204" pitchFamily="34" charset="0"/>
              </a:rPr>
              <a:t>Einstieg mit Aktivität zum Eindenken</a:t>
            </a:r>
          </a:p>
          <a:p>
            <a:pPr defTabSz="720000"/>
            <a:r>
              <a:rPr lang="de-DE" dirty="0">
                <a:solidFill>
                  <a:schemeClr val="bg1">
                    <a:lumMod val="65000"/>
                  </a:schemeClr>
                </a:solidFill>
                <a:latin typeface="Calibri" panose="020F0502020204030204" pitchFamily="34" charset="0"/>
                <a:cs typeface="Calibri" panose="020F0502020204030204" pitchFamily="34" charset="0"/>
              </a:rPr>
              <a:t>Prozentverständnis </a:t>
            </a:r>
          </a:p>
          <a:p>
            <a:pPr defTabSz="720000">
              <a:lnSpc>
                <a:spcPct val="150000"/>
              </a:lnSpc>
            </a:pPr>
            <a:r>
              <a:rPr lang="de-DE" dirty="0">
                <a:latin typeface="Calibri" panose="020F0502020204030204" pitchFamily="34" charset="0"/>
                <a:cs typeface="Calibri" panose="020F0502020204030204" pitchFamily="34" charset="0"/>
              </a:rPr>
              <a:t>Das Mathe sicher können-Material zu Prozenten</a:t>
            </a:r>
            <a:br>
              <a:rPr lang="de-DE" dirty="0">
                <a:latin typeface="Calibri" panose="020F0502020204030204" pitchFamily="34" charset="0"/>
                <a:cs typeface="Calibri" panose="020F0502020204030204" pitchFamily="34" charset="0"/>
              </a:rPr>
            </a:br>
            <a:r>
              <a:rPr lang="de-DE" dirty="0">
                <a:latin typeface="Calibri" panose="020F0502020204030204" pitchFamily="34" charset="0"/>
                <a:cs typeface="Calibri" panose="020F0502020204030204" pitchFamily="34" charset="0"/>
              </a:rPr>
              <a:t>	</a:t>
            </a:r>
            <a:r>
              <a:rPr lang="de-DE" b="0" dirty="0">
                <a:latin typeface="Calibri" panose="020F0502020204030204" pitchFamily="34" charset="0"/>
                <a:cs typeface="Calibri" panose="020F0502020204030204" pitchFamily="34" charset="0"/>
              </a:rPr>
              <a:t>Welche Unterstützung bietet es?</a:t>
            </a:r>
          </a:p>
          <a:p>
            <a:pPr defTabSz="720000"/>
            <a:r>
              <a:rPr lang="de-DE" dirty="0">
                <a:solidFill>
                  <a:schemeClr val="bg1">
                    <a:lumMod val="65000"/>
                  </a:schemeClr>
                </a:solidFill>
                <a:latin typeface="Calibri" panose="020F0502020204030204" pitchFamily="34" charset="0"/>
                <a:cs typeface="Calibri" panose="020F0502020204030204" pitchFamily="34" charset="0"/>
              </a:rPr>
              <a:t>Zusammenfassung und Ausblick</a:t>
            </a:r>
          </a:p>
        </p:txBody>
      </p:sp>
    </p:spTree>
    <p:extLst>
      <p:ext uri="{BB962C8B-B14F-4D97-AF65-F5344CB8AC3E}">
        <p14:creationId xmlns:p14="http://schemas.microsoft.com/office/powerpoint/2010/main" val="375864536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a:t>Förderung zu S6 A: Im Überblick</a:t>
            </a:r>
          </a:p>
        </p:txBody>
      </p:sp>
      <p:pic>
        <p:nvPicPr>
          <p:cNvPr id="17" name="Grafik 16">
            <a:extLst>
              <a:ext uri="{FF2B5EF4-FFF2-40B4-BE49-F238E27FC236}">
                <a16:creationId xmlns:a16="http://schemas.microsoft.com/office/drawing/2014/main" id="{70852902-213F-6847-BDB8-6F54D3A842F7}"/>
              </a:ext>
            </a:extLst>
          </p:cNvPr>
          <p:cNvPicPr>
            <a:picLocks noChangeAspect="1"/>
          </p:cNvPicPr>
          <p:nvPr/>
        </p:nvPicPr>
        <p:blipFill>
          <a:blip r:embed="rId3">
            <a:duotone>
              <a:prstClr val="black"/>
              <a:srgbClr val="D9C3A5">
                <a:tint val="50000"/>
                <a:satMod val="180000"/>
              </a:srgbClr>
            </a:duotone>
          </a:blip>
          <a:stretch>
            <a:fillRect/>
          </a:stretch>
        </p:blipFill>
        <p:spPr>
          <a:xfrm>
            <a:off x="252000" y="2396407"/>
            <a:ext cx="2730950" cy="3919189"/>
          </a:xfrm>
          <a:prstGeom prst="rect">
            <a:avLst/>
          </a:prstGeom>
          <a:effectLst>
            <a:outerShdw blurRad="50800" dist="38100" dir="2700000" algn="tl" rotWithShape="0">
              <a:prstClr val="black">
                <a:alpha val="40000"/>
              </a:prstClr>
            </a:outerShdw>
          </a:effectLst>
        </p:spPr>
      </p:pic>
      <p:pic>
        <p:nvPicPr>
          <p:cNvPr id="6" name="Grafik 5">
            <a:extLst>
              <a:ext uri="{FF2B5EF4-FFF2-40B4-BE49-F238E27FC236}">
                <a16:creationId xmlns:a16="http://schemas.microsoft.com/office/drawing/2014/main" id="{DAB443CF-3405-014A-9853-03C8B54FCB30}"/>
              </a:ext>
            </a:extLst>
          </p:cNvPr>
          <p:cNvPicPr>
            <a:picLocks noChangeAspect="1"/>
          </p:cNvPicPr>
          <p:nvPr/>
        </p:nvPicPr>
        <p:blipFill>
          <a:blip r:embed="rId4">
            <a:duotone>
              <a:prstClr val="black"/>
              <a:srgbClr val="D9C3A5">
                <a:tint val="50000"/>
                <a:satMod val="180000"/>
              </a:srgbClr>
            </a:duotone>
          </a:blip>
          <a:stretch>
            <a:fillRect/>
          </a:stretch>
        </p:blipFill>
        <p:spPr>
          <a:xfrm>
            <a:off x="6726871" y="2145993"/>
            <a:ext cx="916815" cy="1349409"/>
          </a:xfrm>
          <a:prstGeom prst="rect">
            <a:avLst/>
          </a:prstGeom>
          <a:effectLst>
            <a:outerShdw blurRad="50800" dist="38100" dir="2700000" algn="tl" rotWithShape="0">
              <a:prstClr val="black">
                <a:alpha val="40000"/>
              </a:prstClr>
            </a:outerShdw>
          </a:effectLst>
        </p:spPr>
      </p:pic>
      <p:pic>
        <p:nvPicPr>
          <p:cNvPr id="7" name="Grafik 6">
            <a:extLst>
              <a:ext uri="{FF2B5EF4-FFF2-40B4-BE49-F238E27FC236}">
                <a16:creationId xmlns:a16="http://schemas.microsoft.com/office/drawing/2014/main" id="{81FA11CA-8BEB-FF44-97E7-4DACB632B8FA}"/>
              </a:ext>
            </a:extLst>
          </p:cNvPr>
          <p:cNvPicPr>
            <a:picLocks noChangeAspect="1"/>
          </p:cNvPicPr>
          <p:nvPr/>
        </p:nvPicPr>
        <p:blipFill>
          <a:blip r:embed="rId5">
            <a:duotone>
              <a:prstClr val="black"/>
              <a:srgbClr val="D9C3A5">
                <a:tint val="50000"/>
                <a:satMod val="180000"/>
              </a:srgbClr>
            </a:duotone>
          </a:blip>
          <a:stretch>
            <a:fillRect/>
          </a:stretch>
        </p:blipFill>
        <p:spPr>
          <a:xfrm>
            <a:off x="6726871" y="3646557"/>
            <a:ext cx="916815" cy="1349410"/>
          </a:xfrm>
          <a:prstGeom prst="rect">
            <a:avLst/>
          </a:prstGeom>
          <a:effectLst>
            <a:outerShdw blurRad="50800" dist="38100" dir="2700000" algn="tl" rotWithShape="0">
              <a:prstClr val="black">
                <a:alpha val="40000"/>
              </a:prstClr>
            </a:outerShdw>
          </a:effectLst>
        </p:spPr>
      </p:pic>
      <p:grpSp>
        <p:nvGrpSpPr>
          <p:cNvPr id="34" name="Gruppieren 33">
            <a:extLst>
              <a:ext uri="{FF2B5EF4-FFF2-40B4-BE49-F238E27FC236}">
                <a16:creationId xmlns:a16="http://schemas.microsoft.com/office/drawing/2014/main" id="{5B56045F-F0DA-42F4-B814-F2CB5A9D6B6F}"/>
              </a:ext>
            </a:extLst>
          </p:cNvPr>
          <p:cNvGrpSpPr/>
          <p:nvPr/>
        </p:nvGrpSpPr>
        <p:grpSpPr>
          <a:xfrm>
            <a:off x="252000" y="1153628"/>
            <a:ext cx="2507724" cy="612000"/>
            <a:chOff x="244554" y="2568279"/>
            <a:chExt cx="2507724" cy="612000"/>
          </a:xfrm>
        </p:grpSpPr>
        <p:sp>
          <p:nvSpPr>
            <p:cNvPr id="35" name="Abgerundetes Rechteck 32">
              <a:extLst>
                <a:ext uri="{FF2B5EF4-FFF2-40B4-BE49-F238E27FC236}">
                  <a16:creationId xmlns:a16="http://schemas.microsoft.com/office/drawing/2014/main" id="{79B4A484-F97C-4B41-8DB3-4A7596D563E0}"/>
                </a:ext>
              </a:extLst>
            </p:cNvPr>
            <p:cNvSpPr/>
            <p:nvPr/>
          </p:nvSpPr>
          <p:spPr bwMode="auto">
            <a:xfrm>
              <a:off x="664278" y="2606863"/>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diagnostizieren</a:t>
              </a:r>
              <a:endParaRPr lang="de-DE" sz="1400" dirty="0">
                <a:solidFill>
                  <a:prstClr val="black"/>
                </a:solidFill>
                <a:latin typeface="Calibri" panose="020F0502020204030204" pitchFamily="34" charset="0"/>
              </a:endParaRPr>
            </a:p>
          </p:txBody>
        </p:sp>
        <p:pic>
          <p:nvPicPr>
            <p:cNvPr id="36" name="Grafik 35">
              <a:extLst>
                <a:ext uri="{FF2B5EF4-FFF2-40B4-BE49-F238E27FC236}">
                  <a16:creationId xmlns:a16="http://schemas.microsoft.com/office/drawing/2014/main" id="{5DBC6DEA-0C55-4EE1-9F8B-26FCBF749C4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44554" y="2568279"/>
              <a:ext cx="612000" cy="612000"/>
            </a:xfrm>
            <a:prstGeom prst="rect">
              <a:avLst/>
            </a:prstGeom>
            <a:ln>
              <a:noFill/>
            </a:ln>
            <a:effectLst/>
          </p:spPr>
        </p:pic>
      </p:grpSp>
      <p:grpSp>
        <p:nvGrpSpPr>
          <p:cNvPr id="38" name="Gruppieren 37">
            <a:extLst>
              <a:ext uri="{FF2B5EF4-FFF2-40B4-BE49-F238E27FC236}">
                <a16:creationId xmlns:a16="http://schemas.microsoft.com/office/drawing/2014/main" id="{2061BA2E-3D92-4C68-8BBC-FE53BDB69735}"/>
              </a:ext>
            </a:extLst>
          </p:cNvPr>
          <p:cNvGrpSpPr/>
          <p:nvPr/>
        </p:nvGrpSpPr>
        <p:grpSpPr>
          <a:xfrm>
            <a:off x="3318138" y="1153320"/>
            <a:ext cx="2507724" cy="612000"/>
            <a:chOff x="244554" y="1431230"/>
            <a:chExt cx="2507724" cy="612000"/>
          </a:xfrm>
        </p:grpSpPr>
        <p:sp>
          <p:nvSpPr>
            <p:cNvPr id="39" name="Abgerundetes Rechteck 4">
              <a:extLst>
                <a:ext uri="{FF2B5EF4-FFF2-40B4-BE49-F238E27FC236}">
                  <a16:creationId xmlns:a16="http://schemas.microsoft.com/office/drawing/2014/main" id="{8F3CA0A7-1659-4286-BC46-718378D138ED}"/>
                </a:ext>
              </a:extLst>
            </p:cNvPr>
            <p:cNvSpPr/>
            <p:nvPr/>
          </p:nvSpPr>
          <p:spPr bwMode="auto">
            <a:xfrm>
              <a:off x="664278" y="1466807"/>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7200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identifizieren</a:t>
              </a:r>
              <a:endParaRPr lang="de-DE" sz="1400" dirty="0">
                <a:solidFill>
                  <a:prstClr val="black"/>
                </a:solidFill>
                <a:latin typeface="Calibri" panose="020F0502020204030204" pitchFamily="34" charset="0"/>
              </a:endParaRPr>
            </a:p>
          </p:txBody>
        </p:sp>
        <p:pic>
          <p:nvPicPr>
            <p:cNvPr id="40" name="Grafik 39">
              <a:extLst>
                <a:ext uri="{FF2B5EF4-FFF2-40B4-BE49-F238E27FC236}">
                  <a16:creationId xmlns:a16="http://schemas.microsoft.com/office/drawing/2014/main" id="{F42F56E3-AFA1-41A8-8BFD-DAE70EB3649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44554" y="1431230"/>
              <a:ext cx="612000" cy="612000"/>
            </a:xfrm>
            <a:prstGeom prst="rect">
              <a:avLst/>
            </a:prstGeom>
            <a:ln>
              <a:noFill/>
            </a:ln>
            <a:effectLst/>
          </p:spPr>
        </p:pic>
      </p:grpSp>
      <p:grpSp>
        <p:nvGrpSpPr>
          <p:cNvPr id="41" name="Gruppieren 40">
            <a:extLst>
              <a:ext uri="{FF2B5EF4-FFF2-40B4-BE49-F238E27FC236}">
                <a16:creationId xmlns:a16="http://schemas.microsoft.com/office/drawing/2014/main" id="{94110F82-AF56-476A-980D-2598C4D4ED5E}"/>
              </a:ext>
            </a:extLst>
          </p:cNvPr>
          <p:cNvGrpSpPr/>
          <p:nvPr/>
        </p:nvGrpSpPr>
        <p:grpSpPr>
          <a:xfrm>
            <a:off x="6314931" y="1153320"/>
            <a:ext cx="2577069" cy="612000"/>
            <a:chOff x="244554" y="4049409"/>
            <a:chExt cx="2577069" cy="612000"/>
          </a:xfrm>
        </p:grpSpPr>
        <p:sp>
          <p:nvSpPr>
            <p:cNvPr id="42" name="Abgerundetes Rechteck 33">
              <a:extLst>
                <a:ext uri="{FF2B5EF4-FFF2-40B4-BE49-F238E27FC236}">
                  <a16:creationId xmlns:a16="http://schemas.microsoft.com/office/drawing/2014/main" id="{56BFF66E-A9AD-42BB-B619-70659B83ECEA}"/>
                </a:ext>
              </a:extLst>
            </p:cNvPr>
            <p:cNvSpPr/>
            <p:nvPr/>
          </p:nvSpPr>
          <p:spPr bwMode="auto">
            <a:xfrm>
              <a:off x="733623" y="4089394"/>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fördern</a:t>
              </a:r>
              <a:endParaRPr lang="de-DE" sz="1400" dirty="0">
                <a:solidFill>
                  <a:prstClr val="black"/>
                </a:solidFill>
                <a:latin typeface="Calibri" panose="020F0502020204030204" pitchFamily="34" charset="0"/>
              </a:endParaRPr>
            </a:p>
          </p:txBody>
        </p:sp>
        <p:pic>
          <p:nvPicPr>
            <p:cNvPr id="43" name="Grafik 42">
              <a:extLst>
                <a:ext uri="{FF2B5EF4-FFF2-40B4-BE49-F238E27FC236}">
                  <a16:creationId xmlns:a16="http://schemas.microsoft.com/office/drawing/2014/main" id="{9734FC33-19CA-4301-BEEB-6B2522CB14F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44554" y="4049409"/>
              <a:ext cx="612000" cy="612000"/>
            </a:xfrm>
            <a:prstGeom prst="rect">
              <a:avLst/>
            </a:prstGeom>
            <a:ln>
              <a:noFill/>
            </a:ln>
            <a:effectLst/>
          </p:spPr>
        </p:pic>
      </p:grpSp>
      <p:sp>
        <p:nvSpPr>
          <p:cNvPr id="45" name="Pfeil nach rechts 16">
            <a:extLst>
              <a:ext uri="{FF2B5EF4-FFF2-40B4-BE49-F238E27FC236}">
                <a16:creationId xmlns:a16="http://schemas.microsoft.com/office/drawing/2014/main" id="{786DA4A2-A836-48C6-91E8-C7F76E789135}"/>
              </a:ext>
            </a:extLst>
          </p:cNvPr>
          <p:cNvSpPr>
            <a:spLocks noChangeArrowheads="1"/>
          </p:cNvSpPr>
          <p:nvPr/>
        </p:nvSpPr>
        <p:spPr bwMode="auto">
          <a:xfrm>
            <a:off x="3096164" y="2208948"/>
            <a:ext cx="3436716" cy="1259013"/>
          </a:xfrm>
          <a:prstGeom prst="rightArrow">
            <a:avLst>
              <a:gd name="adj1" fmla="val 50000"/>
              <a:gd name="adj2" fmla="val 50013"/>
            </a:avLst>
          </a:prstGeom>
          <a:solidFill>
            <a:schemeClr val="accent6">
              <a:lumMod val="95000"/>
            </a:schemeClr>
          </a:solidFill>
          <a:ln w="9525">
            <a:noFill/>
            <a:miter lim="800000"/>
            <a:headEnd/>
            <a:tailEnd/>
          </a:ln>
          <a:effectLst/>
        </p:spPr>
        <p:txBody>
          <a:bodyPr anchor="ctr"/>
          <a:lstStyle/>
          <a:p>
            <a:pPr lvl="0" fontAlgn="auto">
              <a:spcBef>
                <a:spcPts val="0"/>
              </a:spcBef>
              <a:spcAft>
                <a:spcPts val="0"/>
              </a:spcAft>
              <a:defRPr/>
            </a:pPr>
            <a:r>
              <a:rPr lang="de-DE" sz="1400" b="1" dirty="0">
                <a:solidFill>
                  <a:srgbClr val="413C29"/>
                </a:solidFill>
                <a:latin typeface="Calibri" panose="020F0502020204030204" pitchFamily="34" charset="0"/>
                <a:ea typeface="ＭＳ Ｐゴシック"/>
                <a:cs typeface="Calibri" panose="020F0502020204030204" pitchFamily="34" charset="0"/>
              </a:rPr>
              <a:t>Prozente &amp; Brüche</a:t>
            </a:r>
            <a:br>
              <a:rPr lang="de-DE" sz="1400" b="1" dirty="0">
                <a:solidFill>
                  <a:srgbClr val="413C29"/>
                </a:solidFill>
                <a:latin typeface="Calibri" panose="020F0502020204030204" pitchFamily="34" charset="0"/>
                <a:ea typeface="ＭＳ Ｐゴシック"/>
                <a:cs typeface="Calibri" panose="020F0502020204030204" pitchFamily="34" charset="0"/>
              </a:rPr>
            </a:br>
            <a:r>
              <a:rPr lang="de-DE" sz="1400" b="1" dirty="0">
                <a:solidFill>
                  <a:srgbClr val="413C29"/>
                </a:solidFill>
                <a:latin typeface="Calibri" panose="020F0502020204030204" pitchFamily="34" charset="0"/>
                <a:ea typeface="ＭＳ Ｐゴシック"/>
                <a:cs typeface="Calibri" panose="020F0502020204030204" pitchFamily="34" charset="0"/>
              </a:rPr>
              <a:t>abschätzen und darstellen</a:t>
            </a:r>
          </a:p>
        </p:txBody>
      </p:sp>
      <p:sp>
        <p:nvSpPr>
          <p:cNvPr id="46" name="Pfeil nach rechts 16">
            <a:extLst>
              <a:ext uri="{FF2B5EF4-FFF2-40B4-BE49-F238E27FC236}">
                <a16:creationId xmlns:a16="http://schemas.microsoft.com/office/drawing/2014/main" id="{80790CED-7117-471F-8D68-F3920B4DBF5A}"/>
              </a:ext>
            </a:extLst>
          </p:cNvPr>
          <p:cNvSpPr>
            <a:spLocks noChangeArrowheads="1"/>
          </p:cNvSpPr>
          <p:nvPr/>
        </p:nvSpPr>
        <p:spPr bwMode="auto">
          <a:xfrm>
            <a:off x="3115123" y="3729284"/>
            <a:ext cx="3436716" cy="1259013"/>
          </a:xfrm>
          <a:prstGeom prst="rightArrow">
            <a:avLst>
              <a:gd name="adj1" fmla="val 50000"/>
              <a:gd name="adj2" fmla="val 50013"/>
            </a:avLst>
          </a:prstGeom>
          <a:solidFill>
            <a:schemeClr val="accent6">
              <a:lumMod val="95000"/>
            </a:schemeClr>
          </a:solidFill>
          <a:ln w="9525">
            <a:noFill/>
            <a:miter lim="800000"/>
            <a:headEnd/>
            <a:tailEnd/>
          </a:ln>
          <a:effectLst/>
        </p:spPr>
        <p:txBody>
          <a:bodyPr anchor="ctr"/>
          <a:lstStyle/>
          <a:p>
            <a:pPr lvl="0" fontAlgn="auto">
              <a:spcBef>
                <a:spcPts val="0"/>
              </a:spcBef>
              <a:spcAft>
                <a:spcPts val="0"/>
              </a:spcAft>
              <a:defRPr/>
            </a:pPr>
            <a:r>
              <a:rPr lang="de-DE" sz="1400" b="1" dirty="0">
                <a:solidFill>
                  <a:srgbClr val="413C29"/>
                </a:solidFill>
                <a:latin typeface="Calibri" panose="020F0502020204030204" pitchFamily="34" charset="0"/>
                <a:ea typeface="ＭＳ Ｐゴシック"/>
                <a:cs typeface="Calibri" panose="020F0502020204030204" pitchFamily="34" charset="0"/>
              </a:rPr>
              <a:t>Prozentwerte &amp; Prozentsätze</a:t>
            </a:r>
            <a:br>
              <a:rPr lang="de-DE" sz="1400" b="1" dirty="0">
                <a:solidFill>
                  <a:srgbClr val="413C29"/>
                </a:solidFill>
                <a:latin typeface="Calibri" panose="020F0502020204030204" pitchFamily="34" charset="0"/>
                <a:ea typeface="ＭＳ Ｐゴシック"/>
                <a:cs typeface="Calibri" panose="020F0502020204030204" pitchFamily="34" charset="0"/>
              </a:rPr>
            </a:br>
            <a:r>
              <a:rPr lang="de-DE" sz="1400" b="1" dirty="0">
                <a:solidFill>
                  <a:srgbClr val="413C29"/>
                </a:solidFill>
                <a:latin typeface="Calibri" panose="020F0502020204030204" pitchFamily="34" charset="0"/>
                <a:ea typeface="ＭＳ Ｐゴシック"/>
                <a:cs typeface="Calibri" panose="020F0502020204030204" pitchFamily="34" charset="0"/>
              </a:rPr>
              <a:t>am Streifen finden</a:t>
            </a:r>
          </a:p>
        </p:txBody>
      </p:sp>
      <p:sp>
        <p:nvSpPr>
          <p:cNvPr id="47" name="Pfeil nach rechts 16">
            <a:extLst>
              <a:ext uri="{FF2B5EF4-FFF2-40B4-BE49-F238E27FC236}">
                <a16:creationId xmlns:a16="http://schemas.microsoft.com/office/drawing/2014/main" id="{9F19B78D-1F06-46E9-9A36-D9813EDD5A2E}"/>
              </a:ext>
            </a:extLst>
          </p:cNvPr>
          <p:cNvSpPr>
            <a:spLocks noChangeArrowheads="1"/>
          </p:cNvSpPr>
          <p:nvPr/>
        </p:nvSpPr>
        <p:spPr bwMode="auto">
          <a:xfrm>
            <a:off x="3115123" y="5207784"/>
            <a:ext cx="3436716" cy="1259013"/>
          </a:xfrm>
          <a:prstGeom prst="rightArrow">
            <a:avLst>
              <a:gd name="adj1" fmla="val 50000"/>
              <a:gd name="adj2" fmla="val 50013"/>
            </a:avLst>
          </a:prstGeom>
          <a:solidFill>
            <a:schemeClr val="accent6">
              <a:lumMod val="95000"/>
            </a:schemeClr>
          </a:solidFill>
          <a:ln w="9525">
            <a:noFill/>
            <a:miter lim="800000"/>
            <a:headEnd/>
            <a:tailEnd/>
          </a:ln>
          <a:effectLst/>
        </p:spPr>
        <p:txBody>
          <a:bodyPr anchor="ctr"/>
          <a:lstStyle/>
          <a:p>
            <a:pPr lvl="0" fontAlgn="auto">
              <a:spcBef>
                <a:spcPts val="0"/>
              </a:spcBef>
              <a:spcAft>
                <a:spcPts val="0"/>
              </a:spcAft>
              <a:defRPr/>
            </a:pPr>
            <a:r>
              <a:rPr lang="de-DE" sz="1400" b="1" dirty="0">
                <a:solidFill>
                  <a:srgbClr val="413C29"/>
                </a:solidFill>
                <a:latin typeface="Calibri" panose="020F0502020204030204" pitchFamily="34" charset="0"/>
                <a:ea typeface="ＭＳ Ｐゴシック"/>
                <a:cs typeface="Calibri" panose="020F0502020204030204" pitchFamily="34" charset="0"/>
              </a:rPr>
              <a:t>Prozentwerte &amp; Prozentsätze bestimmen</a:t>
            </a:r>
          </a:p>
        </p:txBody>
      </p:sp>
      <p:pic>
        <p:nvPicPr>
          <p:cNvPr id="25" name="Grafik 24">
            <a:extLst>
              <a:ext uri="{FF2B5EF4-FFF2-40B4-BE49-F238E27FC236}">
                <a16:creationId xmlns:a16="http://schemas.microsoft.com/office/drawing/2014/main" id="{784231DA-D337-704D-B65D-478C4DA0D014}"/>
              </a:ext>
            </a:extLst>
          </p:cNvPr>
          <p:cNvPicPr>
            <a:picLocks noChangeAspect="1"/>
          </p:cNvPicPr>
          <p:nvPr/>
        </p:nvPicPr>
        <p:blipFill>
          <a:blip r:embed="rId9">
            <a:duotone>
              <a:prstClr val="black"/>
              <a:srgbClr val="D9C3A5">
                <a:tint val="50000"/>
                <a:satMod val="180000"/>
              </a:srgbClr>
            </a:duotone>
          </a:blip>
          <a:stretch>
            <a:fillRect/>
          </a:stretch>
        </p:blipFill>
        <p:spPr>
          <a:xfrm>
            <a:off x="7405138" y="5146019"/>
            <a:ext cx="1047719" cy="1320775"/>
          </a:xfrm>
          <a:prstGeom prst="rect">
            <a:avLst/>
          </a:prstGeom>
          <a:effectLst>
            <a:outerShdw blurRad="50800" dist="38100" dir="2700000" algn="tl" rotWithShape="0">
              <a:prstClr val="black">
                <a:alpha val="40000"/>
              </a:prstClr>
            </a:outerShdw>
          </a:effectLst>
        </p:spPr>
      </p:pic>
      <p:pic>
        <p:nvPicPr>
          <p:cNvPr id="24" name="Grafik 23">
            <a:extLst>
              <a:ext uri="{FF2B5EF4-FFF2-40B4-BE49-F238E27FC236}">
                <a16:creationId xmlns:a16="http://schemas.microsoft.com/office/drawing/2014/main" id="{23912CF4-34E8-C444-91F4-11222CD893EC}"/>
              </a:ext>
            </a:extLst>
          </p:cNvPr>
          <p:cNvPicPr>
            <a:picLocks noChangeAspect="1"/>
          </p:cNvPicPr>
          <p:nvPr/>
        </p:nvPicPr>
        <p:blipFill>
          <a:blip r:embed="rId10">
            <a:duotone>
              <a:prstClr val="black"/>
              <a:srgbClr val="D9C3A5">
                <a:tint val="50000"/>
                <a:satMod val="180000"/>
              </a:srgbClr>
            </a:duotone>
          </a:blip>
          <a:stretch>
            <a:fillRect/>
          </a:stretch>
        </p:blipFill>
        <p:spPr>
          <a:xfrm>
            <a:off x="7106677" y="5146021"/>
            <a:ext cx="966374" cy="1320776"/>
          </a:xfrm>
          <a:prstGeom prst="rect">
            <a:avLst/>
          </a:prstGeom>
          <a:effectLst>
            <a:outerShdw blurRad="50800" dist="38100" dir="2700000" algn="tl" rotWithShape="0">
              <a:prstClr val="black">
                <a:alpha val="40000"/>
              </a:prstClr>
            </a:outerShdw>
          </a:effectLst>
        </p:spPr>
      </p:pic>
      <p:pic>
        <p:nvPicPr>
          <p:cNvPr id="23" name="Grafik 22">
            <a:extLst>
              <a:ext uri="{FF2B5EF4-FFF2-40B4-BE49-F238E27FC236}">
                <a16:creationId xmlns:a16="http://schemas.microsoft.com/office/drawing/2014/main" id="{0C4D4D71-D69B-734E-A095-0ABAE7649345}"/>
              </a:ext>
            </a:extLst>
          </p:cNvPr>
          <p:cNvPicPr>
            <a:picLocks noChangeAspect="1"/>
          </p:cNvPicPr>
          <p:nvPr/>
        </p:nvPicPr>
        <p:blipFill>
          <a:blip r:embed="rId11">
            <a:duotone>
              <a:prstClr val="black"/>
              <a:srgbClr val="D9C3A5">
                <a:tint val="50000"/>
                <a:satMod val="180000"/>
              </a:srgbClr>
            </a:duotone>
          </a:blip>
          <a:stretch>
            <a:fillRect/>
          </a:stretch>
        </p:blipFill>
        <p:spPr>
          <a:xfrm>
            <a:off x="6726871" y="5146020"/>
            <a:ext cx="916815" cy="132077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65372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Förderung zu S6 B: Im Überblick</a:t>
            </a:r>
          </a:p>
        </p:txBody>
      </p:sp>
      <p:pic>
        <p:nvPicPr>
          <p:cNvPr id="6" name="Grafik 5">
            <a:extLst>
              <a:ext uri="{FF2B5EF4-FFF2-40B4-BE49-F238E27FC236}">
                <a16:creationId xmlns:a16="http://schemas.microsoft.com/office/drawing/2014/main" id="{DAB443CF-3405-014A-9853-03C8B54FCB30}"/>
              </a:ext>
            </a:extLst>
          </p:cNvPr>
          <p:cNvPicPr>
            <a:picLocks noChangeAspect="1"/>
          </p:cNvPicPr>
          <p:nvPr/>
        </p:nvPicPr>
        <p:blipFill>
          <a:blip r:embed="rId3">
            <a:duotone>
              <a:prstClr val="black"/>
              <a:srgbClr val="D9C3A5">
                <a:tint val="50000"/>
                <a:satMod val="180000"/>
              </a:srgbClr>
            </a:duotone>
          </a:blip>
          <a:stretch>
            <a:fillRect/>
          </a:stretch>
        </p:blipFill>
        <p:spPr>
          <a:xfrm>
            <a:off x="6726871" y="2145993"/>
            <a:ext cx="916815" cy="1299080"/>
          </a:xfrm>
          <a:prstGeom prst="rect">
            <a:avLst/>
          </a:prstGeom>
          <a:effectLst>
            <a:outerShdw blurRad="50800" dist="38100" dir="2700000" algn="tl" rotWithShape="0">
              <a:prstClr val="black">
                <a:alpha val="40000"/>
              </a:prstClr>
            </a:outerShdw>
          </a:effectLst>
        </p:spPr>
      </p:pic>
      <p:pic>
        <p:nvPicPr>
          <p:cNvPr id="7" name="Grafik 6">
            <a:extLst>
              <a:ext uri="{FF2B5EF4-FFF2-40B4-BE49-F238E27FC236}">
                <a16:creationId xmlns:a16="http://schemas.microsoft.com/office/drawing/2014/main" id="{81FA11CA-8BEB-FF44-97E7-4DACB632B8FA}"/>
              </a:ext>
            </a:extLst>
          </p:cNvPr>
          <p:cNvPicPr>
            <a:picLocks noChangeAspect="1"/>
          </p:cNvPicPr>
          <p:nvPr/>
        </p:nvPicPr>
        <p:blipFill>
          <a:blip r:embed="rId4">
            <a:duotone>
              <a:prstClr val="black"/>
              <a:srgbClr val="D9C3A5">
                <a:tint val="50000"/>
                <a:satMod val="180000"/>
              </a:srgbClr>
            </a:duotone>
          </a:blip>
          <a:stretch>
            <a:fillRect/>
          </a:stretch>
        </p:blipFill>
        <p:spPr>
          <a:xfrm>
            <a:off x="6726871" y="3624519"/>
            <a:ext cx="916815" cy="1320775"/>
          </a:xfrm>
          <a:prstGeom prst="rect">
            <a:avLst/>
          </a:prstGeom>
          <a:effectLst>
            <a:outerShdw blurRad="50800" dist="38100" dir="2700000" algn="tl" rotWithShape="0">
              <a:prstClr val="black">
                <a:alpha val="40000"/>
              </a:prstClr>
            </a:outerShdw>
          </a:effectLst>
        </p:spPr>
      </p:pic>
      <p:grpSp>
        <p:nvGrpSpPr>
          <p:cNvPr id="34" name="Gruppieren 33">
            <a:extLst>
              <a:ext uri="{FF2B5EF4-FFF2-40B4-BE49-F238E27FC236}">
                <a16:creationId xmlns:a16="http://schemas.microsoft.com/office/drawing/2014/main" id="{5B56045F-F0DA-42F4-B814-F2CB5A9D6B6F}"/>
              </a:ext>
            </a:extLst>
          </p:cNvPr>
          <p:cNvGrpSpPr/>
          <p:nvPr/>
        </p:nvGrpSpPr>
        <p:grpSpPr>
          <a:xfrm>
            <a:off x="252000" y="1153628"/>
            <a:ext cx="2507724" cy="612000"/>
            <a:chOff x="244554" y="2568279"/>
            <a:chExt cx="2507724" cy="612000"/>
          </a:xfrm>
        </p:grpSpPr>
        <p:sp>
          <p:nvSpPr>
            <p:cNvPr id="35" name="Abgerundetes Rechteck 32">
              <a:extLst>
                <a:ext uri="{FF2B5EF4-FFF2-40B4-BE49-F238E27FC236}">
                  <a16:creationId xmlns:a16="http://schemas.microsoft.com/office/drawing/2014/main" id="{79B4A484-F97C-4B41-8DB3-4A7596D563E0}"/>
                </a:ext>
              </a:extLst>
            </p:cNvPr>
            <p:cNvSpPr/>
            <p:nvPr/>
          </p:nvSpPr>
          <p:spPr bwMode="auto">
            <a:xfrm>
              <a:off x="664278" y="2606863"/>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diagnostizieren</a:t>
              </a:r>
              <a:endParaRPr lang="de-DE" sz="1400" dirty="0">
                <a:solidFill>
                  <a:prstClr val="black"/>
                </a:solidFill>
                <a:latin typeface="Calibri" panose="020F0502020204030204" pitchFamily="34" charset="0"/>
              </a:endParaRPr>
            </a:p>
          </p:txBody>
        </p:sp>
        <p:pic>
          <p:nvPicPr>
            <p:cNvPr id="36" name="Grafik 35">
              <a:extLst>
                <a:ext uri="{FF2B5EF4-FFF2-40B4-BE49-F238E27FC236}">
                  <a16:creationId xmlns:a16="http://schemas.microsoft.com/office/drawing/2014/main" id="{5DBC6DEA-0C55-4EE1-9F8B-26FCBF749C4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44554" y="2568279"/>
              <a:ext cx="612000" cy="612000"/>
            </a:xfrm>
            <a:prstGeom prst="rect">
              <a:avLst/>
            </a:prstGeom>
            <a:ln>
              <a:noFill/>
            </a:ln>
            <a:effectLst/>
          </p:spPr>
        </p:pic>
      </p:grpSp>
      <p:grpSp>
        <p:nvGrpSpPr>
          <p:cNvPr id="38" name="Gruppieren 37">
            <a:extLst>
              <a:ext uri="{FF2B5EF4-FFF2-40B4-BE49-F238E27FC236}">
                <a16:creationId xmlns:a16="http://schemas.microsoft.com/office/drawing/2014/main" id="{2061BA2E-3D92-4C68-8BBC-FE53BDB69735}"/>
              </a:ext>
            </a:extLst>
          </p:cNvPr>
          <p:cNvGrpSpPr/>
          <p:nvPr/>
        </p:nvGrpSpPr>
        <p:grpSpPr>
          <a:xfrm>
            <a:off x="3318138" y="1153320"/>
            <a:ext cx="2507724" cy="612000"/>
            <a:chOff x="244554" y="1431230"/>
            <a:chExt cx="2507724" cy="612000"/>
          </a:xfrm>
        </p:grpSpPr>
        <p:sp>
          <p:nvSpPr>
            <p:cNvPr id="39" name="Abgerundetes Rechteck 4">
              <a:extLst>
                <a:ext uri="{FF2B5EF4-FFF2-40B4-BE49-F238E27FC236}">
                  <a16:creationId xmlns:a16="http://schemas.microsoft.com/office/drawing/2014/main" id="{8F3CA0A7-1659-4286-BC46-718378D138ED}"/>
                </a:ext>
              </a:extLst>
            </p:cNvPr>
            <p:cNvSpPr/>
            <p:nvPr/>
          </p:nvSpPr>
          <p:spPr bwMode="auto">
            <a:xfrm>
              <a:off x="664278" y="1466807"/>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7200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identifizieren</a:t>
              </a:r>
              <a:endParaRPr lang="de-DE" sz="1400" dirty="0">
                <a:solidFill>
                  <a:prstClr val="black"/>
                </a:solidFill>
                <a:latin typeface="Calibri" panose="020F0502020204030204" pitchFamily="34" charset="0"/>
              </a:endParaRPr>
            </a:p>
          </p:txBody>
        </p:sp>
        <p:pic>
          <p:nvPicPr>
            <p:cNvPr id="40" name="Grafik 39">
              <a:extLst>
                <a:ext uri="{FF2B5EF4-FFF2-40B4-BE49-F238E27FC236}">
                  <a16:creationId xmlns:a16="http://schemas.microsoft.com/office/drawing/2014/main" id="{F42F56E3-AFA1-41A8-8BFD-DAE70EB3649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44554" y="1431230"/>
              <a:ext cx="612000" cy="612000"/>
            </a:xfrm>
            <a:prstGeom prst="rect">
              <a:avLst/>
            </a:prstGeom>
            <a:ln>
              <a:noFill/>
            </a:ln>
            <a:effectLst/>
          </p:spPr>
        </p:pic>
      </p:grpSp>
      <p:grpSp>
        <p:nvGrpSpPr>
          <p:cNvPr id="41" name="Gruppieren 40">
            <a:extLst>
              <a:ext uri="{FF2B5EF4-FFF2-40B4-BE49-F238E27FC236}">
                <a16:creationId xmlns:a16="http://schemas.microsoft.com/office/drawing/2014/main" id="{94110F82-AF56-476A-980D-2598C4D4ED5E}"/>
              </a:ext>
            </a:extLst>
          </p:cNvPr>
          <p:cNvGrpSpPr/>
          <p:nvPr/>
        </p:nvGrpSpPr>
        <p:grpSpPr>
          <a:xfrm>
            <a:off x="6314931" y="1153320"/>
            <a:ext cx="2577069" cy="612000"/>
            <a:chOff x="244554" y="4049409"/>
            <a:chExt cx="2577069" cy="612000"/>
          </a:xfrm>
        </p:grpSpPr>
        <p:sp>
          <p:nvSpPr>
            <p:cNvPr id="42" name="Abgerundetes Rechteck 33">
              <a:extLst>
                <a:ext uri="{FF2B5EF4-FFF2-40B4-BE49-F238E27FC236}">
                  <a16:creationId xmlns:a16="http://schemas.microsoft.com/office/drawing/2014/main" id="{56BFF66E-A9AD-42BB-B619-70659B83ECEA}"/>
                </a:ext>
              </a:extLst>
            </p:cNvPr>
            <p:cNvSpPr/>
            <p:nvPr/>
          </p:nvSpPr>
          <p:spPr bwMode="auto">
            <a:xfrm>
              <a:off x="733623" y="4089394"/>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fördern</a:t>
              </a:r>
              <a:endParaRPr lang="de-DE" sz="1400" dirty="0">
                <a:solidFill>
                  <a:prstClr val="black"/>
                </a:solidFill>
                <a:latin typeface="Calibri" panose="020F0502020204030204" pitchFamily="34" charset="0"/>
              </a:endParaRPr>
            </a:p>
          </p:txBody>
        </p:sp>
        <p:pic>
          <p:nvPicPr>
            <p:cNvPr id="43" name="Grafik 42">
              <a:extLst>
                <a:ext uri="{FF2B5EF4-FFF2-40B4-BE49-F238E27FC236}">
                  <a16:creationId xmlns:a16="http://schemas.microsoft.com/office/drawing/2014/main" id="{9734FC33-19CA-4301-BEEB-6B2522CB14F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44554" y="4049409"/>
              <a:ext cx="612000" cy="612000"/>
            </a:xfrm>
            <a:prstGeom prst="rect">
              <a:avLst/>
            </a:prstGeom>
            <a:ln>
              <a:noFill/>
            </a:ln>
            <a:effectLst/>
          </p:spPr>
        </p:pic>
      </p:grpSp>
      <p:sp>
        <p:nvSpPr>
          <p:cNvPr id="45" name="Pfeil nach rechts 16">
            <a:extLst>
              <a:ext uri="{FF2B5EF4-FFF2-40B4-BE49-F238E27FC236}">
                <a16:creationId xmlns:a16="http://schemas.microsoft.com/office/drawing/2014/main" id="{786DA4A2-A836-48C6-91E8-C7F76E789135}"/>
              </a:ext>
            </a:extLst>
          </p:cNvPr>
          <p:cNvSpPr>
            <a:spLocks noChangeArrowheads="1"/>
          </p:cNvSpPr>
          <p:nvPr/>
        </p:nvSpPr>
        <p:spPr bwMode="auto">
          <a:xfrm>
            <a:off x="3096164" y="2208948"/>
            <a:ext cx="3436716" cy="1259013"/>
          </a:xfrm>
          <a:prstGeom prst="rightArrow">
            <a:avLst>
              <a:gd name="adj1" fmla="val 50000"/>
              <a:gd name="adj2" fmla="val 50013"/>
            </a:avLst>
          </a:prstGeom>
          <a:solidFill>
            <a:schemeClr val="accent6">
              <a:lumMod val="95000"/>
            </a:schemeClr>
          </a:solidFill>
          <a:ln w="9525">
            <a:noFill/>
            <a:miter lim="800000"/>
            <a:headEnd/>
            <a:tailEnd/>
          </a:ln>
          <a:effectLst/>
        </p:spPr>
        <p:txBody>
          <a:bodyPr anchor="ctr"/>
          <a:lstStyle/>
          <a:p>
            <a:pPr lvl="0" fontAlgn="auto">
              <a:spcBef>
                <a:spcPts val="0"/>
              </a:spcBef>
              <a:spcAft>
                <a:spcPts val="0"/>
              </a:spcAft>
              <a:defRPr/>
            </a:pPr>
            <a:r>
              <a:rPr lang="de-DE" sz="1400" b="1" dirty="0">
                <a:solidFill>
                  <a:srgbClr val="413C29"/>
                </a:solidFill>
                <a:latin typeface="Calibri" panose="020F0502020204030204" pitchFamily="34" charset="0"/>
                <a:ea typeface="ＭＳ Ｐゴシック"/>
                <a:cs typeface="Calibri" panose="020F0502020204030204" pitchFamily="34" charset="0"/>
              </a:rPr>
              <a:t>Grundwerte am Streifen finden</a:t>
            </a:r>
          </a:p>
        </p:txBody>
      </p:sp>
      <p:sp>
        <p:nvSpPr>
          <p:cNvPr id="46" name="Pfeil nach rechts 16">
            <a:extLst>
              <a:ext uri="{FF2B5EF4-FFF2-40B4-BE49-F238E27FC236}">
                <a16:creationId xmlns:a16="http://schemas.microsoft.com/office/drawing/2014/main" id="{80790CED-7117-471F-8D68-F3920B4DBF5A}"/>
              </a:ext>
            </a:extLst>
          </p:cNvPr>
          <p:cNvSpPr>
            <a:spLocks noChangeArrowheads="1"/>
          </p:cNvSpPr>
          <p:nvPr/>
        </p:nvSpPr>
        <p:spPr bwMode="auto">
          <a:xfrm>
            <a:off x="3115123" y="3729284"/>
            <a:ext cx="3436716" cy="1259013"/>
          </a:xfrm>
          <a:prstGeom prst="rightArrow">
            <a:avLst>
              <a:gd name="adj1" fmla="val 50000"/>
              <a:gd name="adj2" fmla="val 50013"/>
            </a:avLst>
          </a:prstGeom>
          <a:solidFill>
            <a:schemeClr val="accent6">
              <a:lumMod val="95000"/>
            </a:schemeClr>
          </a:solidFill>
          <a:ln w="9525">
            <a:noFill/>
            <a:miter lim="800000"/>
            <a:headEnd/>
            <a:tailEnd/>
          </a:ln>
          <a:effectLst/>
        </p:spPr>
        <p:txBody>
          <a:bodyPr anchor="ctr"/>
          <a:lstStyle/>
          <a:p>
            <a:pPr lvl="0" fontAlgn="auto">
              <a:spcBef>
                <a:spcPts val="0"/>
              </a:spcBef>
              <a:spcAft>
                <a:spcPts val="0"/>
              </a:spcAft>
              <a:defRPr/>
            </a:pPr>
            <a:r>
              <a:rPr lang="de-DE" sz="1400" b="1" dirty="0">
                <a:solidFill>
                  <a:srgbClr val="413C29"/>
                </a:solidFill>
                <a:latin typeface="Calibri" panose="020F0502020204030204" pitchFamily="34" charset="0"/>
                <a:ea typeface="ＭＳ Ｐゴシック"/>
                <a:cs typeface="Calibri" panose="020F0502020204030204" pitchFamily="34" charset="0"/>
              </a:rPr>
              <a:t>Grundwerte bestimmen</a:t>
            </a:r>
          </a:p>
        </p:txBody>
      </p:sp>
      <p:sp>
        <p:nvSpPr>
          <p:cNvPr id="47" name="Pfeil nach rechts 16">
            <a:extLst>
              <a:ext uri="{FF2B5EF4-FFF2-40B4-BE49-F238E27FC236}">
                <a16:creationId xmlns:a16="http://schemas.microsoft.com/office/drawing/2014/main" id="{9F19B78D-1F06-46E9-9A36-D9813EDD5A2E}"/>
              </a:ext>
            </a:extLst>
          </p:cNvPr>
          <p:cNvSpPr>
            <a:spLocks noChangeArrowheads="1"/>
          </p:cNvSpPr>
          <p:nvPr/>
        </p:nvSpPr>
        <p:spPr bwMode="auto">
          <a:xfrm>
            <a:off x="3115123" y="5207784"/>
            <a:ext cx="3436716" cy="1259013"/>
          </a:xfrm>
          <a:prstGeom prst="rightArrow">
            <a:avLst>
              <a:gd name="adj1" fmla="val 50000"/>
              <a:gd name="adj2" fmla="val 50013"/>
            </a:avLst>
          </a:prstGeom>
          <a:solidFill>
            <a:schemeClr val="accent6">
              <a:lumMod val="95000"/>
            </a:schemeClr>
          </a:solidFill>
          <a:ln w="9525">
            <a:noFill/>
            <a:miter lim="800000"/>
            <a:headEnd/>
            <a:tailEnd/>
          </a:ln>
          <a:effectLst/>
        </p:spPr>
        <p:txBody>
          <a:bodyPr anchor="ctr"/>
          <a:lstStyle/>
          <a:p>
            <a:pPr lvl="0" fontAlgn="auto">
              <a:spcBef>
                <a:spcPts val="0"/>
              </a:spcBef>
              <a:spcAft>
                <a:spcPts val="0"/>
              </a:spcAft>
              <a:defRPr/>
            </a:pPr>
            <a:r>
              <a:rPr lang="de-DE" sz="1400" b="1" dirty="0">
                <a:solidFill>
                  <a:srgbClr val="413C29"/>
                </a:solidFill>
                <a:latin typeface="Calibri" panose="020F0502020204030204" pitchFamily="34" charset="0"/>
                <a:ea typeface="ＭＳ Ｐゴシック"/>
                <a:cs typeface="Calibri" panose="020F0502020204030204" pitchFamily="34" charset="0"/>
              </a:rPr>
              <a:t>Umgang mit Verminderungen</a:t>
            </a:r>
          </a:p>
        </p:txBody>
      </p:sp>
      <p:pic>
        <p:nvPicPr>
          <p:cNvPr id="23" name="Grafik 22">
            <a:extLst>
              <a:ext uri="{FF2B5EF4-FFF2-40B4-BE49-F238E27FC236}">
                <a16:creationId xmlns:a16="http://schemas.microsoft.com/office/drawing/2014/main" id="{0C4D4D71-D69B-734E-A095-0ABAE7649345}"/>
              </a:ext>
            </a:extLst>
          </p:cNvPr>
          <p:cNvPicPr>
            <a:picLocks noChangeAspect="1"/>
          </p:cNvPicPr>
          <p:nvPr/>
        </p:nvPicPr>
        <p:blipFill>
          <a:blip r:embed="rId8">
            <a:duotone>
              <a:prstClr val="black"/>
              <a:srgbClr val="D9C3A5">
                <a:tint val="50000"/>
                <a:satMod val="180000"/>
              </a:srgbClr>
            </a:duotone>
          </a:blip>
          <a:stretch>
            <a:fillRect/>
          </a:stretch>
        </p:blipFill>
        <p:spPr>
          <a:xfrm>
            <a:off x="6743644" y="5094590"/>
            <a:ext cx="916815" cy="1299080"/>
          </a:xfrm>
          <a:prstGeom prst="rect">
            <a:avLst/>
          </a:prstGeom>
          <a:effectLst>
            <a:outerShdw blurRad="50800" dist="38100" dir="2700000" algn="tl" rotWithShape="0">
              <a:prstClr val="black">
                <a:alpha val="40000"/>
              </a:prstClr>
            </a:outerShdw>
          </a:effectLst>
        </p:spPr>
      </p:pic>
      <p:pic>
        <p:nvPicPr>
          <p:cNvPr id="22" name="Grafik 21">
            <a:extLst>
              <a:ext uri="{FF2B5EF4-FFF2-40B4-BE49-F238E27FC236}">
                <a16:creationId xmlns:a16="http://schemas.microsoft.com/office/drawing/2014/main" id="{1DF8C755-5A94-4BB9-9F0A-A1D3D608492A}"/>
              </a:ext>
            </a:extLst>
          </p:cNvPr>
          <p:cNvPicPr>
            <a:picLocks noChangeAspect="1"/>
          </p:cNvPicPr>
          <p:nvPr/>
        </p:nvPicPr>
        <p:blipFill>
          <a:blip r:embed="rId9">
            <a:duotone>
              <a:prstClr val="black"/>
              <a:srgbClr val="D9C3A5">
                <a:tint val="50000"/>
                <a:satMod val="180000"/>
              </a:srgbClr>
            </a:duotone>
          </a:blip>
          <a:stretch>
            <a:fillRect/>
          </a:stretch>
        </p:blipFill>
        <p:spPr>
          <a:xfrm>
            <a:off x="252000" y="2317240"/>
            <a:ext cx="2739853" cy="393533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68666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Förderung zu S6 C: Im Überblick</a:t>
            </a:r>
          </a:p>
        </p:txBody>
      </p:sp>
      <p:pic>
        <p:nvPicPr>
          <p:cNvPr id="17" name="Grafik 16">
            <a:extLst>
              <a:ext uri="{FF2B5EF4-FFF2-40B4-BE49-F238E27FC236}">
                <a16:creationId xmlns:a16="http://schemas.microsoft.com/office/drawing/2014/main" id="{70852902-213F-6847-BDB8-6F54D3A842F7}"/>
              </a:ext>
            </a:extLst>
          </p:cNvPr>
          <p:cNvPicPr>
            <a:picLocks noChangeAspect="1"/>
          </p:cNvPicPr>
          <p:nvPr/>
        </p:nvPicPr>
        <p:blipFill>
          <a:blip r:embed="rId3">
            <a:duotone>
              <a:prstClr val="black"/>
              <a:srgbClr val="D9C3A5">
                <a:tint val="50000"/>
                <a:satMod val="180000"/>
              </a:srgbClr>
            </a:duotone>
          </a:blip>
          <a:stretch>
            <a:fillRect/>
          </a:stretch>
        </p:blipFill>
        <p:spPr>
          <a:xfrm>
            <a:off x="332495" y="2396407"/>
            <a:ext cx="2569960" cy="3919189"/>
          </a:xfrm>
          <a:prstGeom prst="rect">
            <a:avLst/>
          </a:prstGeom>
          <a:effectLst>
            <a:outerShdw blurRad="50800" dist="38100" dir="2700000" algn="tl" rotWithShape="0">
              <a:prstClr val="black">
                <a:alpha val="40000"/>
              </a:prstClr>
            </a:outerShdw>
          </a:effectLst>
        </p:spPr>
      </p:pic>
      <p:pic>
        <p:nvPicPr>
          <p:cNvPr id="7" name="Grafik 6">
            <a:extLst>
              <a:ext uri="{FF2B5EF4-FFF2-40B4-BE49-F238E27FC236}">
                <a16:creationId xmlns:a16="http://schemas.microsoft.com/office/drawing/2014/main" id="{81FA11CA-8BEB-FF44-97E7-4DACB632B8FA}"/>
              </a:ext>
            </a:extLst>
          </p:cNvPr>
          <p:cNvPicPr>
            <a:picLocks noChangeAspect="1"/>
          </p:cNvPicPr>
          <p:nvPr/>
        </p:nvPicPr>
        <p:blipFill>
          <a:blip r:embed="rId4">
            <a:duotone>
              <a:prstClr val="black"/>
              <a:srgbClr val="D9C3A5">
                <a:tint val="50000"/>
                <a:satMod val="180000"/>
              </a:srgbClr>
            </a:duotone>
          </a:blip>
          <a:stretch>
            <a:fillRect/>
          </a:stretch>
        </p:blipFill>
        <p:spPr>
          <a:xfrm>
            <a:off x="6736822" y="3646557"/>
            <a:ext cx="896913" cy="1349410"/>
          </a:xfrm>
          <a:prstGeom prst="rect">
            <a:avLst/>
          </a:prstGeom>
          <a:effectLst>
            <a:outerShdw blurRad="50800" dist="38100" dir="2700000" algn="tl" rotWithShape="0">
              <a:prstClr val="black">
                <a:alpha val="40000"/>
              </a:prstClr>
            </a:outerShdw>
          </a:effectLst>
        </p:spPr>
      </p:pic>
      <p:grpSp>
        <p:nvGrpSpPr>
          <p:cNvPr id="34" name="Gruppieren 33">
            <a:extLst>
              <a:ext uri="{FF2B5EF4-FFF2-40B4-BE49-F238E27FC236}">
                <a16:creationId xmlns:a16="http://schemas.microsoft.com/office/drawing/2014/main" id="{5B56045F-F0DA-42F4-B814-F2CB5A9D6B6F}"/>
              </a:ext>
            </a:extLst>
          </p:cNvPr>
          <p:cNvGrpSpPr/>
          <p:nvPr/>
        </p:nvGrpSpPr>
        <p:grpSpPr>
          <a:xfrm>
            <a:off x="252000" y="1153628"/>
            <a:ext cx="2507724" cy="612000"/>
            <a:chOff x="244554" y="2568279"/>
            <a:chExt cx="2507724" cy="612000"/>
          </a:xfrm>
        </p:grpSpPr>
        <p:sp>
          <p:nvSpPr>
            <p:cNvPr id="35" name="Abgerundetes Rechteck 32">
              <a:extLst>
                <a:ext uri="{FF2B5EF4-FFF2-40B4-BE49-F238E27FC236}">
                  <a16:creationId xmlns:a16="http://schemas.microsoft.com/office/drawing/2014/main" id="{79B4A484-F97C-4B41-8DB3-4A7596D563E0}"/>
                </a:ext>
              </a:extLst>
            </p:cNvPr>
            <p:cNvSpPr/>
            <p:nvPr/>
          </p:nvSpPr>
          <p:spPr bwMode="auto">
            <a:xfrm>
              <a:off x="664278" y="2606863"/>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diagnostizieren</a:t>
              </a:r>
              <a:endParaRPr lang="de-DE" sz="1400" dirty="0">
                <a:solidFill>
                  <a:prstClr val="black"/>
                </a:solidFill>
                <a:latin typeface="Calibri" panose="020F0502020204030204" pitchFamily="34" charset="0"/>
              </a:endParaRPr>
            </a:p>
          </p:txBody>
        </p:sp>
        <p:pic>
          <p:nvPicPr>
            <p:cNvPr id="36" name="Grafik 35">
              <a:extLst>
                <a:ext uri="{FF2B5EF4-FFF2-40B4-BE49-F238E27FC236}">
                  <a16:creationId xmlns:a16="http://schemas.microsoft.com/office/drawing/2014/main" id="{5DBC6DEA-0C55-4EE1-9F8B-26FCBF749C4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44554" y="2568279"/>
              <a:ext cx="612000" cy="612000"/>
            </a:xfrm>
            <a:prstGeom prst="rect">
              <a:avLst/>
            </a:prstGeom>
            <a:ln>
              <a:noFill/>
            </a:ln>
            <a:effectLst/>
          </p:spPr>
        </p:pic>
      </p:grpSp>
      <p:grpSp>
        <p:nvGrpSpPr>
          <p:cNvPr id="38" name="Gruppieren 37">
            <a:extLst>
              <a:ext uri="{FF2B5EF4-FFF2-40B4-BE49-F238E27FC236}">
                <a16:creationId xmlns:a16="http://schemas.microsoft.com/office/drawing/2014/main" id="{2061BA2E-3D92-4C68-8BBC-FE53BDB69735}"/>
              </a:ext>
            </a:extLst>
          </p:cNvPr>
          <p:cNvGrpSpPr/>
          <p:nvPr/>
        </p:nvGrpSpPr>
        <p:grpSpPr>
          <a:xfrm>
            <a:off x="3318138" y="1153320"/>
            <a:ext cx="2507724" cy="612000"/>
            <a:chOff x="244554" y="1431230"/>
            <a:chExt cx="2507724" cy="612000"/>
          </a:xfrm>
        </p:grpSpPr>
        <p:sp>
          <p:nvSpPr>
            <p:cNvPr id="39" name="Abgerundetes Rechteck 4">
              <a:extLst>
                <a:ext uri="{FF2B5EF4-FFF2-40B4-BE49-F238E27FC236}">
                  <a16:creationId xmlns:a16="http://schemas.microsoft.com/office/drawing/2014/main" id="{8F3CA0A7-1659-4286-BC46-718378D138ED}"/>
                </a:ext>
              </a:extLst>
            </p:cNvPr>
            <p:cNvSpPr/>
            <p:nvPr/>
          </p:nvSpPr>
          <p:spPr bwMode="auto">
            <a:xfrm>
              <a:off x="664278" y="1466807"/>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7200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identifizieren</a:t>
              </a:r>
              <a:endParaRPr lang="de-DE" sz="1400" dirty="0">
                <a:solidFill>
                  <a:prstClr val="black"/>
                </a:solidFill>
                <a:latin typeface="Calibri" panose="020F0502020204030204" pitchFamily="34" charset="0"/>
              </a:endParaRPr>
            </a:p>
          </p:txBody>
        </p:sp>
        <p:pic>
          <p:nvPicPr>
            <p:cNvPr id="40" name="Grafik 39">
              <a:extLst>
                <a:ext uri="{FF2B5EF4-FFF2-40B4-BE49-F238E27FC236}">
                  <a16:creationId xmlns:a16="http://schemas.microsoft.com/office/drawing/2014/main" id="{F42F56E3-AFA1-41A8-8BFD-DAE70EB3649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44554" y="1431230"/>
              <a:ext cx="612000" cy="612000"/>
            </a:xfrm>
            <a:prstGeom prst="rect">
              <a:avLst/>
            </a:prstGeom>
            <a:ln>
              <a:noFill/>
            </a:ln>
            <a:effectLst/>
          </p:spPr>
        </p:pic>
      </p:grpSp>
      <p:grpSp>
        <p:nvGrpSpPr>
          <p:cNvPr id="41" name="Gruppieren 40">
            <a:extLst>
              <a:ext uri="{FF2B5EF4-FFF2-40B4-BE49-F238E27FC236}">
                <a16:creationId xmlns:a16="http://schemas.microsoft.com/office/drawing/2014/main" id="{94110F82-AF56-476A-980D-2598C4D4ED5E}"/>
              </a:ext>
            </a:extLst>
          </p:cNvPr>
          <p:cNvGrpSpPr/>
          <p:nvPr/>
        </p:nvGrpSpPr>
        <p:grpSpPr>
          <a:xfrm>
            <a:off x="6314931" y="1153320"/>
            <a:ext cx="2577069" cy="612000"/>
            <a:chOff x="244554" y="4049409"/>
            <a:chExt cx="2577069" cy="612000"/>
          </a:xfrm>
        </p:grpSpPr>
        <p:sp>
          <p:nvSpPr>
            <p:cNvPr id="42" name="Abgerundetes Rechteck 33">
              <a:extLst>
                <a:ext uri="{FF2B5EF4-FFF2-40B4-BE49-F238E27FC236}">
                  <a16:creationId xmlns:a16="http://schemas.microsoft.com/office/drawing/2014/main" id="{56BFF66E-A9AD-42BB-B619-70659B83ECEA}"/>
                </a:ext>
              </a:extLst>
            </p:cNvPr>
            <p:cNvSpPr/>
            <p:nvPr/>
          </p:nvSpPr>
          <p:spPr bwMode="auto">
            <a:xfrm>
              <a:off x="733623" y="4089394"/>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lvl="0"/>
              <a:r>
                <a:rPr lang="de-DE" sz="1400" dirty="0" err="1">
                  <a:solidFill>
                    <a:srgbClr val="D18112"/>
                  </a:solidFill>
                  <a:latin typeface="Calibri"/>
                  <a:cs typeface="Calibri"/>
                </a:rPr>
                <a:t>Verstehensgrundlagen</a:t>
              </a:r>
              <a:r>
                <a:rPr lang="de-DE" sz="1400" dirty="0">
                  <a:solidFill>
                    <a:srgbClr val="D18112"/>
                  </a:solidFill>
                  <a:latin typeface="Calibri"/>
                  <a:cs typeface="Calibri"/>
                </a:rPr>
                <a:t> fördern</a:t>
              </a:r>
              <a:endParaRPr lang="de-DE" sz="1400" dirty="0">
                <a:solidFill>
                  <a:prstClr val="black"/>
                </a:solidFill>
                <a:latin typeface="Calibri" panose="020F0502020204030204" pitchFamily="34" charset="0"/>
              </a:endParaRPr>
            </a:p>
          </p:txBody>
        </p:sp>
        <p:pic>
          <p:nvPicPr>
            <p:cNvPr id="43" name="Grafik 42">
              <a:extLst>
                <a:ext uri="{FF2B5EF4-FFF2-40B4-BE49-F238E27FC236}">
                  <a16:creationId xmlns:a16="http://schemas.microsoft.com/office/drawing/2014/main" id="{9734FC33-19CA-4301-BEEB-6B2522CB14F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44554" y="4049409"/>
              <a:ext cx="612000" cy="612000"/>
            </a:xfrm>
            <a:prstGeom prst="rect">
              <a:avLst/>
            </a:prstGeom>
            <a:ln>
              <a:noFill/>
            </a:ln>
            <a:effectLst/>
          </p:spPr>
        </p:pic>
      </p:grpSp>
      <p:sp>
        <p:nvSpPr>
          <p:cNvPr id="45" name="Pfeil nach rechts 16">
            <a:extLst>
              <a:ext uri="{FF2B5EF4-FFF2-40B4-BE49-F238E27FC236}">
                <a16:creationId xmlns:a16="http://schemas.microsoft.com/office/drawing/2014/main" id="{786DA4A2-A836-48C6-91E8-C7F76E789135}"/>
              </a:ext>
            </a:extLst>
          </p:cNvPr>
          <p:cNvSpPr>
            <a:spLocks noChangeArrowheads="1"/>
          </p:cNvSpPr>
          <p:nvPr/>
        </p:nvSpPr>
        <p:spPr bwMode="auto">
          <a:xfrm>
            <a:off x="3096164" y="2208948"/>
            <a:ext cx="3436716" cy="1259013"/>
          </a:xfrm>
          <a:prstGeom prst="rightArrow">
            <a:avLst>
              <a:gd name="adj1" fmla="val 50000"/>
              <a:gd name="adj2" fmla="val 50013"/>
            </a:avLst>
          </a:prstGeom>
          <a:solidFill>
            <a:schemeClr val="accent6">
              <a:lumMod val="95000"/>
            </a:schemeClr>
          </a:solidFill>
          <a:ln w="9525">
            <a:noFill/>
            <a:miter lim="800000"/>
            <a:headEnd/>
            <a:tailEnd/>
          </a:ln>
          <a:effectLst/>
        </p:spPr>
        <p:txBody>
          <a:bodyPr anchor="ctr"/>
          <a:lstStyle/>
          <a:p>
            <a:pPr lvl="0" fontAlgn="auto">
              <a:spcBef>
                <a:spcPts val="0"/>
              </a:spcBef>
              <a:spcAft>
                <a:spcPts val="0"/>
              </a:spcAft>
              <a:defRPr/>
            </a:pPr>
            <a:r>
              <a:rPr lang="de-DE" sz="1400" b="1" dirty="0">
                <a:solidFill>
                  <a:srgbClr val="413C29"/>
                </a:solidFill>
                <a:latin typeface="Calibri" panose="020F0502020204030204" pitchFamily="34" charset="0"/>
                <a:ea typeface="ＭＳ Ｐゴシック"/>
                <a:cs typeface="Calibri" panose="020F0502020204030204" pitchFamily="34" charset="0"/>
              </a:rPr>
              <a:t>Prozente &amp; Brüche</a:t>
            </a:r>
            <a:br>
              <a:rPr lang="de-DE" sz="1400" b="1" dirty="0">
                <a:solidFill>
                  <a:srgbClr val="413C29"/>
                </a:solidFill>
                <a:latin typeface="Calibri" panose="020F0502020204030204" pitchFamily="34" charset="0"/>
                <a:ea typeface="ＭＳ Ｐゴシック"/>
                <a:cs typeface="Calibri" panose="020F0502020204030204" pitchFamily="34" charset="0"/>
              </a:rPr>
            </a:br>
            <a:r>
              <a:rPr lang="de-DE" sz="1400" b="1" dirty="0">
                <a:solidFill>
                  <a:srgbClr val="413C29"/>
                </a:solidFill>
                <a:latin typeface="Calibri" panose="020F0502020204030204" pitchFamily="34" charset="0"/>
                <a:ea typeface="ＭＳ Ｐゴシック"/>
                <a:cs typeface="Calibri" panose="020F0502020204030204" pitchFamily="34" charset="0"/>
              </a:rPr>
              <a:t>abschätzen und darstellen</a:t>
            </a:r>
          </a:p>
        </p:txBody>
      </p:sp>
      <p:sp>
        <p:nvSpPr>
          <p:cNvPr id="46" name="Pfeil nach rechts 16">
            <a:extLst>
              <a:ext uri="{FF2B5EF4-FFF2-40B4-BE49-F238E27FC236}">
                <a16:creationId xmlns:a16="http://schemas.microsoft.com/office/drawing/2014/main" id="{80790CED-7117-471F-8D68-F3920B4DBF5A}"/>
              </a:ext>
            </a:extLst>
          </p:cNvPr>
          <p:cNvSpPr>
            <a:spLocks noChangeArrowheads="1"/>
          </p:cNvSpPr>
          <p:nvPr/>
        </p:nvSpPr>
        <p:spPr bwMode="auto">
          <a:xfrm>
            <a:off x="3115123" y="3729284"/>
            <a:ext cx="3436716" cy="1259013"/>
          </a:xfrm>
          <a:prstGeom prst="rightArrow">
            <a:avLst>
              <a:gd name="adj1" fmla="val 50000"/>
              <a:gd name="adj2" fmla="val 50013"/>
            </a:avLst>
          </a:prstGeom>
          <a:solidFill>
            <a:schemeClr val="accent6">
              <a:lumMod val="95000"/>
            </a:schemeClr>
          </a:solidFill>
          <a:ln w="9525">
            <a:noFill/>
            <a:miter lim="800000"/>
            <a:headEnd/>
            <a:tailEnd/>
          </a:ln>
          <a:effectLst/>
        </p:spPr>
        <p:txBody>
          <a:bodyPr anchor="ctr"/>
          <a:lstStyle/>
          <a:p>
            <a:pPr lvl="0" fontAlgn="auto">
              <a:spcBef>
                <a:spcPts val="0"/>
              </a:spcBef>
              <a:spcAft>
                <a:spcPts val="0"/>
              </a:spcAft>
              <a:defRPr/>
            </a:pPr>
            <a:r>
              <a:rPr lang="de-DE" sz="1400" b="1" dirty="0">
                <a:solidFill>
                  <a:srgbClr val="413C29"/>
                </a:solidFill>
                <a:latin typeface="Calibri" panose="020F0502020204030204" pitchFamily="34" charset="0"/>
                <a:ea typeface="ＭＳ Ｐゴシック"/>
                <a:cs typeface="Calibri" panose="020F0502020204030204" pitchFamily="34" charset="0"/>
              </a:rPr>
              <a:t>Prozentwerte &amp; Prozentsätze</a:t>
            </a:r>
            <a:br>
              <a:rPr lang="de-DE" sz="1400" b="1" dirty="0">
                <a:solidFill>
                  <a:srgbClr val="413C29"/>
                </a:solidFill>
                <a:latin typeface="Calibri" panose="020F0502020204030204" pitchFamily="34" charset="0"/>
                <a:ea typeface="ＭＳ Ｐゴシック"/>
                <a:cs typeface="Calibri" panose="020F0502020204030204" pitchFamily="34" charset="0"/>
              </a:rPr>
            </a:br>
            <a:r>
              <a:rPr lang="de-DE" sz="1400" b="1" dirty="0">
                <a:solidFill>
                  <a:srgbClr val="413C29"/>
                </a:solidFill>
                <a:latin typeface="Calibri" panose="020F0502020204030204" pitchFamily="34" charset="0"/>
                <a:ea typeface="ＭＳ Ｐゴシック"/>
                <a:cs typeface="Calibri" panose="020F0502020204030204" pitchFamily="34" charset="0"/>
              </a:rPr>
              <a:t>am Streifen finden</a:t>
            </a:r>
          </a:p>
        </p:txBody>
      </p:sp>
      <p:sp>
        <p:nvSpPr>
          <p:cNvPr id="47" name="Pfeil nach rechts 16">
            <a:extLst>
              <a:ext uri="{FF2B5EF4-FFF2-40B4-BE49-F238E27FC236}">
                <a16:creationId xmlns:a16="http://schemas.microsoft.com/office/drawing/2014/main" id="{9F19B78D-1F06-46E9-9A36-D9813EDD5A2E}"/>
              </a:ext>
            </a:extLst>
          </p:cNvPr>
          <p:cNvSpPr>
            <a:spLocks noChangeArrowheads="1"/>
          </p:cNvSpPr>
          <p:nvPr/>
        </p:nvSpPr>
        <p:spPr bwMode="auto">
          <a:xfrm>
            <a:off x="3115123" y="5207784"/>
            <a:ext cx="3436716" cy="1259013"/>
          </a:xfrm>
          <a:prstGeom prst="rightArrow">
            <a:avLst>
              <a:gd name="adj1" fmla="val 50000"/>
              <a:gd name="adj2" fmla="val 50013"/>
            </a:avLst>
          </a:prstGeom>
          <a:solidFill>
            <a:schemeClr val="accent6">
              <a:lumMod val="95000"/>
            </a:schemeClr>
          </a:solidFill>
          <a:ln w="9525">
            <a:noFill/>
            <a:miter lim="800000"/>
            <a:headEnd/>
            <a:tailEnd/>
          </a:ln>
          <a:effectLst/>
        </p:spPr>
        <p:txBody>
          <a:bodyPr anchor="ctr"/>
          <a:lstStyle/>
          <a:p>
            <a:pPr lvl="0" fontAlgn="auto">
              <a:spcBef>
                <a:spcPts val="0"/>
              </a:spcBef>
              <a:spcAft>
                <a:spcPts val="0"/>
              </a:spcAft>
              <a:defRPr/>
            </a:pPr>
            <a:r>
              <a:rPr lang="de-DE" sz="1400" b="1" dirty="0">
                <a:solidFill>
                  <a:srgbClr val="413C29"/>
                </a:solidFill>
                <a:latin typeface="Calibri" panose="020F0502020204030204" pitchFamily="34" charset="0"/>
                <a:ea typeface="ＭＳ Ｐゴシック"/>
                <a:cs typeface="Calibri" panose="020F0502020204030204" pitchFamily="34" charset="0"/>
              </a:rPr>
              <a:t>Prozentwerte &amp; Prozentsätze bestimmen</a:t>
            </a:r>
          </a:p>
        </p:txBody>
      </p:sp>
      <p:pic>
        <p:nvPicPr>
          <p:cNvPr id="23" name="Grafik 22">
            <a:extLst>
              <a:ext uri="{FF2B5EF4-FFF2-40B4-BE49-F238E27FC236}">
                <a16:creationId xmlns:a16="http://schemas.microsoft.com/office/drawing/2014/main" id="{0C4D4D71-D69B-734E-A095-0ABAE7649345}"/>
              </a:ext>
            </a:extLst>
          </p:cNvPr>
          <p:cNvPicPr>
            <a:picLocks noChangeAspect="1"/>
          </p:cNvPicPr>
          <p:nvPr/>
        </p:nvPicPr>
        <p:blipFill>
          <a:blip r:embed="rId8">
            <a:duotone>
              <a:prstClr val="black"/>
              <a:srgbClr val="D9C3A5">
                <a:tint val="50000"/>
                <a:satMod val="180000"/>
              </a:srgbClr>
            </a:duotone>
          </a:blip>
          <a:stretch>
            <a:fillRect/>
          </a:stretch>
        </p:blipFill>
        <p:spPr>
          <a:xfrm>
            <a:off x="6743717" y="5146020"/>
            <a:ext cx="883122" cy="1320777"/>
          </a:xfrm>
          <a:prstGeom prst="rect">
            <a:avLst/>
          </a:prstGeom>
          <a:effectLst>
            <a:outerShdw blurRad="50800" dist="38100" dir="2700000" algn="tl" rotWithShape="0">
              <a:prstClr val="black">
                <a:alpha val="40000"/>
              </a:prstClr>
            </a:outerShdw>
          </a:effectLst>
        </p:spPr>
      </p:pic>
      <p:pic>
        <p:nvPicPr>
          <p:cNvPr id="27" name="Grafik 26">
            <a:extLst>
              <a:ext uri="{FF2B5EF4-FFF2-40B4-BE49-F238E27FC236}">
                <a16:creationId xmlns:a16="http://schemas.microsoft.com/office/drawing/2014/main" id="{7CE1F790-EB9D-4FDB-B47A-1690FBD1E2AC}"/>
              </a:ext>
            </a:extLst>
          </p:cNvPr>
          <p:cNvPicPr>
            <a:picLocks noChangeAspect="1"/>
          </p:cNvPicPr>
          <p:nvPr/>
        </p:nvPicPr>
        <p:blipFill>
          <a:blip r:embed="rId9">
            <a:duotone>
              <a:prstClr val="black"/>
              <a:srgbClr val="D9C3A5">
                <a:tint val="50000"/>
                <a:satMod val="180000"/>
              </a:srgbClr>
            </a:duotone>
          </a:blip>
          <a:stretch>
            <a:fillRect/>
          </a:stretch>
        </p:blipFill>
        <p:spPr>
          <a:xfrm>
            <a:off x="7135315" y="2165775"/>
            <a:ext cx="908533" cy="1320776"/>
          </a:xfrm>
          <a:prstGeom prst="rect">
            <a:avLst/>
          </a:prstGeom>
          <a:effectLst>
            <a:outerShdw blurRad="50800" dist="38100" dir="2700000" algn="tl" rotWithShape="0">
              <a:prstClr val="black">
                <a:alpha val="40000"/>
              </a:prstClr>
            </a:outerShdw>
          </a:effectLst>
        </p:spPr>
      </p:pic>
      <p:pic>
        <p:nvPicPr>
          <p:cNvPr id="28" name="Grafik 27">
            <a:extLst>
              <a:ext uri="{FF2B5EF4-FFF2-40B4-BE49-F238E27FC236}">
                <a16:creationId xmlns:a16="http://schemas.microsoft.com/office/drawing/2014/main" id="{E19F5DB6-2AE8-46E8-A422-AE213BD35F1E}"/>
              </a:ext>
            </a:extLst>
          </p:cNvPr>
          <p:cNvPicPr>
            <a:picLocks noChangeAspect="1"/>
          </p:cNvPicPr>
          <p:nvPr/>
        </p:nvPicPr>
        <p:blipFill>
          <a:blip r:embed="rId10">
            <a:duotone>
              <a:prstClr val="black"/>
              <a:srgbClr val="D9C3A5">
                <a:tint val="50000"/>
                <a:satMod val="180000"/>
              </a:srgbClr>
            </a:duotone>
          </a:blip>
          <a:stretch>
            <a:fillRect/>
          </a:stretch>
        </p:blipFill>
        <p:spPr>
          <a:xfrm>
            <a:off x="6743435" y="2165774"/>
            <a:ext cx="883122" cy="132077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72447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7825DFD-C74C-4D29-86D1-DD09169BC9DF}"/>
              </a:ext>
            </a:extLst>
          </p:cNvPr>
          <p:cNvSpPr>
            <a:spLocks noGrp="1"/>
          </p:cNvSpPr>
          <p:nvPr>
            <p:ph idx="1"/>
          </p:nvPr>
        </p:nvSpPr>
        <p:spPr>
          <a:xfrm>
            <a:off x="252000" y="899999"/>
            <a:ext cx="6935600" cy="5580000"/>
          </a:xfrm>
        </p:spPr>
        <p:txBody>
          <a:bodyPr/>
          <a:lstStyle/>
          <a:p>
            <a:pPr marL="0" indent="0">
              <a:spcBef>
                <a:spcPts val="0"/>
              </a:spcBef>
              <a:spcAft>
                <a:spcPts val="400"/>
              </a:spcAft>
              <a:buNone/>
            </a:pPr>
            <a:r>
              <a:rPr lang="de-DE" sz="1400" b="1" dirty="0"/>
              <a:t>Diagnose- und Fördermaterial samt Handreichungen</a:t>
            </a:r>
            <a:br>
              <a:rPr lang="de-DE" sz="1400" b="1" dirty="0"/>
            </a:br>
            <a:r>
              <a:rPr lang="de-DE" sz="1400" b="1" dirty="0"/>
              <a:t>für Lehrkräfte aus Mathe sicher können</a:t>
            </a:r>
          </a:p>
          <a:p>
            <a:pPr marL="216000" lvl="1" hangingPunct="0">
              <a:spcBef>
                <a:spcPts val="0"/>
              </a:spcBef>
              <a:spcAft>
                <a:spcPts val="400"/>
              </a:spcAft>
            </a:pPr>
            <a:r>
              <a:rPr lang="de-DE" sz="1400" dirty="0"/>
              <a:t>Pöhler, B. &amp; Prediger, S. (2017a). Förderbausteine zur Prozentrechnung. In S. Prediger, C. Selter, S. </a:t>
            </a:r>
            <a:r>
              <a:rPr lang="de-DE" sz="1400" dirty="0" err="1"/>
              <a:t>Hußmann</a:t>
            </a:r>
            <a:r>
              <a:rPr lang="de-DE" sz="1400" dirty="0"/>
              <a:t> &amp; M. </a:t>
            </a:r>
            <a:r>
              <a:rPr lang="de-DE" sz="1400" dirty="0" err="1"/>
              <a:t>Nührenbörger</a:t>
            </a:r>
            <a:r>
              <a:rPr lang="de-DE" sz="1400" dirty="0"/>
              <a:t> (Hrsg.), M</a:t>
            </a:r>
            <a:r>
              <a:rPr lang="de-DE" sz="1400" i="1" dirty="0"/>
              <a:t>athe sicher können. Diagnose- und Förderkonzept zur Sicherung mathematischer Basiskompetenzen. Förderbausteine. Sachrechnen: Größen – Überschlagen – Textaufgaben – Diagramme – Proportionen – Prozentrechnung </a:t>
            </a:r>
            <a:r>
              <a:rPr lang="de-DE" sz="1400" dirty="0"/>
              <a:t>(S. 81-92). Mathe sicher können – Projekt.</a:t>
            </a:r>
          </a:p>
          <a:p>
            <a:pPr marL="216000" lvl="1" hangingPunct="0">
              <a:spcBef>
                <a:spcPts val="0"/>
              </a:spcBef>
              <a:spcAft>
                <a:spcPts val="400"/>
              </a:spcAft>
            </a:pPr>
            <a:r>
              <a:rPr lang="de-DE" sz="1400" dirty="0"/>
              <a:t>Pöhler, B. &amp; Prediger, S. (2017b). Prozentrechnung – Hinweise zu den Diagnose- und Förderbausteinen. In S. Prediger, C. </a:t>
            </a:r>
            <a:r>
              <a:rPr lang="de-DE" sz="1400" dirty="0" err="1"/>
              <a:t>Selter</a:t>
            </a:r>
            <a:r>
              <a:rPr lang="de-DE" sz="1400" dirty="0"/>
              <a:t>, S. </a:t>
            </a:r>
            <a:r>
              <a:rPr lang="de-DE" sz="1400" dirty="0" err="1"/>
              <a:t>Hußmann</a:t>
            </a:r>
            <a:r>
              <a:rPr lang="de-DE" sz="1400" dirty="0"/>
              <a:t> &amp; M. </a:t>
            </a:r>
            <a:r>
              <a:rPr lang="de-DE" sz="1400" dirty="0" err="1"/>
              <a:t>Nührenbörger</a:t>
            </a:r>
            <a:r>
              <a:rPr lang="de-DE" sz="1400" dirty="0"/>
              <a:t> (Hrsg.), </a:t>
            </a:r>
            <a:r>
              <a:rPr lang="de-DE" sz="1400" i="1" dirty="0"/>
              <a:t>Mathe sicher können. Handreichungen </a:t>
            </a:r>
            <a:r>
              <a:rPr lang="de-DE" sz="1400" i="1" dirty="0" err="1"/>
              <a:t>für</a:t>
            </a:r>
            <a:r>
              <a:rPr lang="de-DE" sz="1400" i="1" dirty="0"/>
              <a:t> ein Diagnose- und Förderkonzept zur Sicherung mathematischer Basiskompetenzen. Sachrechnen: Größen – Überschlagen – Textaufgaben – Diagramme – Proportionen – Prozentrechnung</a:t>
            </a:r>
            <a:r>
              <a:rPr lang="de-DE" sz="1400" dirty="0"/>
              <a:t> (S. 132-155). Mathe sicher können – Projekt.</a:t>
            </a:r>
          </a:p>
          <a:p>
            <a:pPr marL="216000" lvl="1" hangingPunct="0">
              <a:spcBef>
                <a:spcPts val="0"/>
              </a:spcBef>
              <a:spcAft>
                <a:spcPts val="400"/>
              </a:spcAft>
            </a:pPr>
            <a:endParaRPr lang="de-DE" sz="1400" dirty="0"/>
          </a:p>
          <a:p>
            <a:pPr marL="0" lvl="1" indent="0" hangingPunct="0">
              <a:spcBef>
                <a:spcPts val="0"/>
              </a:spcBef>
              <a:spcAft>
                <a:spcPts val="400"/>
              </a:spcAft>
              <a:buNone/>
            </a:pPr>
            <a:r>
              <a:rPr lang="de-DE" sz="1400" kern="1200" dirty="0">
                <a:solidFill>
                  <a:prstClr val="black"/>
                </a:solidFill>
                <a:latin typeface="Calibri" panose="020F0502020204030204" pitchFamily="34" charset="0"/>
                <a:ea typeface="ＭＳ Ｐゴシック" charset="-128"/>
                <a:cs typeface="Calibri" panose="020F0502020204030204" pitchFamily="34" charset="0"/>
              </a:rPr>
              <a:t>Alle Bausteine sind online zugänglich unter </a:t>
            </a:r>
            <a:r>
              <a:rPr lang="de-DE" sz="1400" dirty="0">
                <a:solidFill>
                  <a:schemeClr val="tx2"/>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https://mathe-sicher-koennen.dzlm.de/node/437</a:t>
            </a:r>
            <a:endParaRPr lang="de-DE" sz="1400" dirty="0">
              <a:solidFill>
                <a:schemeClr val="tx2"/>
              </a:solidFill>
              <a:latin typeface="Calibri" panose="020F0502020204030204" pitchFamily="34" charset="0"/>
              <a:cs typeface="Calibri" panose="020F0502020204030204" pitchFamily="34" charset="0"/>
            </a:endParaRPr>
          </a:p>
          <a:p>
            <a:pPr marL="0" lvl="1" indent="0" hangingPunct="0">
              <a:spcBef>
                <a:spcPts val="0"/>
              </a:spcBef>
              <a:buNone/>
            </a:pPr>
            <a:endParaRPr lang="de-DE" sz="1400" dirty="0">
              <a:solidFill>
                <a:schemeClr val="tx2"/>
              </a:solidFill>
              <a:latin typeface="Calibri" panose="020F0502020204030204" pitchFamily="34" charset="0"/>
              <a:cs typeface="Calibri" panose="020F0502020204030204" pitchFamily="34" charset="0"/>
            </a:endParaRPr>
          </a:p>
          <a:p>
            <a:pPr marL="0" indent="0">
              <a:spcBef>
                <a:spcPts val="0"/>
              </a:spcBef>
              <a:buNone/>
            </a:pPr>
            <a:r>
              <a:rPr lang="de-DE" sz="1400" b="1" dirty="0"/>
              <a:t>Material für den inklusiven Unterricht in Basisfassung (niedriges Niveau)</a:t>
            </a:r>
            <a:br>
              <a:rPr lang="de-DE" sz="1400" b="1" dirty="0"/>
            </a:br>
            <a:r>
              <a:rPr lang="de-DE" sz="1400" b="1" dirty="0"/>
              <a:t>und Regelfassung (mittleres und hohes Niveau)</a:t>
            </a:r>
          </a:p>
          <a:p>
            <a:pPr marL="216000" lvl="1" hangingPunct="0">
              <a:spcBef>
                <a:spcPts val="0"/>
              </a:spcBef>
            </a:pPr>
            <a:r>
              <a:rPr lang="de-DE" sz="1400" dirty="0"/>
              <a:t>Pöhler, B., Prediger, S. &amp; </a:t>
            </a:r>
            <a:r>
              <a:rPr lang="de-DE" sz="1400" dirty="0" err="1"/>
              <a:t>Strucksberg</a:t>
            </a:r>
            <a:r>
              <a:rPr lang="de-DE" sz="1400" dirty="0"/>
              <a:t>, J. (2018). Prozente verstehen </a:t>
            </a:r>
            <a:br>
              <a:rPr lang="de-DE" sz="1400" dirty="0"/>
            </a:br>
            <a:r>
              <a:rPr lang="de-DE" sz="1400" dirty="0"/>
              <a:t>– Inklusive Unterrichtseinheit in Basis- und Regelfassung. Open Educational Ressource</a:t>
            </a:r>
          </a:p>
          <a:p>
            <a:pPr marL="216000" lvl="1" hangingPunct="0">
              <a:spcBef>
                <a:spcPts val="0"/>
              </a:spcBef>
            </a:pPr>
            <a:endParaRPr lang="de-DE" sz="1400" dirty="0"/>
          </a:p>
          <a:p>
            <a:pPr marL="0" lvl="1" indent="0" hangingPunct="0">
              <a:spcBef>
                <a:spcPts val="0"/>
              </a:spcBef>
              <a:buNone/>
            </a:pPr>
            <a:r>
              <a:rPr lang="de-DE" sz="1400" kern="1200" dirty="0">
                <a:solidFill>
                  <a:prstClr val="black"/>
                </a:solidFill>
                <a:latin typeface="Calibri" panose="020F0502020204030204" pitchFamily="34" charset="0"/>
                <a:ea typeface="ＭＳ Ｐゴシック" charset="-128"/>
                <a:cs typeface="Calibri" panose="020F0502020204030204" pitchFamily="34" charset="0"/>
              </a:rPr>
              <a:t>Unterrichtsmaterialien sind online zugänglich unter</a:t>
            </a:r>
            <a:r>
              <a:rPr lang="de-DE" sz="1400" dirty="0">
                <a:solidFill>
                  <a:prstClr val="black"/>
                </a:solidFill>
                <a:latin typeface="Calibri" panose="020F0502020204030204" pitchFamily="34" charset="0"/>
                <a:cs typeface="Calibri" panose="020F0502020204030204" pitchFamily="34" charset="0"/>
              </a:rPr>
              <a:t> </a:t>
            </a:r>
            <a:r>
              <a:rPr lang="de-DE" sz="1400" dirty="0">
                <a:solidFill>
                  <a:schemeClr val="tx2"/>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sima.dzlm.de/um</a:t>
            </a:r>
            <a:endParaRPr lang="de-DE" sz="1400" dirty="0">
              <a:solidFill>
                <a:schemeClr val="tx2"/>
              </a:solidFill>
            </a:endParaRPr>
          </a:p>
        </p:txBody>
      </p:sp>
      <p:sp>
        <p:nvSpPr>
          <p:cNvPr id="4" name="Titel 3">
            <a:extLst>
              <a:ext uri="{FF2B5EF4-FFF2-40B4-BE49-F238E27FC236}">
                <a16:creationId xmlns:a16="http://schemas.microsoft.com/office/drawing/2014/main" id="{603F78F8-CA41-4E3C-A0FE-7081739D6074}"/>
              </a:ext>
            </a:extLst>
          </p:cNvPr>
          <p:cNvSpPr>
            <a:spLocks noGrp="1"/>
          </p:cNvSpPr>
          <p:nvPr>
            <p:ph type="title"/>
          </p:nvPr>
        </p:nvSpPr>
        <p:spPr/>
        <p:txBody>
          <a:bodyPr/>
          <a:lstStyle/>
          <a:p>
            <a:r>
              <a:rPr lang="de-DE" dirty="0"/>
              <a:t>Material</a:t>
            </a:r>
          </a:p>
        </p:txBody>
      </p:sp>
      <p:pic>
        <p:nvPicPr>
          <p:cNvPr id="7" name="Bild 10">
            <a:extLst>
              <a:ext uri="{FF2B5EF4-FFF2-40B4-BE49-F238E27FC236}">
                <a16:creationId xmlns:a16="http://schemas.microsoft.com/office/drawing/2014/main" id="{906CE0DC-182B-6948-9A8D-7DDB330572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900000">
            <a:off x="7585306" y="4864426"/>
            <a:ext cx="858323" cy="1221458"/>
          </a:xfrm>
          <a:prstGeom prst="rect">
            <a:avLst/>
          </a:prstGeom>
          <a:effectLst>
            <a:outerShdw blurRad="50800" dist="38100" dir="2700000" algn="tl" rotWithShape="0">
              <a:prstClr val="black">
                <a:alpha val="40000"/>
              </a:prstClr>
            </a:outerShdw>
          </a:effectLst>
        </p:spPr>
      </p:pic>
      <p:pic>
        <p:nvPicPr>
          <p:cNvPr id="9" name="Grafik 8">
            <a:extLst>
              <a:ext uri="{FF2B5EF4-FFF2-40B4-BE49-F238E27FC236}">
                <a16:creationId xmlns:a16="http://schemas.microsoft.com/office/drawing/2014/main" id="{DC317D1D-926F-430A-A604-91E9A97E73C9}"/>
              </a:ext>
            </a:extLst>
          </p:cNvPr>
          <p:cNvPicPr>
            <a:picLocks noChangeAspect="1"/>
          </p:cNvPicPr>
          <p:nvPr/>
        </p:nvPicPr>
        <p:blipFill>
          <a:blip r:embed="rId6"/>
          <a:stretch>
            <a:fillRect/>
          </a:stretch>
        </p:blipFill>
        <p:spPr>
          <a:xfrm rot="1154022">
            <a:off x="7714070" y="1615854"/>
            <a:ext cx="982654" cy="1352072"/>
          </a:xfrm>
          <a:prstGeom prst="rect">
            <a:avLst/>
          </a:prstGeom>
        </p:spPr>
      </p:pic>
      <p:pic>
        <p:nvPicPr>
          <p:cNvPr id="6" name="Picture 2" descr="Mathe sicher können - 5.-8. Schuljahr">
            <a:extLst>
              <a:ext uri="{FF2B5EF4-FFF2-40B4-BE49-F238E27FC236}">
                <a16:creationId xmlns:a16="http://schemas.microsoft.com/office/drawing/2014/main" id="{5EDB6CE3-AEE3-564F-B361-46A8426B310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506767">
            <a:off x="7506863" y="965283"/>
            <a:ext cx="838831" cy="118694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Grafik 9">
            <a:extLst>
              <a:ext uri="{FF2B5EF4-FFF2-40B4-BE49-F238E27FC236}">
                <a16:creationId xmlns:a16="http://schemas.microsoft.com/office/drawing/2014/main" id="{7DA1A4C4-876D-4F26-91BA-08DE67A91241}"/>
              </a:ext>
            </a:extLst>
          </p:cNvPr>
          <p:cNvPicPr>
            <a:picLocks noChangeAspect="1"/>
          </p:cNvPicPr>
          <p:nvPr/>
        </p:nvPicPr>
        <p:blipFill>
          <a:blip r:embed="rId8"/>
          <a:stretch>
            <a:fillRect/>
          </a:stretch>
        </p:blipFill>
        <p:spPr>
          <a:xfrm>
            <a:off x="7657467" y="3325084"/>
            <a:ext cx="852763" cy="789596"/>
          </a:xfrm>
          <a:prstGeom prst="rect">
            <a:avLst/>
          </a:prstGeom>
        </p:spPr>
      </p:pic>
    </p:spTree>
    <p:extLst>
      <p:ext uri="{BB962C8B-B14F-4D97-AF65-F5344CB8AC3E}">
        <p14:creationId xmlns:p14="http://schemas.microsoft.com/office/powerpoint/2010/main" val="39183334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6" name="Rechteck 5">
            <a:extLst>
              <a:ext uri="{FF2B5EF4-FFF2-40B4-BE49-F238E27FC236}">
                <a16:creationId xmlns:a16="http://schemas.microsoft.com/office/drawing/2014/main" id="{CC0C593C-C193-459D-8C34-6762DF83A37D}"/>
              </a:ext>
            </a:extLst>
          </p:cNvPr>
          <p:cNvSpPr/>
          <p:nvPr/>
        </p:nvSpPr>
        <p:spPr bwMode="auto">
          <a:xfrm>
            <a:off x="-501228" y="1297825"/>
            <a:ext cx="9940715" cy="209096"/>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5" name="Tabelle 4">
            <a:extLst>
              <a:ext uri="{FF2B5EF4-FFF2-40B4-BE49-F238E27FC236}">
                <a16:creationId xmlns:a16="http://schemas.microsoft.com/office/drawing/2014/main" id="{356D1678-7EF8-4A26-BE8A-B9B3ECF2EC38}"/>
              </a:ext>
            </a:extLst>
          </p:cNvPr>
          <p:cNvGraphicFramePr>
            <a:graphicFrameLocks noGrp="1"/>
          </p:cNvGraphicFramePr>
          <p:nvPr>
            <p:extLst>
              <p:ext uri="{D42A27DB-BD31-4B8C-83A1-F6EECF244321}">
                <p14:modId xmlns:p14="http://schemas.microsoft.com/office/powerpoint/2010/main" val="3967085894"/>
              </p:ext>
            </p:extLst>
          </p:nvPr>
        </p:nvGraphicFramePr>
        <p:xfrm>
          <a:off x="252000" y="851666"/>
          <a:ext cx="8640000" cy="180858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0">
                <a:tc>
                  <a:txBody>
                    <a:bodyPr/>
                    <a:lstStyle/>
                    <a:p>
                      <a:pPr>
                        <a:lnSpc>
                          <a:spcPts val="1300"/>
                        </a:lnSpc>
                        <a:spcAft>
                          <a:spcPts val="0"/>
                        </a:spcAft>
                      </a:pPr>
                      <a:r>
                        <a:rPr lang="de-DE" sz="12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 Phase: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07950" indent="-107950" algn="l">
                        <a:lnSpc>
                          <a:spcPct val="100000"/>
                        </a:lnSpc>
                        <a:spcAft>
                          <a:spcPts val="0"/>
                        </a:spcAft>
                        <a:tabLst>
                          <a:tab pos="4500880" algn="l"/>
                        </a:tabLst>
                      </a:pPr>
                      <a:r>
                        <a:rPr lang="de-DE" sz="1200" b="1"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Zusammenfassung und Abschluss</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4995160"/>
                  </a:ext>
                </a:extLst>
              </a:tr>
              <a:tr h="0">
                <a:tc>
                  <a:txBody>
                    <a:bodyPr/>
                    <a:lstStyle/>
                    <a:p>
                      <a:pPr>
                        <a:lnSpc>
                          <a:spcPts val="13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Zusammenfassung der Fortbildungsinhalte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67096542"/>
                  </a:ext>
                </a:extLst>
              </a:tr>
              <a:tr h="0">
                <a:tc>
                  <a:txBody>
                    <a:bodyPr/>
                    <a:lstStyle/>
                    <a:p>
                      <a:pPr>
                        <a:lnSpc>
                          <a:spcPts val="1300"/>
                        </a:lnSpc>
                        <a:spcAft>
                          <a:spcPts val="0"/>
                        </a:spcAft>
                      </a:pPr>
                      <a:r>
                        <a:rPr lang="de-DE" sz="1200" b="1">
                          <a:effectLst/>
                          <a:latin typeface="Symbol" panose="05050102010706020507" pitchFamily="18" charset="2"/>
                          <a:ea typeface="Times New Roman" panose="02020603050405020304" pitchFamily="18" charset="0"/>
                          <a:cs typeface="Times New Roman" panose="02020603050405020304" pitchFamily="18" charset="0"/>
                        </a:rPr>
                        <a:t>S</a:t>
                      </a:r>
                      <a:r>
                        <a:rPr lang="de-DE" sz="1200" b="1">
                          <a:effectLst/>
                          <a:latin typeface="Times New Roman" panose="02020603050405020304" pitchFamily="18" charset="0"/>
                          <a:ea typeface="Times New Roman" panose="02020603050405020304" pitchFamily="18" charset="0"/>
                          <a:cs typeface="Times New Roman" panose="02020603050405020304" pitchFamily="18" charset="0"/>
                        </a:rPr>
                        <a:t> </a:t>
                      </a: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07950" indent="-107950" algn="l">
                        <a:lnSpc>
                          <a:spcPct val="100000"/>
                        </a:lnSpc>
                        <a:spcAft>
                          <a:spcPts val="0"/>
                        </a:spcAft>
                        <a:tabLst>
                          <a:tab pos="4500880" algn="l"/>
                        </a:tabLst>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06699828"/>
                  </a:ext>
                </a:extLst>
              </a:tr>
              <a:tr h="0">
                <a:tc>
                  <a:txBody>
                    <a:bodyPr/>
                    <a:lstStyle/>
                    <a:p>
                      <a:pPr>
                        <a:lnSpc>
                          <a:spcPts val="1300"/>
                        </a:lnSpc>
                        <a:spcAft>
                          <a:spcPts val="0"/>
                        </a:spcAft>
                      </a:pPr>
                      <a:r>
                        <a:rPr lang="de-DE" sz="1200" b="1">
                          <a:effectLst/>
                          <a:latin typeface="Calibri" panose="020F0502020204030204" pitchFamily="34" charset="0"/>
                          <a:ea typeface="MS PGothic" panose="020B0600070205080204" pitchFamily="34" charset="-128"/>
                          <a:cs typeface="Times New Roman" panose="02020603050405020304" pitchFamily="18" charset="0"/>
                        </a:rPr>
                        <a:t>Auftrag zur Erprobung</a:t>
                      </a: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lnSpc>
                          <a:spcPct val="100000"/>
                        </a:lnSpc>
                        <a:spcAft>
                          <a:spcPts val="0"/>
                        </a:spcAft>
                        <a:buFont typeface="Arial" panose="020B0604020202020204" pitchFamily="34" charset="0"/>
                        <a:buNone/>
                        <a:tabLst>
                          <a:tab pos="4500880" algn="l"/>
                        </a:tabLst>
                      </a:pPr>
                      <a:r>
                        <a:rPr lang="de-DE" sz="1200" dirty="0">
                          <a:solidFill>
                            <a:srgbClr val="EB9009"/>
                          </a:solidFill>
                          <a:effectLst/>
                          <a:latin typeface="Calibri" panose="020F0502020204030204" pitchFamily="34" charset="0"/>
                          <a:ea typeface="MS PGothic" panose="020B0600070205080204" pitchFamily="34" charset="-128"/>
                          <a:cs typeface="Calibri" panose="020F0502020204030204" pitchFamily="34" charset="0"/>
                        </a:rPr>
                        <a:t>Auftrag zur Erprobung:</a:t>
                      </a: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Führen Sie die zwei Standortbestimmungen S6A &amp; / oder S6B &amp; / oder S6C mit Ihrer Klasse aus.</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 Mathe-sicher-können-Bausteine S6A &amp; / oder S6B &amp; / oder S6C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1775712"/>
                  </a:ext>
                </a:extLst>
              </a:tr>
              <a:tr h="0">
                <a:tc>
                  <a:txBody>
                    <a:bodyPr/>
                    <a:lstStyle/>
                    <a:p>
                      <a:pPr>
                        <a:lnSpc>
                          <a:spcPts val="1300"/>
                        </a:lnSpc>
                        <a:spcAft>
                          <a:spcPts val="0"/>
                        </a:spcAft>
                      </a:pPr>
                      <a:r>
                        <a:rPr lang="de-DE" sz="1200" b="1">
                          <a:effectLst/>
                          <a:latin typeface="Calibri" panose="020F0502020204030204" pitchFamily="34" charset="0"/>
                          <a:ea typeface="Times New Roman" panose="02020603050405020304" pitchFamily="18" charset="0"/>
                          <a:cs typeface="Calibri" panose="020F0502020204030204" pitchFamily="34" charset="0"/>
                        </a:rPr>
                        <a:t>Möglicher Anschluss</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effectLst/>
                          <a:latin typeface="Calibri" panose="020F0502020204030204" pitchFamily="34" charset="0"/>
                          <a:ea typeface="Times New Roman" panose="02020603050405020304" pitchFamily="18" charset="0"/>
                          <a:cs typeface="Calibri" panose="020F0502020204030204" pitchFamily="34" charset="0"/>
                        </a:rPr>
                        <a:t>Für mögliche Anschlusssitzung ist ein Reflexionsauftrag gegeben: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107950" indent="-107950" algn="l">
                        <a:lnSpc>
                          <a:spcPct val="100000"/>
                        </a:lnSpc>
                        <a:spcAft>
                          <a:spcPts val="0"/>
                        </a:spcAft>
                        <a:tabLst>
                          <a:tab pos="4500880" algn="l"/>
                        </a:tabLst>
                      </a:pPr>
                      <a:r>
                        <a:rPr lang="de-DE" sz="1200" dirty="0">
                          <a:solidFill>
                            <a:srgbClr val="EB9009"/>
                          </a:solidFill>
                          <a:effectLst/>
                          <a:latin typeface="Calibri" panose="020F0502020204030204" pitchFamily="34" charset="0"/>
                          <a:ea typeface="MS PGothic" panose="020B0600070205080204" pitchFamily="34" charset="-128"/>
                          <a:cs typeface="Calibri" panose="020F0502020204030204" pitchFamily="34" charset="0"/>
                        </a:rPr>
                        <a:t>Aktivität R1 zur Diagnose</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ts val="13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10186254"/>
                  </a:ext>
                </a:extLst>
              </a:tr>
            </a:tbl>
          </a:graphicData>
        </a:graphic>
      </p:graphicFrame>
    </p:spTree>
    <p:extLst>
      <p:ext uri="{BB962C8B-B14F-4D97-AF65-F5344CB8AC3E}">
        <p14:creationId xmlns:p14="http://schemas.microsoft.com/office/powerpoint/2010/main" val="29146623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E37B3940-A1E6-4C1C-A644-0E901874AEA0}"/>
              </a:ext>
            </a:extLst>
          </p:cNvPr>
          <p:cNvSpPr/>
          <p:nvPr/>
        </p:nvSpPr>
        <p:spPr bwMode="auto">
          <a:xfrm rot="16200000">
            <a:off x="-793294" y="1819752"/>
            <a:ext cx="2250146" cy="663549"/>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5" name="Rechteck 4">
            <a:extLst>
              <a:ext uri="{FF2B5EF4-FFF2-40B4-BE49-F238E27FC236}">
                <a16:creationId xmlns:a16="http://schemas.microsoft.com/office/drawing/2014/main" id="{E37B3940-A1E6-4C1C-A644-0E901874AEA0}"/>
              </a:ext>
            </a:extLst>
          </p:cNvPr>
          <p:cNvSpPr/>
          <p:nvPr/>
        </p:nvSpPr>
        <p:spPr bwMode="auto">
          <a:xfrm>
            <a:off x="-511169" y="2754086"/>
            <a:ext cx="10430189" cy="522514"/>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4" name="Textplatzhalter 3">
            <a:extLst>
              <a:ext uri="{FF2B5EF4-FFF2-40B4-BE49-F238E27FC236}">
                <a16:creationId xmlns:a16="http://schemas.microsoft.com/office/drawing/2014/main" id="{67CDDF40-4730-476B-AA7A-73D4605E3DC6}"/>
              </a:ext>
            </a:extLst>
          </p:cNvPr>
          <p:cNvSpPr>
            <a:spLocks noGrp="1"/>
          </p:cNvSpPr>
          <p:nvPr>
            <p:ph type="body" sz="quarter" idx="10"/>
          </p:nvPr>
        </p:nvSpPr>
        <p:spPr/>
        <p:txBody>
          <a:bodyPr/>
          <a:lstStyle/>
          <a:p>
            <a:r>
              <a:rPr lang="de-DE" dirty="0">
                <a:solidFill>
                  <a:schemeClr val="bg1">
                    <a:lumMod val="65000"/>
                  </a:schemeClr>
                </a:solidFill>
                <a:latin typeface="Calibri" panose="020F0502020204030204" pitchFamily="34" charset="0"/>
                <a:cs typeface="Calibri" panose="020F0502020204030204" pitchFamily="34" charset="0"/>
              </a:rPr>
              <a:t>Einstieg mit Aktivität zum Eindenken</a:t>
            </a:r>
          </a:p>
          <a:p>
            <a:pPr defTabSz="720000"/>
            <a:r>
              <a:rPr lang="de-DE" dirty="0">
                <a:solidFill>
                  <a:schemeClr val="bg1">
                    <a:lumMod val="65000"/>
                  </a:schemeClr>
                </a:solidFill>
                <a:latin typeface="Calibri" panose="020F0502020204030204" pitchFamily="34" charset="0"/>
                <a:cs typeface="Calibri" panose="020F0502020204030204" pitchFamily="34" charset="0"/>
              </a:rPr>
              <a:t>Prozentverständnis </a:t>
            </a:r>
          </a:p>
          <a:p>
            <a:pPr defTabSz="720000"/>
            <a:r>
              <a:rPr lang="de-DE" dirty="0">
                <a:solidFill>
                  <a:schemeClr val="bg1">
                    <a:lumMod val="65000"/>
                  </a:schemeClr>
                </a:solidFill>
                <a:latin typeface="Calibri" panose="020F0502020204030204" pitchFamily="34" charset="0"/>
                <a:cs typeface="Calibri" panose="020F0502020204030204" pitchFamily="34" charset="0"/>
              </a:rPr>
              <a:t>Das Mathe sicher können-Material zu Prozenten</a:t>
            </a:r>
          </a:p>
          <a:p>
            <a:pPr defTabSz="720000"/>
            <a:r>
              <a:rPr lang="de-DE" dirty="0">
                <a:latin typeface="Calibri" panose="020F0502020204030204" pitchFamily="34" charset="0"/>
                <a:cs typeface="Calibri" panose="020F0502020204030204" pitchFamily="34" charset="0"/>
              </a:rPr>
              <a:t>Zusammenfassung und Ausblick</a:t>
            </a:r>
          </a:p>
        </p:txBody>
      </p:sp>
    </p:spTree>
    <p:extLst>
      <p:ext uri="{BB962C8B-B14F-4D97-AF65-F5344CB8AC3E}">
        <p14:creationId xmlns:p14="http://schemas.microsoft.com/office/powerpoint/2010/main" val="4098609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435D638-63A0-4C0C-A26F-60C6E8FD3E81}"/>
              </a:ext>
            </a:extLst>
          </p:cNvPr>
          <p:cNvSpPr>
            <a:spLocks noGrp="1"/>
          </p:cNvSpPr>
          <p:nvPr>
            <p:ph idx="1"/>
          </p:nvPr>
        </p:nvSpPr>
        <p:spPr>
          <a:xfrm>
            <a:off x="252000" y="3229336"/>
            <a:ext cx="8640000" cy="3466663"/>
          </a:xfrm>
        </p:spPr>
        <p:txBody>
          <a:bodyPr anchor="b"/>
          <a:lstStyle/>
          <a:p>
            <a:pPr marL="0" indent="0">
              <a:buNone/>
            </a:pPr>
            <a:r>
              <a:rPr lang="de-DE" sz="1600" b="1" dirty="0"/>
              <a:t>Ziel</a:t>
            </a:r>
          </a:p>
          <a:p>
            <a:r>
              <a:rPr lang="de-DE" sz="1600" dirty="0"/>
              <a:t>Anhand der eigenen Bearbeitung der Prozentaufgabe sollen die Lehrkräfte sich bewusst machen, wie sie selbst bei der Lösung einer typischen Textaufgabe zu Prozenten vorgehen. </a:t>
            </a:r>
          </a:p>
          <a:p>
            <a:r>
              <a:rPr lang="de-DE" sz="1600" dirty="0"/>
              <a:t>Der anschließende Vergleich der eigenen Herangehensweise mit den Herangehensweisen, die sie Lernenden vermitteln, soll einen ersten Reflexionsanlass hinsichtlich der Thematik Kalkül (Einführung der Prozentrechnung über Formeln oder klassischem Dreisatz) vs. Prozentverständnis bieten. Denn häufig verwenden die Lehrkräfte selbst eher informelle Herangehensweisen, präferieren für den Unterricht aber die Auseinandersetzung mit Formeln oder Dreisatz. </a:t>
            </a:r>
            <a:br>
              <a:rPr lang="de-DE" sz="1600" dirty="0"/>
            </a:br>
            <a:endParaRPr lang="de-DE" sz="1600" dirty="0"/>
          </a:p>
        </p:txBody>
      </p:sp>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9" name="Inhaltsplatzhalter 3">
            <a:extLst>
              <a:ext uri="{FF2B5EF4-FFF2-40B4-BE49-F238E27FC236}">
                <a16:creationId xmlns:a16="http://schemas.microsoft.com/office/drawing/2014/main" id="{0C838A74-0683-FC4B-B371-8773C2E01CBA}"/>
              </a:ext>
            </a:extLst>
          </p:cNvPr>
          <p:cNvSpPr txBox="1">
            <a:spLocks/>
          </p:cNvSpPr>
          <p:nvPr/>
        </p:nvSpPr>
        <p:spPr>
          <a:xfrm>
            <a:off x="628650" y="1459081"/>
            <a:ext cx="8093319" cy="3939837"/>
          </a:xfrm>
          <a:prstGeom prst="rect">
            <a:avLst/>
          </a:prstGeom>
        </p:spPr>
        <p:txBody>
          <a:bodyPr vert="horz" wrap="square" lIns="0" tIns="0" rIns="0" bIns="0" rtlCol="0" anchor="b" anchorCtr="0">
            <a:noAutofit/>
          </a:bodyPr>
          <a:lstStyle>
            <a:lvl1pPr marL="215900" indent="-215900" algn="l" rtl="0" eaLnBrk="1" fontAlgn="base" hangingPunct="1">
              <a:lnSpc>
                <a:spcPct val="100000"/>
              </a:lnSpc>
              <a:spcBef>
                <a:spcPts val="576"/>
              </a:spcBef>
              <a:spcAft>
                <a:spcPts val="600"/>
              </a:spcAft>
              <a:buClr>
                <a:schemeClr val="accent1"/>
              </a:buClr>
              <a:buSzPct val="85000"/>
              <a:buFont typeface="Wingdings" panose="05000000000000000000" pitchFamily="2" charset="2"/>
              <a:buChar char="§"/>
              <a:defRPr sz="1800">
                <a:solidFill>
                  <a:schemeClr val="accent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accent1"/>
              </a:buClr>
              <a:buSzPct val="85000"/>
              <a:buFont typeface="Wingdings" panose="05000000000000000000" pitchFamily="2" charset="2"/>
              <a:buChar char="§"/>
              <a:defRPr sz="1600">
                <a:solidFill>
                  <a:schemeClr val="accent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accent1"/>
              </a:buClr>
              <a:buSzPct val="85000"/>
              <a:buFont typeface="Wingdings" panose="05000000000000000000" pitchFamily="2" charset="2"/>
              <a:buChar char="§"/>
              <a:defRPr sz="1600">
                <a:solidFill>
                  <a:schemeClr val="accent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accent1"/>
              </a:buClr>
              <a:buSzPct val="85000"/>
              <a:buFont typeface="Wingdings" panose="05000000000000000000" pitchFamily="2" charset="2"/>
              <a:buChar char="§"/>
              <a:defRPr sz="1600">
                <a:solidFill>
                  <a:schemeClr val="accent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accent1"/>
              </a:buClr>
              <a:buSzPct val="85000"/>
              <a:buFont typeface="Wingdings" panose="05000000000000000000" pitchFamily="2" charset="2"/>
              <a:buChar char="§"/>
              <a:defRPr sz="1600">
                <a:solidFill>
                  <a:schemeClr val="accent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indent="0">
              <a:buNone/>
            </a:pPr>
            <a:endParaRPr lang="de-DE" sz="1600" dirty="0"/>
          </a:p>
        </p:txBody>
      </p:sp>
      <p:sp>
        <p:nvSpPr>
          <p:cNvPr id="8" name="Rechteck 7">
            <a:extLst>
              <a:ext uri="{FF2B5EF4-FFF2-40B4-BE49-F238E27FC236}">
                <a16:creationId xmlns:a16="http://schemas.microsoft.com/office/drawing/2014/main" id="{5F51FA85-5533-4AF2-955B-4DDDB6A16FAF}"/>
              </a:ext>
            </a:extLst>
          </p:cNvPr>
          <p:cNvSpPr/>
          <p:nvPr/>
        </p:nvSpPr>
        <p:spPr bwMode="auto">
          <a:xfrm>
            <a:off x="-501228" y="1285875"/>
            <a:ext cx="9940715" cy="616836"/>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11" name="Tabelle 10">
            <a:extLst>
              <a:ext uri="{FF2B5EF4-FFF2-40B4-BE49-F238E27FC236}">
                <a16:creationId xmlns:a16="http://schemas.microsoft.com/office/drawing/2014/main" id="{DC4A9A42-1288-4F2E-A73D-A0EDEF317790}"/>
              </a:ext>
            </a:extLst>
          </p:cNvPr>
          <p:cNvGraphicFramePr>
            <a:graphicFrameLocks noGrp="1"/>
          </p:cNvGraphicFramePr>
          <p:nvPr>
            <p:extLst>
              <p:ext uri="{D42A27DB-BD31-4B8C-83A1-F6EECF244321}">
                <p14:modId xmlns:p14="http://schemas.microsoft.com/office/powerpoint/2010/main" val="3579132264"/>
              </p:ext>
            </p:extLst>
          </p:nvPr>
        </p:nvGraphicFramePr>
        <p:xfrm>
          <a:off x="252000" y="851666"/>
          <a:ext cx="8640000" cy="105840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Phase: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effectLst/>
                          <a:latin typeface="Calibri" panose="020F0502020204030204" pitchFamily="34" charset="0"/>
                          <a:ea typeface="Times New Roman" panose="02020603050405020304" pitchFamily="18" charset="0"/>
                          <a:cs typeface="Calibri" panose="020F0502020204030204" pitchFamily="34" charset="0"/>
                        </a:rPr>
                        <a:t>Einstieg mit Aktivität zum Eindenken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1: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Prozentaufgabe selbst bearbeiten, Vorgehen reflektieren und über präferierte Herangehensweise für Lernende diskutieren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78967">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Erläuterung: Lehrkräftejobs und vier Prinzipien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916442"/>
                  </a:ext>
                </a:extLst>
              </a:tr>
            </a:tbl>
          </a:graphicData>
        </a:graphic>
      </p:graphicFrame>
    </p:spTree>
    <p:extLst>
      <p:ext uri="{BB962C8B-B14F-4D97-AF65-F5344CB8AC3E}">
        <p14:creationId xmlns:p14="http://schemas.microsoft.com/office/powerpoint/2010/main" val="13761559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itel 1">
            <a:extLst>
              <a:ext uri="{FF2B5EF4-FFF2-40B4-BE49-F238E27FC236}">
                <a16:creationId xmlns:a16="http://schemas.microsoft.com/office/drawing/2014/main" id="{8E2DE6F5-498D-4070-8801-9350359BFFE9}"/>
              </a:ext>
            </a:extLst>
          </p:cNvPr>
          <p:cNvSpPr txBox="1">
            <a:spLocks/>
          </p:cNvSpPr>
          <p:nvPr/>
        </p:nvSpPr>
        <p:spPr>
          <a:xfrm>
            <a:off x="252000" y="324000"/>
            <a:ext cx="8512529" cy="490861"/>
          </a:xfrm>
          <a:prstGeom prst="rect">
            <a:avLst/>
          </a:prstGeom>
        </p:spPr>
        <p:txBody>
          <a:bodyPr vert="horz" lIns="0" tIns="0" rIns="0" bIns="0" rtlCol="0" anchor="t" anchorCtr="0">
            <a:normAutofit/>
          </a:bodyPr>
          <a:lstStyle>
            <a:lvl1pPr algn="l" rtl="0" eaLnBrk="1" fontAlgn="base" hangingPunct="1">
              <a:spcBef>
                <a:spcPct val="0"/>
              </a:spcBef>
              <a:spcAft>
                <a:spcPct val="0"/>
              </a:spcAft>
              <a:defRPr sz="24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2200" b="1" i="0" u="none" strike="noStrike" kern="1200" cap="none" spc="0" normalizeH="0" baseline="0" noProof="0" dirty="0">
                <a:ln>
                  <a:noFill/>
                </a:ln>
                <a:solidFill>
                  <a:srgbClr val="327A86"/>
                </a:solidFill>
                <a:effectLst/>
                <a:uLnTx/>
                <a:uFillTx/>
                <a:latin typeface="Calibri"/>
                <a:ea typeface="+mj-ea"/>
                <a:cs typeface="Calibri"/>
              </a:rPr>
              <a:t>Lehrkräftejobs und Prinzipien für nachhaltiges Lernen</a:t>
            </a:r>
            <a:endParaRPr kumimoji="0" lang="de-DE" sz="2200" b="1" i="0" u="none" strike="noStrike" kern="0" cap="none" spc="0" normalizeH="0" baseline="0" noProof="0" dirty="0">
              <a:ln>
                <a:noFill/>
              </a:ln>
              <a:solidFill>
                <a:srgbClr val="327A86"/>
              </a:solidFill>
              <a:effectLst/>
              <a:uLnTx/>
              <a:uFillTx/>
              <a:latin typeface="Calibri"/>
              <a:ea typeface="+mj-ea"/>
              <a:cs typeface="Calibri"/>
            </a:endParaRPr>
          </a:p>
        </p:txBody>
      </p:sp>
      <p:sp>
        <p:nvSpPr>
          <p:cNvPr id="37" name="Textfeld 36">
            <a:extLst>
              <a:ext uri="{FF2B5EF4-FFF2-40B4-BE49-F238E27FC236}">
                <a16:creationId xmlns:a16="http://schemas.microsoft.com/office/drawing/2014/main" id="{6DACEA99-6CDA-49B4-988E-A88647080C2F}"/>
              </a:ext>
            </a:extLst>
          </p:cNvPr>
          <p:cNvSpPr txBox="1"/>
          <p:nvPr/>
        </p:nvSpPr>
        <p:spPr>
          <a:xfrm>
            <a:off x="252000" y="895403"/>
            <a:ext cx="2513388" cy="276999"/>
          </a:xfrm>
          <a:prstGeom prst="rect">
            <a:avLst/>
          </a:prstGeom>
          <a:noFill/>
        </p:spPr>
        <p:txBody>
          <a:bodyPr wrap="square" lIns="0" tIns="0" rIns="0" bIns="0" rtlCol="0">
            <a:spAutoFit/>
          </a:bodyPr>
          <a:lstStyle/>
          <a:p>
            <a:pPr marL="11113" marR="0" lvl="0" indent="-11113" algn="l" defTabSz="914400" rtl="0" eaLnBrk="0" fontAlgn="base" latinLnBrk="0" hangingPunct="0">
              <a:lnSpc>
                <a:spcPct val="100000"/>
              </a:lnSpc>
              <a:spcBef>
                <a:spcPts val="400"/>
              </a:spcBef>
              <a:spcAft>
                <a:spcPct val="0"/>
              </a:spcAft>
              <a:buClrTx/>
              <a:buSzTx/>
              <a:buFontTx/>
              <a:buNone/>
              <a:tabLst/>
              <a:defRPr/>
            </a:pPr>
            <a:r>
              <a:rPr kumimoji="0" lang="de-DE" sz="1800" b="1" i="0" u="none" strike="noStrike" kern="1200" cap="none" spc="0" normalizeH="0" baseline="0" noProof="0" dirty="0">
                <a:ln>
                  <a:noFill/>
                </a:ln>
                <a:solidFill>
                  <a:prstClr val="black"/>
                </a:solidFill>
                <a:effectLst/>
                <a:uLnTx/>
                <a:uFillTx/>
                <a:latin typeface="Calibri"/>
                <a:ea typeface="ＭＳ Ｐゴシック" charset="-128"/>
                <a:cs typeface="Calibri"/>
              </a:rPr>
              <a:t>Jobs der Lehrkräfte</a:t>
            </a:r>
          </a:p>
        </p:txBody>
      </p:sp>
      <p:grpSp>
        <p:nvGrpSpPr>
          <p:cNvPr id="78" name="Gruppieren 77">
            <a:extLst>
              <a:ext uri="{FF2B5EF4-FFF2-40B4-BE49-F238E27FC236}">
                <a16:creationId xmlns:a16="http://schemas.microsoft.com/office/drawing/2014/main" id="{B7A77511-8767-4190-94C2-89AEF135FD66}"/>
              </a:ext>
            </a:extLst>
          </p:cNvPr>
          <p:cNvGrpSpPr/>
          <p:nvPr/>
        </p:nvGrpSpPr>
        <p:grpSpPr>
          <a:xfrm>
            <a:off x="244554" y="1362650"/>
            <a:ext cx="2507724" cy="612000"/>
            <a:chOff x="244554" y="1431230"/>
            <a:chExt cx="2507724" cy="612000"/>
          </a:xfrm>
        </p:grpSpPr>
        <p:sp>
          <p:nvSpPr>
            <p:cNvPr id="79" name="Abgerundetes Rechteck 4">
              <a:extLst>
                <a:ext uri="{FF2B5EF4-FFF2-40B4-BE49-F238E27FC236}">
                  <a16:creationId xmlns:a16="http://schemas.microsoft.com/office/drawing/2014/main" id="{C9783D81-2D42-4199-A41C-366A6955EE2D}"/>
                </a:ext>
              </a:extLst>
            </p:cNvPr>
            <p:cNvSpPr/>
            <p:nvPr/>
          </p:nvSpPr>
          <p:spPr bwMode="auto">
            <a:xfrm>
              <a:off x="664278" y="1466807"/>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72000" tIns="72000" rIns="36000" bIns="45720" numCol="1" rtlCol="0" anchor="ctr" anchorCtr="0" compatLnSpc="1">
              <a:prstTxWarp prst="textNoShape">
                <a:avLst/>
              </a:prstTxWarp>
            </a:bodyPr>
            <a:lstStyle/>
            <a:p>
              <a:pPr marL="18000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err="1">
                  <a:ln>
                    <a:noFill/>
                  </a:ln>
                  <a:solidFill>
                    <a:srgbClr val="D18112"/>
                  </a:solidFill>
                  <a:effectLst/>
                  <a:uLnTx/>
                  <a:uFillTx/>
                  <a:latin typeface="Calibri"/>
                  <a:ea typeface="ＭＳ Ｐゴシック" charset="-128"/>
                  <a:cs typeface="Calibri"/>
                </a:rPr>
                <a:t>Verstehensgrundlagen</a:t>
              </a:r>
              <a:r>
                <a:rPr kumimoji="0" lang="de-DE" sz="1400" b="0" i="0" u="none" strike="noStrike" kern="1200" cap="none" spc="0" normalizeH="0" baseline="0" noProof="0" dirty="0">
                  <a:ln>
                    <a:noFill/>
                  </a:ln>
                  <a:solidFill>
                    <a:srgbClr val="D18112"/>
                  </a:solidFill>
                  <a:effectLst/>
                  <a:uLnTx/>
                  <a:uFillTx/>
                  <a:latin typeface="Calibri"/>
                  <a:ea typeface="ＭＳ Ｐゴシック" charset="-128"/>
                  <a:cs typeface="Calibri"/>
                </a:rPr>
                <a:t> identifizieren</a:t>
              </a:r>
              <a:endParaRPr kumimoji="0" lang="de-DE" sz="1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80" name="Grafik 79">
              <a:extLst>
                <a:ext uri="{FF2B5EF4-FFF2-40B4-BE49-F238E27FC236}">
                  <a16:creationId xmlns:a16="http://schemas.microsoft.com/office/drawing/2014/main" id="{2D7E8F02-6FBD-465E-8103-3EDAF39139C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4554" y="1431230"/>
              <a:ext cx="612000" cy="612000"/>
            </a:xfrm>
            <a:prstGeom prst="rect">
              <a:avLst/>
            </a:prstGeom>
            <a:ln>
              <a:noFill/>
            </a:ln>
            <a:effectLst/>
          </p:spPr>
        </p:pic>
      </p:grpSp>
      <p:grpSp>
        <p:nvGrpSpPr>
          <p:cNvPr id="84" name="Gruppieren 83">
            <a:extLst>
              <a:ext uri="{FF2B5EF4-FFF2-40B4-BE49-F238E27FC236}">
                <a16:creationId xmlns:a16="http://schemas.microsoft.com/office/drawing/2014/main" id="{D71DE650-EFC2-4C49-9F8C-CB119B60BF54}"/>
              </a:ext>
            </a:extLst>
          </p:cNvPr>
          <p:cNvGrpSpPr/>
          <p:nvPr/>
        </p:nvGrpSpPr>
        <p:grpSpPr>
          <a:xfrm>
            <a:off x="244554" y="4789148"/>
            <a:ext cx="2507724" cy="612000"/>
            <a:chOff x="244554" y="4049409"/>
            <a:chExt cx="2507724" cy="612000"/>
          </a:xfrm>
        </p:grpSpPr>
        <p:sp>
          <p:nvSpPr>
            <p:cNvPr id="85" name="Abgerundetes Rechteck 33">
              <a:extLst>
                <a:ext uri="{FF2B5EF4-FFF2-40B4-BE49-F238E27FC236}">
                  <a16:creationId xmlns:a16="http://schemas.microsoft.com/office/drawing/2014/main" id="{7DDBE856-036D-4DA0-9E93-FB21F8C05DD8}"/>
                </a:ext>
              </a:extLst>
            </p:cNvPr>
            <p:cNvSpPr/>
            <p:nvPr/>
          </p:nvSpPr>
          <p:spPr bwMode="auto">
            <a:xfrm>
              <a:off x="664278" y="4089394"/>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err="1">
                  <a:ln>
                    <a:noFill/>
                  </a:ln>
                  <a:solidFill>
                    <a:srgbClr val="D18112"/>
                  </a:solidFill>
                  <a:effectLst/>
                  <a:uLnTx/>
                  <a:uFillTx/>
                  <a:latin typeface="Calibri"/>
                  <a:ea typeface="ＭＳ Ｐゴシック" charset="-128"/>
                  <a:cs typeface="Calibri"/>
                </a:rPr>
                <a:t>Verstehensgrundlagen</a:t>
              </a:r>
              <a:r>
                <a:rPr kumimoji="0" lang="de-DE" sz="1400" b="0" i="0" u="none" strike="noStrike" kern="1200" cap="none" spc="0" normalizeH="0" baseline="0" noProof="0" dirty="0">
                  <a:ln>
                    <a:noFill/>
                  </a:ln>
                  <a:solidFill>
                    <a:srgbClr val="D18112"/>
                  </a:solidFill>
                  <a:effectLst/>
                  <a:uLnTx/>
                  <a:uFillTx/>
                  <a:latin typeface="Calibri"/>
                  <a:ea typeface="ＭＳ Ｐゴシック" charset="-128"/>
                  <a:cs typeface="Calibri"/>
                </a:rPr>
                <a:t> fördern</a:t>
              </a:r>
              <a:endParaRPr kumimoji="0" lang="de-DE" sz="1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86" name="Grafik 85">
              <a:extLst>
                <a:ext uri="{FF2B5EF4-FFF2-40B4-BE49-F238E27FC236}">
                  <a16:creationId xmlns:a16="http://schemas.microsoft.com/office/drawing/2014/main" id="{7F2DBD52-B9DF-4F32-8312-316737F22EF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44554" y="4049409"/>
              <a:ext cx="612000" cy="612000"/>
            </a:xfrm>
            <a:prstGeom prst="rect">
              <a:avLst/>
            </a:prstGeom>
            <a:ln>
              <a:noFill/>
            </a:ln>
            <a:effectLst/>
          </p:spPr>
        </p:pic>
      </p:grpSp>
      <p:grpSp>
        <p:nvGrpSpPr>
          <p:cNvPr id="87" name="Gruppieren 86">
            <a:extLst>
              <a:ext uri="{FF2B5EF4-FFF2-40B4-BE49-F238E27FC236}">
                <a16:creationId xmlns:a16="http://schemas.microsoft.com/office/drawing/2014/main" id="{45FA4B52-8E53-4D17-801D-358AB0C6B92C}"/>
              </a:ext>
            </a:extLst>
          </p:cNvPr>
          <p:cNvGrpSpPr/>
          <p:nvPr/>
        </p:nvGrpSpPr>
        <p:grpSpPr>
          <a:xfrm>
            <a:off x="244554" y="3344322"/>
            <a:ext cx="2507724" cy="612000"/>
            <a:chOff x="244554" y="2568279"/>
            <a:chExt cx="2507724" cy="612000"/>
          </a:xfrm>
        </p:grpSpPr>
        <p:sp>
          <p:nvSpPr>
            <p:cNvPr id="88" name="Abgerundetes Rechteck 32">
              <a:extLst>
                <a:ext uri="{FF2B5EF4-FFF2-40B4-BE49-F238E27FC236}">
                  <a16:creationId xmlns:a16="http://schemas.microsoft.com/office/drawing/2014/main" id="{CDDB0DE7-17A0-43A6-A89B-0769A4E5690B}"/>
                </a:ext>
              </a:extLst>
            </p:cNvPr>
            <p:cNvSpPr/>
            <p:nvPr/>
          </p:nvSpPr>
          <p:spPr bwMode="auto">
            <a:xfrm>
              <a:off x="664278" y="2606863"/>
              <a:ext cx="2088000" cy="540000"/>
            </a:xfrm>
            <a:prstGeom prst="roundRect">
              <a:avLst/>
            </a:prstGeom>
            <a:solidFill>
              <a:schemeClr val="bg1"/>
            </a:solidFill>
            <a:ln w="9525" cap="flat" cmpd="sng" algn="ctr">
              <a:solidFill>
                <a:schemeClr val="accent4">
                  <a:lumMod val="75000"/>
                </a:schemeClr>
              </a:solidFill>
              <a:prstDash val="solid"/>
              <a:round/>
              <a:headEnd type="none" w="med" len="med"/>
              <a:tailEnd type="none" w="med" len="med"/>
            </a:ln>
            <a:effectLst/>
          </p:spPr>
          <p:txBody>
            <a:bodyPr vert="horz" wrap="square" lIns="91440" tIns="72000" rIns="36000" bIns="45720" numCol="1" rtlCol="0" anchor="ctr" anchorCtr="0" compatLnSpc="1">
              <a:prstTxWarp prst="textNoShape">
                <a:avLst/>
              </a:prstTxWarp>
            </a:bodyPr>
            <a:lstStyle/>
            <a:p>
              <a:pPr marL="180000" marR="0" lvl="0" indent="0" algn="l" defTabSz="914400" rtl="0" eaLnBrk="0" fontAlgn="base" latinLnBrk="0" hangingPunct="0">
                <a:lnSpc>
                  <a:spcPct val="100000"/>
                </a:lnSpc>
                <a:spcBef>
                  <a:spcPct val="0"/>
                </a:spcBef>
                <a:spcAft>
                  <a:spcPct val="0"/>
                </a:spcAft>
                <a:buClrTx/>
                <a:buSzTx/>
                <a:buFontTx/>
                <a:buNone/>
                <a:tabLst/>
                <a:defRPr/>
              </a:pPr>
              <a:r>
                <a:rPr kumimoji="0" lang="de-DE" sz="1400" b="0" i="0" u="none" strike="noStrike" kern="1200" cap="none" spc="0" normalizeH="0" baseline="0" noProof="0" dirty="0" err="1">
                  <a:ln>
                    <a:noFill/>
                  </a:ln>
                  <a:solidFill>
                    <a:srgbClr val="D18112"/>
                  </a:solidFill>
                  <a:effectLst/>
                  <a:uLnTx/>
                  <a:uFillTx/>
                  <a:latin typeface="Calibri"/>
                  <a:ea typeface="ＭＳ Ｐゴシック" charset="-128"/>
                  <a:cs typeface="Calibri"/>
                </a:rPr>
                <a:t>Verstehensgrundlagen</a:t>
              </a:r>
              <a:r>
                <a:rPr kumimoji="0" lang="de-DE" sz="1400" b="0" i="0" u="none" strike="noStrike" kern="1200" cap="none" spc="0" normalizeH="0" baseline="0" noProof="0" dirty="0">
                  <a:ln>
                    <a:noFill/>
                  </a:ln>
                  <a:solidFill>
                    <a:srgbClr val="D18112"/>
                  </a:solidFill>
                  <a:effectLst/>
                  <a:uLnTx/>
                  <a:uFillTx/>
                  <a:latin typeface="Calibri"/>
                  <a:ea typeface="ＭＳ Ｐゴシック" charset="-128"/>
                  <a:cs typeface="Calibri"/>
                </a:rPr>
                <a:t> diagnostizieren</a:t>
              </a:r>
              <a:endParaRPr kumimoji="0" lang="de-DE" sz="1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89" name="Grafik 88">
              <a:extLst>
                <a:ext uri="{FF2B5EF4-FFF2-40B4-BE49-F238E27FC236}">
                  <a16:creationId xmlns:a16="http://schemas.microsoft.com/office/drawing/2014/main" id="{F2AB4787-EE74-4C93-908B-47E11655EE7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44554" y="2568279"/>
              <a:ext cx="612000" cy="612000"/>
            </a:xfrm>
            <a:prstGeom prst="rect">
              <a:avLst/>
            </a:prstGeom>
            <a:ln>
              <a:noFill/>
            </a:ln>
            <a:effectLst/>
          </p:spPr>
        </p:pic>
      </p:grpSp>
      <p:sp>
        <p:nvSpPr>
          <p:cNvPr id="32" name="Textfeld 31">
            <a:extLst>
              <a:ext uri="{FF2B5EF4-FFF2-40B4-BE49-F238E27FC236}">
                <a16:creationId xmlns:a16="http://schemas.microsoft.com/office/drawing/2014/main" id="{40F2CD28-9805-5345-A0E0-747FB14F7961}"/>
              </a:ext>
            </a:extLst>
          </p:cNvPr>
          <p:cNvSpPr txBox="1"/>
          <p:nvPr/>
        </p:nvSpPr>
        <p:spPr>
          <a:xfrm>
            <a:off x="5893405" y="3355931"/>
            <a:ext cx="3006042" cy="738664"/>
          </a:xfrm>
          <a:prstGeom prst="rect">
            <a:avLst/>
          </a:prstGeom>
          <a:noFill/>
        </p:spPr>
        <p:txBody>
          <a:bodyPr wrap="square" lIns="0" tIns="0" rIns="0" bIns="0" rtlCol="0">
            <a:spAutoFit/>
          </a:bodyPr>
          <a:lstStyle/>
          <a:p>
            <a:pPr marL="188913" marR="0" lvl="0" indent="-188913" algn="l" defTabSz="914400" rtl="0" eaLnBrk="0" fontAlgn="base" latinLnBrk="0" hangingPunct="0">
              <a:lnSpc>
                <a:spcPct val="100000"/>
              </a:lnSpc>
              <a:spcBef>
                <a:spcPts val="1600"/>
              </a:spcBef>
              <a:spcAft>
                <a:spcPct val="0"/>
              </a:spcAft>
              <a:buClr>
                <a:srgbClr val="327A86"/>
              </a:buClr>
              <a:buSzPct val="85000"/>
              <a:buFont typeface="Wingdings" pitchFamily="2" charset="2"/>
              <a:buChar char="§"/>
              <a:defRPr/>
            </a:pPr>
            <a:r>
              <a:rPr lang="de-DE" sz="1600" dirty="0">
                <a:latin typeface="Calibri"/>
                <a:cs typeface="Calibri"/>
              </a:rPr>
              <a:t>Prozentverständnis und Erschließung von Textaufgaben</a:t>
            </a:r>
            <a:br>
              <a:rPr lang="de-DE" sz="1600" dirty="0">
                <a:latin typeface="Calibri"/>
                <a:cs typeface="Calibri"/>
              </a:rPr>
            </a:br>
            <a:r>
              <a:rPr lang="de-DE" sz="1600" dirty="0">
                <a:latin typeface="Calibri"/>
                <a:cs typeface="Calibri"/>
              </a:rPr>
              <a:t>als zentrale Herausforderungen</a:t>
            </a:r>
            <a:endParaRPr kumimoji="0" lang="de-DE" sz="1600" b="0" i="0" u="none" strike="noStrike" kern="1200" cap="none" spc="0" normalizeH="0" baseline="0" noProof="0" dirty="0">
              <a:ln>
                <a:noFill/>
              </a:ln>
              <a:effectLst/>
              <a:uLnTx/>
              <a:uFillTx/>
              <a:latin typeface="Calibri"/>
              <a:cs typeface="Calibri"/>
            </a:endParaRPr>
          </a:p>
        </p:txBody>
      </p:sp>
      <p:sp>
        <p:nvSpPr>
          <p:cNvPr id="33" name="Textfeld 32">
            <a:extLst>
              <a:ext uri="{FF2B5EF4-FFF2-40B4-BE49-F238E27FC236}">
                <a16:creationId xmlns:a16="http://schemas.microsoft.com/office/drawing/2014/main" id="{A078569B-AD20-F64C-B4D3-1157EDB90756}"/>
              </a:ext>
            </a:extLst>
          </p:cNvPr>
          <p:cNvSpPr txBox="1"/>
          <p:nvPr/>
        </p:nvSpPr>
        <p:spPr>
          <a:xfrm>
            <a:off x="5893405" y="4783314"/>
            <a:ext cx="3006042" cy="1826141"/>
          </a:xfrm>
          <a:prstGeom prst="rect">
            <a:avLst/>
          </a:prstGeom>
          <a:noFill/>
        </p:spPr>
        <p:txBody>
          <a:bodyPr wrap="square" lIns="0" tIns="0" rIns="0" bIns="0" rtlCol="0">
            <a:spAutoFit/>
          </a:bodyPr>
          <a:lstStyle/>
          <a:p>
            <a:pPr marL="188913" marR="0" lvl="0" indent="-188913" algn="l" defTabSz="914400" rtl="0" eaLnBrk="0" fontAlgn="base" latinLnBrk="0" hangingPunct="0">
              <a:lnSpc>
                <a:spcPct val="100000"/>
              </a:lnSpc>
              <a:spcBef>
                <a:spcPts val="1600"/>
              </a:spcBef>
              <a:spcAft>
                <a:spcPct val="0"/>
              </a:spcAft>
              <a:buClr>
                <a:srgbClr val="327A86"/>
              </a:buClr>
              <a:buSzPct val="85000"/>
              <a:buFont typeface="Wingdings" pitchFamily="2" charset="2"/>
              <a:buChar char="§"/>
              <a:defRPr/>
            </a:pPr>
            <a:r>
              <a:rPr lang="de-DE" sz="1600" dirty="0">
                <a:latin typeface="Calibri"/>
                <a:cs typeface="Calibri"/>
              </a:rPr>
              <a:t>Prozentstreifen als tragfähiges &amp; durchgängiges Darstellungsmittel</a:t>
            </a:r>
          </a:p>
          <a:p>
            <a:pPr marL="188913" marR="0" lvl="0" indent="-188913" algn="l" defTabSz="914400" rtl="0" eaLnBrk="0" fontAlgn="base" latinLnBrk="0" hangingPunct="0">
              <a:lnSpc>
                <a:spcPct val="100000"/>
              </a:lnSpc>
              <a:spcBef>
                <a:spcPts val="400"/>
              </a:spcBef>
              <a:spcAft>
                <a:spcPct val="0"/>
              </a:spcAft>
              <a:buClr>
                <a:srgbClr val="327A86"/>
              </a:buClr>
              <a:buSzPct val="85000"/>
              <a:buFont typeface="Wingdings" pitchFamily="2" charset="2"/>
              <a:buChar char="§"/>
              <a:defRPr/>
            </a:pPr>
            <a:r>
              <a:rPr lang="de-DE" sz="1600" dirty="0">
                <a:latin typeface="Calibri"/>
                <a:cs typeface="Calibri"/>
              </a:rPr>
              <a:t>Integration von Verstehens-</a:t>
            </a:r>
            <a:br>
              <a:rPr lang="de-DE" sz="1600" dirty="0">
                <a:latin typeface="Calibri"/>
                <a:cs typeface="Calibri"/>
              </a:rPr>
            </a:br>
            <a:r>
              <a:rPr lang="de-DE" sz="1600" dirty="0">
                <a:latin typeface="Calibri"/>
                <a:cs typeface="Calibri"/>
              </a:rPr>
              <a:t>und Sprachförderung</a:t>
            </a:r>
          </a:p>
          <a:p>
            <a:pPr marL="188913" marR="0" lvl="0" indent="-188913" algn="l" defTabSz="914400" rtl="0" eaLnBrk="0" fontAlgn="base" latinLnBrk="0" hangingPunct="0">
              <a:lnSpc>
                <a:spcPct val="100000"/>
              </a:lnSpc>
              <a:spcBef>
                <a:spcPts val="400"/>
              </a:spcBef>
              <a:spcAft>
                <a:spcPct val="0"/>
              </a:spcAft>
              <a:buClr>
                <a:srgbClr val="327A86"/>
              </a:buClr>
              <a:buSzPct val="85000"/>
              <a:buFont typeface="Wingdings" pitchFamily="2" charset="2"/>
              <a:buChar char="§"/>
              <a:defRPr/>
            </a:pPr>
            <a:r>
              <a:rPr lang="de-DE" sz="1600" dirty="0">
                <a:latin typeface="Calibri"/>
                <a:cs typeface="Calibri"/>
              </a:rPr>
              <a:t>Verknüpfung von fachlichen</a:t>
            </a:r>
            <a:br>
              <a:rPr lang="de-DE" sz="1600" dirty="0">
                <a:latin typeface="Calibri"/>
                <a:cs typeface="Calibri"/>
              </a:rPr>
            </a:br>
            <a:r>
              <a:rPr lang="de-DE" sz="1600" dirty="0">
                <a:latin typeface="Calibri"/>
                <a:cs typeface="Calibri"/>
              </a:rPr>
              <a:t>und sprachlichen Lernpfaden</a:t>
            </a:r>
            <a:br>
              <a:rPr lang="de-DE" sz="1600" dirty="0">
                <a:latin typeface="Calibri"/>
                <a:cs typeface="Calibri"/>
              </a:rPr>
            </a:br>
            <a:r>
              <a:rPr lang="de-DE" sz="1600" dirty="0">
                <a:latin typeface="Calibri"/>
                <a:cs typeface="Calibri"/>
              </a:rPr>
              <a:t>durch Prozentstreifen</a:t>
            </a:r>
          </a:p>
        </p:txBody>
      </p:sp>
      <p:sp>
        <p:nvSpPr>
          <p:cNvPr id="34" name="Textfeld 33">
            <a:extLst>
              <a:ext uri="{FF2B5EF4-FFF2-40B4-BE49-F238E27FC236}">
                <a16:creationId xmlns:a16="http://schemas.microsoft.com/office/drawing/2014/main" id="{A4520C51-3000-E140-81F0-2040CDE6D2A9}"/>
              </a:ext>
            </a:extLst>
          </p:cNvPr>
          <p:cNvSpPr txBox="1"/>
          <p:nvPr/>
        </p:nvSpPr>
        <p:spPr>
          <a:xfrm>
            <a:off x="5893405" y="1380393"/>
            <a:ext cx="3006042" cy="1774845"/>
          </a:xfrm>
          <a:prstGeom prst="rect">
            <a:avLst/>
          </a:prstGeom>
          <a:noFill/>
        </p:spPr>
        <p:txBody>
          <a:bodyPr wrap="square" lIns="0" tIns="0" rIns="0" bIns="0" rtlCol="0">
            <a:spAutoFit/>
          </a:bodyPr>
          <a:lstStyle/>
          <a:p>
            <a:pPr marL="188913" indent="-188913">
              <a:spcBef>
                <a:spcPts val="1600"/>
              </a:spcBef>
              <a:buClr>
                <a:srgbClr val="327A86"/>
              </a:buClr>
              <a:buSzPct val="85000"/>
              <a:buFont typeface="Wingdings" pitchFamily="2" charset="2"/>
              <a:buChar char="§"/>
            </a:pPr>
            <a:r>
              <a:rPr lang="de-DE" sz="1600" noProof="0" dirty="0">
                <a:latin typeface="Calibri"/>
                <a:cs typeface="Calibri"/>
              </a:rPr>
              <a:t>Erfassung zentraler Verstehens-elemente (Prozente als Anteile mit Nenner 100 und von anderen Größen)</a:t>
            </a:r>
          </a:p>
          <a:p>
            <a:pPr marL="188913" marR="0" lvl="0" indent="-188913" algn="l" defTabSz="914400" rtl="0" eaLnBrk="0" fontAlgn="base" latinLnBrk="0" hangingPunct="0">
              <a:lnSpc>
                <a:spcPct val="100000"/>
              </a:lnSpc>
              <a:spcBef>
                <a:spcPts val="400"/>
              </a:spcBef>
              <a:spcAft>
                <a:spcPct val="0"/>
              </a:spcAft>
              <a:buClr>
                <a:srgbClr val="327A86"/>
              </a:buClr>
              <a:buSzPct val="85000"/>
              <a:buFont typeface="Wingdings" pitchFamily="2" charset="2"/>
              <a:buChar char="§"/>
              <a:defRPr/>
            </a:pPr>
            <a:r>
              <a:rPr lang="de-DE" sz="1600" noProof="0" dirty="0">
                <a:latin typeface="Calibri"/>
                <a:cs typeface="Calibri"/>
              </a:rPr>
              <a:t>Vier zentrale </a:t>
            </a:r>
            <a:r>
              <a:rPr lang="de-DE" sz="1600" noProof="0" dirty="0" err="1">
                <a:latin typeface="Calibri"/>
                <a:cs typeface="Calibri"/>
              </a:rPr>
              <a:t>Verstehensgrund</a:t>
            </a:r>
            <a:r>
              <a:rPr lang="de-DE" sz="1600" noProof="0" dirty="0">
                <a:latin typeface="Calibri"/>
                <a:cs typeface="Calibri"/>
              </a:rPr>
              <a:t>-lagen &amp; vier Basisfertigkeiten</a:t>
            </a:r>
            <a:br>
              <a:rPr lang="de-DE" sz="1600" noProof="0" dirty="0">
                <a:latin typeface="Calibri"/>
                <a:cs typeface="Calibri"/>
              </a:rPr>
            </a:br>
            <a:r>
              <a:rPr lang="de-DE" sz="1600" noProof="0" dirty="0">
                <a:latin typeface="Calibri"/>
                <a:cs typeface="Calibri"/>
              </a:rPr>
              <a:t>als nötige Lernvoraussetzungen</a:t>
            </a:r>
            <a:r>
              <a:rPr lang="de-DE" sz="1600" dirty="0">
                <a:latin typeface="Calibri"/>
                <a:cs typeface="Calibri"/>
              </a:rPr>
              <a:t> </a:t>
            </a:r>
            <a:endParaRPr kumimoji="0" lang="de-DE" sz="1600" b="0" i="0" u="none" strike="noStrike" kern="1200" cap="none" spc="0" normalizeH="0" baseline="0" noProof="0" dirty="0">
              <a:ln>
                <a:noFill/>
              </a:ln>
              <a:effectLst/>
              <a:uLnTx/>
              <a:uFillTx/>
              <a:latin typeface="Calibri"/>
              <a:cs typeface="Calibri"/>
            </a:endParaRPr>
          </a:p>
        </p:txBody>
      </p:sp>
      <p:sp>
        <p:nvSpPr>
          <p:cNvPr id="19" name="Textfeld 18">
            <a:extLst>
              <a:ext uri="{FF2B5EF4-FFF2-40B4-BE49-F238E27FC236}">
                <a16:creationId xmlns:a16="http://schemas.microsoft.com/office/drawing/2014/main" id="{6387105F-E332-4151-9AE4-2B4BB894700F}"/>
              </a:ext>
            </a:extLst>
          </p:cNvPr>
          <p:cNvSpPr txBox="1"/>
          <p:nvPr/>
        </p:nvSpPr>
        <p:spPr>
          <a:xfrm>
            <a:off x="2887365" y="1398227"/>
            <a:ext cx="2876828" cy="492443"/>
          </a:xfrm>
          <a:prstGeom prst="rect">
            <a:avLst/>
          </a:prstGeom>
          <a:noFill/>
        </p:spPr>
        <p:txBody>
          <a:bodyPr wrap="square" lIns="0" tIns="0" rIns="0" bIns="0" rtlCol="0">
            <a:spAutoFit/>
          </a:bodyPr>
          <a:lstStyle/>
          <a:p>
            <a:pPr marL="0" marR="0" lvl="0" indent="0" algn="l" defTabSz="914400" rtl="0" eaLnBrk="0" fontAlgn="base" latinLnBrk="0" hangingPunct="0">
              <a:lnSpc>
                <a:spcPct val="100000"/>
              </a:lnSpc>
              <a:spcBef>
                <a:spcPts val="1600"/>
              </a:spcBef>
              <a:spcAft>
                <a:spcPct val="0"/>
              </a:spcAft>
              <a:buClr>
                <a:srgbClr val="327A86"/>
              </a:buClr>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Was bedeutet es,</a:t>
            </a:r>
            <a:b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b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Prozente</a:t>
            </a:r>
            <a:r>
              <a:rPr lang="de-DE" sz="1600" noProof="0" dirty="0">
                <a:solidFill>
                  <a:prstClr val="black"/>
                </a:solidFill>
                <a:latin typeface="Calibri"/>
                <a:cs typeface="Calibri"/>
              </a:rPr>
              <a:t> </a:t>
            </a: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zu verstehen?</a:t>
            </a:r>
          </a:p>
        </p:txBody>
      </p:sp>
      <p:sp>
        <p:nvSpPr>
          <p:cNvPr id="20" name="Textfeld 19">
            <a:extLst>
              <a:ext uri="{FF2B5EF4-FFF2-40B4-BE49-F238E27FC236}">
                <a16:creationId xmlns:a16="http://schemas.microsoft.com/office/drawing/2014/main" id="{FEAD05A7-EE79-40FF-8D91-A60EF9B20A72}"/>
              </a:ext>
            </a:extLst>
          </p:cNvPr>
          <p:cNvSpPr txBox="1"/>
          <p:nvPr/>
        </p:nvSpPr>
        <p:spPr>
          <a:xfrm>
            <a:off x="2887365" y="3381029"/>
            <a:ext cx="2876828" cy="1231106"/>
          </a:xfrm>
          <a:prstGeom prst="rect">
            <a:avLst/>
          </a:prstGeom>
          <a:noFill/>
        </p:spPr>
        <p:txBody>
          <a:bodyPr wrap="square" lIns="0" tIns="0" rIns="0" bIns="0" rtlCol="0">
            <a:spAutoFit/>
          </a:bodyPr>
          <a:lstStyle/>
          <a:p>
            <a:pPr marL="0" marR="0" lvl="0" indent="0" algn="l" defTabSz="914400" rtl="0" eaLnBrk="0" fontAlgn="base" latinLnBrk="0" hangingPunct="0">
              <a:lnSpc>
                <a:spcPct val="100000"/>
              </a:lnSpc>
              <a:spcBef>
                <a:spcPts val="1600"/>
              </a:spcBef>
              <a:spcAft>
                <a:spcPct val="0"/>
              </a:spcAft>
              <a:buClr>
                <a:srgbClr val="327A86"/>
              </a:buClr>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Wie lässt sich feststellen,</a:t>
            </a:r>
            <a:r>
              <a:rPr kumimoji="0" lang="de-DE" sz="1600" b="0" i="0" u="none" strike="noStrike" kern="1200" cap="none" spc="0" normalizeH="0" noProof="0" dirty="0">
                <a:ln>
                  <a:noFill/>
                </a:ln>
                <a:solidFill>
                  <a:prstClr val="black"/>
                </a:solidFill>
                <a:effectLst/>
                <a:uLnTx/>
                <a:uFillTx/>
                <a:latin typeface="Calibri"/>
                <a:ea typeface="ＭＳ Ｐゴシック" charset="-128"/>
                <a:cs typeface="Calibri"/>
              </a:rPr>
              <a:t> </a:t>
            </a: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ob Lernende ein Prozentverständnis aufgebaut haben?</a:t>
            </a:r>
            <a:r>
              <a:rPr kumimoji="0" lang="de-DE" sz="1600" b="0" i="0" u="none" strike="noStrike" kern="1200" cap="none" spc="0" normalizeH="0" noProof="0" dirty="0">
                <a:ln>
                  <a:noFill/>
                </a:ln>
                <a:solidFill>
                  <a:prstClr val="black"/>
                </a:solidFill>
                <a:effectLst/>
                <a:uLnTx/>
                <a:uFillTx/>
                <a:latin typeface="Calibri"/>
                <a:ea typeface="ＭＳ Ｐゴシック" charset="-128"/>
                <a:cs typeface="Calibri"/>
              </a:rPr>
              <a:t> </a:t>
            </a:r>
            <a:br>
              <a:rPr kumimoji="0" lang="de-DE" sz="1600" b="0" i="0" u="none" strike="noStrike" kern="1200" cap="none" spc="0" normalizeH="0" noProof="0" dirty="0">
                <a:ln>
                  <a:noFill/>
                </a:ln>
                <a:solidFill>
                  <a:prstClr val="black"/>
                </a:solidFill>
                <a:effectLst/>
                <a:uLnTx/>
                <a:uFillTx/>
                <a:latin typeface="Calibri"/>
                <a:ea typeface="ＭＳ Ｐゴシック" charset="-128"/>
                <a:cs typeface="Calibri"/>
              </a:rPr>
            </a:b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Was sind typische</a:t>
            </a:r>
            <a:r>
              <a:rPr lang="de-DE" sz="1600" noProof="0" dirty="0">
                <a:solidFill>
                  <a:prstClr val="black"/>
                </a:solidFill>
                <a:latin typeface="Calibri"/>
                <a:cs typeface="Calibri"/>
              </a:rPr>
              <a:t> </a:t>
            </a: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Schwierigkeiten</a:t>
            </a:r>
            <a:r>
              <a:rPr lang="de-DE" sz="1600" dirty="0">
                <a:solidFill>
                  <a:prstClr val="black"/>
                </a:solidFill>
                <a:latin typeface="Calibri"/>
                <a:cs typeface="Calibri"/>
              </a:rPr>
              <a:t> </a:t>
            </a: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zu Prozenten?</a:t>
            </a:r>
          </a:p>
        </p:txBody>
      </p:sp>
      <p:sp>
        <p:nvSpPr>
          <p:cNvPr id="21" name="Textfeld 20">
            <a:extLst>
              <a:ext uri="{FF2B5EF4-FFF2-40B4-BE49-F238E27FC236}">
                <a16:creationId xmlns:a16="http://schemas.microsoft.com/office/drawing/2014/main" id="{D304D68A-F9B9-478C-9049-F0EEB5C3E617}"/>
              </a:ext>
            </a:extLst>
          </p:cNvPr>
          <p:cNvSpPr txBox="1"/>
          <p:nvPr/>
        </p:nvSpPr>
        <p:spPr>
          <a:xfrm>
            <a:off x="2887365" y="4833551"/>
            <a:ext cx="2876829" cy="738664"/>
          </a:xfrm>
          <a:prstGeom prst="rect">
            <a:avLst/>
          </a:prstGeom>
          <a:noFill/>
        </p:spPr>
        <p:txBody>
          <a:bodyPr wrap="square" lIns="0" tIns="0" rIns="0" bIns="0" rtlCol="0">
            <a:spAutoFit/>
          </a:bodyPr>
          <a:lstStyle/>
          <a:p>
            <a:pPr marL="0" marR="0" lvl="0" indent="0" algn="l" defTabSz="914400" rtl="0" eaLnBrk="0" fontAlgn="base" latinLnBrk="0" hangingPunct="0">
              <a:lnSpc>
                <a:spcPct val="100000"/>
              </a:lnSpc>
              <a:spcBef>
                <a:spcPts val="1600"/>
              </a:spcBef>
              <a:spcAft>
                <a:spcPct val="0"/>
              </a:spcAft>
              <a:buClr>
                <a:srgbClr val="327A86"/>
              </a:buClr>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charset="-128"/>
                <a:cs typeface="Calibri"/>
              </a:rPr>
              <a:t>Wie lässt sich ein grundlegendes Verständnis zu Prozenten erzeugen?</a:t>
            </a:r>
          </a:p>
        </p:txBody>
      </p:sp>
    </p:spTree>
    <p:extLst>
      <p:ext uri="{BB962C8B-B14F-4D97-AF65-F5344CB8AC3E}">
        <p14:creationId xmlns:p14="http://schemas.microsoft.com/office/powerpoint/2010/main" val="354723102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2083F9-2EBF-4A58-AA3F-ACC8B1EEFFFF}"/>
              </a:ext>
            </a:extLst>
          </p:cNvPr>
          <p:cNvSpPr>
            <a:spLocks noGrp="1"/>
          </p:cNvSpPr>
          <p:nvPr>
            <p:ph type="title"/>
          </p:nvPr>
        </p:nvSpPr>
        <p:spPr/>
        <p:txBody>
          <a:bodyPr/>
          <a:lstStyle/>
          <a:p>
            <a:r>
              <a:rPr lang="de-DE" dirty="0"/>
              <a:t>Und nun sind Sie dran! Ab in die Realität des Alltags!</a:t>
            </a:r>
          </a:p>
        </p:txBody>
      </p:sp>
      <p:sp>
        <p:nvSpPr>
          <p:cNvPr id="4" name="Rechteck 3">
            <a:extLst>
              <a:ext uri="{FF2B5EF4-FFF2-40B4-BE49-F238E27FC236}">
                <a16:creationId xmlns:a16="http://schemas.microsoft.com/office/drawing/2014/main" id="{D3A0B11E-3D43-1A42-8FEE-A26400803D86}"/>
              </a:ext>
            </a:extLst>
          </p:cNvPr>
          <p:cNvSpPr/>
          <p:nvPr/>
        </p:nvSpPr>
        <p:spPr>
          <a:xfrm>
            <a:off x="252000" y="899999"/>
            <a:ext cx="8640000" cy="4588537"/>
          </a:xfrm>
          <a:prstGeom prst="rect">
            <a:avLst/>
          </a:prstGeom>
          <a:solidFill>
            <a:schemeClr val="tx2">
              <a:alpha val="25000"/>
            </a:schemeClr>
          </a:solidFill>
        </p:spPr>
        <p:txBody>
          <a:bodyPr wrap="square" lIns="144000" tIns="108000" rIns="144000" bIns="108000">
            <a:spAutoFit/>
          </a:bodyPr>
          <a:lstStyle/>
          <a:p>
            <a:pPr>
              <a:spcBef>
                <a:spcPts val="576"/>
              </a:spcBef>
              <a:spcAft>
                <a:spcPts val="600"/>
              </a:spcAft>
            </a:pPr>
            <a:r>
              <a:rPr lang="de-DE" sz="1800" b="1" dirty="0">
                <a:latin typeface="Calibri" panose="020F0502020204030204" pitchFamily="34" charset="0"/>
                <a:cs typeface="Calibri" panose="020F0502020204030204" pitchFamily="34" charset="0"/>
              </a:rPr>
              <a:t>Auftrag zur Erprobung bis zum nächsten Mal: </a:t>
            </a:r>
          </a:p>
          <a:p>
            <a:pPr marL="216000" indent="-216000">
              <a:spcBef>
                <a:spcPts val="576"/>
              </a:spcBef>
              <a:spcAft>
                <a:spcPts val="600"/>
              </a:spcAft>
              <a:buClr>
                <a:schemeClr val="tx2"/>
              </a:buClr>
              <a:buFont typeface="Wingdings" panose="05000000000000000000" pitchFamily="2" charset="2"/>
              <a:buChar char="§"/>
            </a:pPr>
            <a:r>
              <a:rPr lang="de-DE" sz="1800" dirty="0">
                <a:latin typeface="Calibri" panose="020F0502020204030204" pitchFamily="34" charset="0"/>
                <a:cs typeface="Calibri" panose="020F0502020204030204" pitchFamily="34" charset="0"/>
              </a:rPr>
              <a:t>Führen Sie mindestens eine der Standortbestimmungen S6A, S6B oder S6C mit Ihrer Klasse durch und werten Sie diese aus. Greifen Sie dabei auf die jeweiligen Abschnitte aus den Handreichungen zurück. </a:t>
            </a:r>
          </a:p>
          <a:p>
            <a:pPr marL="216000" indent="-216000">
              <a:spcBef>
                <a:spcPts val="576"/>
              </a:spcBef>
              <a:spcAft>
                <a:spcPts val="600"/>
              </a:spcAft>
              <a:buClr>
                <a:schemeClr val="tx2"/>
              </a:buClr>
              <a:buFont typeface="Wingdings" panose="05000000000000000000" pitchFamily="2" charset="2"/>
              <a:buChar char="§"/>
            </a:pPr>
            <a:r>
              <a:rPr lang="de-DE" sz="1800" dirty="0">
                <a:latin typeface="Calibri" panose="020F0502020204030204" pitchFamily="34" charset="0"/>
                <a:cs typeface="Calibri" panose="020F0502020204030204" pitchFamily="34" charset="0"/>
              </a:rPr>
              <a:t>Wählen Sie anhand der Standortbestimmungen bis zu 6 Lernende für eine potentielle Kleingruppenförderung aus. Überlegen Sie, welche Aufgaben aus den Mathe-sicher-können-Bausteinen S6A, S6B oder S6C (verfügbar unter </a:t>
            </a:r>
            <a:r>
              <a:rPr lang="de-DE" sz="1800" dirty="0">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https://mathe-sicher-koennen.dzlm.de/node/437</a:t>
            </a:r>
            <a:r>
              <a:rPr lang="de-DE" sz="1800" dirty="0">
                <a:latin typeface="Calibri" panose="020F0502020204030204" pitchFamily="34" charset="0"/>
                <a:cs typeface="Calibri" panose="020F0502020204030204" pitchFamily="34" charset="0"/>
              </a:rPr>
              <a:t>) Sie in welcher Reihenfolge in einer ersten Kleingruppensitzung einsetzen würden.  </a:t>
            </a:r>
            <a:br>
              <a:rPr lang="de-DE" sz="1800" dirty="0">
                <a:latin typeface="Calibri" panose="020F0502020204030204" pitchFamily="34" charset="0"/>
                <a:cs typeface="Calibri" panose="020F0502020204030204" pitchFamily="34" charset="0"/>
              </a:rPr>
            </a:br>
            <a:endParaRPr lang="de-DE" sz="1800" b="1" dirty="0">
              <a:latin typeface="Calibri" panose="020F0502020204030204" pitchFamily="34" charset="0"/>
              <a:cs typeface="Calibri" panose="020F0502020204030204" pitchFamily="34" charset="0"/>
            </a:endParaRPr>
          </a:p>
          <a:p>
            <a:pPr>
              <a:spcBef>
                <a:spcPts val="576"/>
              </a:spcBef>
              <a:spcAft>
                <a:spcPts val="600"/>
              </a:spcAft>
            </a:pPr>
            <a:r>
              <a:rPr lang="de-DE" sz="1800" b="1" dirty="0">
                <a:latin typeface="Calibri" panose="020F0502020204030204" pitchFamily="34" charset="0"/>
                <a:cs typeface="Calibri" panose="020F0502020204030204" pitchFamily="34" charset="0"/>
              </a:rPr>
              <a:t>Bitte mitbringen zum nächsten Mal: </a:t>
            </a:r>
          </a:p>
          <a:p>
            <a:pPr marL="216000" indent="-216000">
              <a:spcBef>
                <a:spcPts val="576"/>
              </a:spcBef>
              <a:spcAft>
                <a:spcPts val="600"/>
              </a:spcAft>
              <a:buClr>
                <a:schemeClr val="tx2"/>
              </a:buClr>
              <a:buFont typeface="Wingdings" panose="05000000000000000000" pitchFamily="2" charset="2"/>
              <a:buChar char="§"/>
            </a:pPr>
            <a:r>
              <a:rPr lang="de-DE" sz="1800" dirty="0">
                <a:latin typeface="Calibri" panose="020F0502020204030204" pitchFamily="34" charset="0"/>
                <a:cs typeface="Calibri" panose="020F0502020204030204" pitchFamily="34" charset="0"/>
              </a:rPr>
              <a:t>Vier markante </a:t>
            </a:r>
            <a:r>
              <a:rPr lang="de-DE" sz="1800" dirty="0" err="1">
                <a:latin typeface="Calibri" panose="020F0502020204030204" pitchFamily="34" charset="0"/>
                <a:cs typeface="Calibri" panose="020F0502020204030204" pitchFamily="34" charset="0"/>
              </a:rPr>
              <a:t>Lernendenlösungen</a:t>
            </a:r>
            <a:r>
              <a:rPr lang="de-DE" sz="1800" dirty="0">
                <a:latin typeface="Calibri" panose="020F0502020204030204" pitchFamily="34" charset="0"/>
                <a:cs typeface="Calibri" panose="020F0502020204030204" pitchFamily="34" charset="0"/>
              </a:rPr>
              <a:t> aus einer der Standortbestimmung. </a:t>
            </a:r>
          </a:p>
          <a:p>
            <a:pPr marL="216000" indent="-216000">
              <a:spcBef>
                <a:spcPts val="576"/>
              </a:spcBef>
              <a:spcAft>
                <a:spcPts val="600"/>
              </a:spcAft>
              <a:buClr>
                <a:schemeClr val="tx2"/>
              </a:buClr>
              <a:buFont typeface="Wingdings" panose="05000000000000000000" pitchFamily="2" charset="2"/>
              <a:buChar char="§"/>
            </a:pPr>
            <a:r>
              <a:rPr lang="de-DE" sz="1800" dirty="0">
                <a:latin typeface="Calibri" panose="020F0502020204030204" pitchFamily="34" charset="0"/>
                <a:cs typeface="Calibri" panose="020F0502020204030204" pitchFamily="34" charset="0"/>
              </a:rPr>
              <a:t>Zwei Förderaufgaben und Ihre Ideen zur Durchführung. </a:t>
            </a:r>
          </a:p>
        </p:txBody>
      </p:sp>
    </p:spTree>
    <p:extLst>
      <p:ext uri="{BB962C8B-B14F-4D97-AF65-F5344CB8AC3E}">
        <p14:creationId xmlns:p14="http://schemas.microsoft.com/office/powerpoint/2010/main" val="6975977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6793E0-4806-4F2D-A716-E26E0398DC01}"/>
              </a:ext>
            </a:extLst>
          </p:cNvPr>
          <p:cNvSpPr>
            <a:spLocks noGrp="1"/>
          </p:cNvSpPr>
          <p:nvPr>
            <p:ph type="title"/>
          </p:nvPr>
        </p:nvSpPr>
        <p:spPr/>
        <p:txBody>
          <a:bodyPr/>
          <a:lstStyle/>
          <a:p>
            <a:r>
              <a:rPr lang="de-DE" dirty="0"/>
              <a:t>Und, wie wars? Runde zum Erfahrungsaustausch!</a:t>
            </a:r>
          </a:p>
        </p:txBody>
      </p:sp>
      <p:sp>
        <p:nvSpPr>
          <p:cNvPr id="5" name="Rechteck 4">
            <a:extLst>
              <a:ext uri="{FF2B5EF4-FFF2-40B4-BE49-F238E27FC236}">
                <a16:creationId xmlns:a16="http://schemas.microsoft.com/office/drawing/2014/main" id="{C00098AF-C90A-EC46-9975-B03DCE1DFE8C}"/>
              </a:ext>
            </a:extLst>
          </p:cNvPr>
          <p:cNvSpPr/>
          <p:nvPr/>
        </p:nvSpPr>
        <p:spPr>
          <a:xfrm>
            <a:off x="252000" y="899999"/>
            <a:ext cx="8640000" cy="4742425"/>
          </a:xfrm>
          <a:prstGeom prst="rect">
            <a:avLst/>
          </a:prstGeom>
          <a:solidFill>
            <a:schemeClr val="tx2">
              <a:alpha val="25000"/>
            </a:schemeClr>
          </a:solidFill>
        </p:spPr>
        <p:txBody>
          <a:bodyPr wrap="square" lIns="144000" tIns="108000" rIns="144000" bIns="108000">
            <a:spAutoFit/>
          </a:bodyPr>
          <a:lstStyle/>
          <a:p>
            <a:pPr>
              <a:spcBef>
                <a:spcPts val="576"/>
              </a:spcBef>
              <a:spcAft>
                <a:spcPts val="600"/>
              </a:spcAft>
            </a:pPr>
            <a:r>
              <a:rPr lang="de-DE" sz="1800" b="1" dirty="0">
                <a:latin typeface="Calibri" panose="020F0502020204030204" pitchFamily="34" charset="0"/>
                <a:cs typeface="Calibri" panose="020F0502020204030204" pitchFamily="34" charset="0"/>
              </a:rPr>
              <a:t>Austausch zur Diagnose: Jede Lehrkraft bringt vier markante </a:t>
            </a:r>
            <a:r>
              <a:rPr lang="de-DE" sz="1800" b="1" dirty="0" err="1">
                <a:latin typeface="Calibri" panose="020F0502020204030204" pitchFamily="34" charset="0"/>
                <a:cs typeface="Calibri" panose="020F0502020204030204" pitchFamily="34" charset="0"/>
              </a:rPr>
              <a:t>Lernendenlösungen</a:t>
            </a:r>
            <a:r>
              <a:rPr lang="de-DE" sz="1800" b="1" dirty="0">
                <a:latin typeface="Calibri" panose="020F0502020204030204" pitchFamily="34" charset="0"/>
                <a:cs typeface="Calibri" panose="020F0502020204030204" pitchFamily="34" charset="0"/>
              </a:rPr>
              <a:t> zu einer der Standortbestimmungen mit und stellt sie einer anderen Lehrkraft vor: </a:t>
            </a:r>
          </a:p>
          <a:p>
            <a:pPr marL="216000" indent="-216000">
              <a:spcBef>
                <a:spcPts val="576"/>
              </a:spcBef>
              <a:spcAft>
                <a:spcPts val="600"/>
              </a:spcAft>
              <a:buClr>
                <a:schemeClr val="tx2"/>
              </a:buClr>
              <a:buFont typeface="Wingdings" panose="05000000000000000000" pitchFamily="2" charset="2"/>
              <a:buChar char="§"/>
            </a:pPr>
            <a:r>
              <a:rPr lang="de-DE" sz="1800" dirty="0">
                <a:latin typeface="Calibri" panose="020F0502020204030204" pitchFamily="34" charset="0"/>
                <a:cs typeface="Calibri" panose="020F0502020204030204" pitchFamily="34" charset="0"/>
              </a:rPr>
              <a:t>Das habe ich über das Denken des Kindes gelernt. </a:t>
            </a:r>
          </a:p>
          <a:p>
            <a:pPr marL="216000" indent="-216000">
              <a:spcBef>
                <a:spcPts val="576"/>
              </a:spcBef>
              <a:spcAft>
                <a:spcPts val="600"/>
              </a:spcAft>
              <a:buClr>
                <a:schemeClr val="tx2"/>
              </a:buClr>
              <a:buFont typeface="Wingdings" panose="05000000000000000000" pitchFamily="2" charset="2"/>
              <a:buChar char="§"/>
            </a:pPr>
            <a:r>
              <a:rPr lang="de-DE" sz="1800" dirty="0">
                <a:latin typeface="Calibri" panose="020F0502020204030204" pitchFamily="34" charset="0"/>
                <a:cs typeface="Calibri" panose="020F0502020204030204" pitchFamily="34" charset="0"/>
              </a:rPr>
              <a:t>Diese Schwierigkeiten, die auf ein lückenhaftes Prozentverständnis beziehungsweise fehlende </a:t>
            </a:r>
            <a:r>
              <a:rPr lang="de-DE" sz="1800" dirty="0" err="1">
                <a:latin typeface="Calibri" panose="020F0502020204030204" pitchFamily="34" charset="0"/>
                <a:cs typeface="Calibri" panose="020F0502020204030204" pitchFamily="34" charset="0"/>
              </a:rPr>
              <a:t>Verstehensgrundlagen</a:t>
            </a:r>
            <a:r>
              <a:rPr lang="de-DE" sz="1800" dirty="0">
                <a:latin typeface="Calibri" panose="020F0502020204030204" pitchFamily="34" charset="0"/>
                <a:cs typeface="Calibri" panose="020F0502020204030204" pitchFamily="34" charset="0"/>
              </a:rPr>
              <a:t> zurückzuführen sind, konnte ich diagnostizieren. </a:t>
            </a:r>
            <a:br>
              <a:rPr lang="de-DE" sz="1800" dirty="0">
                <a:latin typeface="Calibri" panose="020F0502020204030204" pitchFamily="34" charset="0"/>
                <a:cs typeface="Calibri" panose="020F0502020204030204" pitchFamily="34" charset="0"/>
              </a:rPr>
            </a:br>
            <a:endParaRPr lang="de-DE" sz="1800" dirty="0">
              <a:latin typeface="Calibri" panose="020F0502020204030204" pitchFamily="34" charset="0"/>
              <a:cs typeface="Calibri" panose="020F0502020204030204" pitchFamily="34" charset="0"/>
            </a:endParaRPr>
          </a:p>
          <a:p>
            <a:pPr>
              <a:spcBef>
                <a:spcPts val="576"/>
              </a:spcBef>
              <a:spcAft>
                <a:spcPts val="600"/>
              </a:spcAft>
            </a:pPr>
            <a:r>
              <a:rPr lang="de-DE" sz="1800" b="1" dirty="0">
                <a:latin typeface="Calibri" panose="020F0502020204030204" pitchFamily="34" charset="0"/>
                <a:cs typeface="Calibri" panose="020F0502020204030204" pitchFamily="34" charset="0"/>
              </a:rPr>
              <a:t>Austausch über Förderideen in Vierergruppen:</a:t>
            </a:r>
          </a:p>
          <a:p>
            <a:pPr marL="216000" indent="-216000">
              <a:spcBef>
                <a:spcPts val="576"/>
              </a:spcBef>
              <a:spcAft>
                <a:spcPts val="600"/>
              </a:spcAft>
              <a:buClr>
                <a:srgbClr val="317986"/>
              </a:buClr>
              <a:buFont typeface="Wingdings" pitchFamily="2" charset="2"/>
              <a:buChar char="§"/>
            </a:pPr>
            <a:r>
              <a:rPr lang="de-DE" sz="1800" dirty="0">
                <a:latin typeface="Calibri" panose="020F0502020204030204" pitchFamily="34" charset="0"/>
                <a:cs typeface="Calibri" panose="020F0502020204030204" pitchFamily="34" charset="0"/>
              </a:rPr>
              <a:t>Diese Förderaufgabe würde ich mit Blick auf die ausgewerteten Standortbestimmungen in der Fördersitzung folgendermaßen einsetzen …</a:t>
            </a:r>
          </a:p>
          <a:p>
            <a:pPr marL="216000" indent="-216000">
              <a:spcBef>
                <a:spcPts val="576"/>
              </a:spcBef>
              <a:spcAft>
                <a:spcPts val="600"/>
              </a:spcAft>
              <a:buClr>
                <a:srgbClr val="317986"/>
              </a:buClr>
              <a:buFont typeface="Wingdings" pitchFamily="2" charset="2"/>
              <a:buChar char="§"/>
            </a:pPr>
            <a:r>
              <a:rPr lang="de-DE" sz="1800" dirty="0">
                <a:latin typeface="Calibri" panose="020F0502020204030204" pitchFamily="34" charset="0"/>
                <a:cs typeface="Calibri" panose="020F0502020204030204" pitchFamily="34" charset="0"/>
              </a:rPr>
              <a:t>Beim Einsatz der ausgewählten Aufgabe wäre mir Folgendes besonders wichtig …</a:t>
            </a:r>
            <a:br>
              <a:rPr lang="de-DE" sz="1800" dirty="0">
                <a:latin typeface="Calibri" panose="020F0502020204030204" pitchFamily="34" charset="0"/>
                <a:cs typeface="Calibri" panose="020F0502020204030204" pitchFamily="34" charset="0"/>
              </a:rPr>
            </a:br>
            <a:endParaRPr lang="de-DE" sz="1800" dirty="0">
              <a:latin typeface="Calibri" panose="020F0502020204030204" pitchFamily="34" charset="0"/>
              <a:cs typeface="Calibri" panose="020F0502020204030204" pitchFamily="34" charset="0"/>
            </a:endParaRPr>
          </a:p>
          <a:p>
            <a:pPr>
              <a:spcBef>
                <a:spcPts val="576"/>
              </a:spcBef>
              <a:spcAft>
                <a:spcPts val="600"/>
              </a:spcAft>
            </a:pPr>
            <a:r>
              <a:rPr lang="de-DE" sz="1800" dirty="0">
                <a:latin typeface="Calibri" panose="020F0502020204030204" pitchFamily="34" charset="0"/>
                <a:cs typeface="Calibri" panose="020F0502020204030204" pitchFamily="34" charset="0"/>
              </a:rPr>
              <a:t>Bitte </a:t>
            </a:r>
            <a:r>
              <a:rPr lang="de-DE" sz="1800" b="1" dirty="0">
                <a:latin typeface="Calibri" panose="020F0502020204030204" pitchFamily="34" charset="0"/>
                <a:cs typeface="Calibri" panose="020F0502020204030204" pitchFamily="34" charset="0"/>
              </a:rPr>
              <a:t>notieren</a:t>
            </a:r>
            <a:r>
              <a:rPr lang="de-DE" sz="1800" dirty="0">
                <a:latin typeface="Calibri" panose="020F0502020204030204" pitchFamily="34" charset="0"/>
                <a:cs typeface="Calibri" panose="020F0502020204030204" pitchFamily="34" charset="0"/>
              </a:rPr>
              <a:t> Sie die Ideen und Fragen ihrer Kleingruppe, </a:t>
            </a:r>
            <a:br>
              <a:rPr lang="de-DE" sz="1800" dirty="0">
                <a:latin typeface="Calibri" panose="020F0502020204030204" pitchFamily="34" charset="0"/>
                <a:cs typeface="Calibri" panose="020F0502020204030204" pitchFamily="34" charset="0"/>
              </a:rPr>
            </a:br>
            <a:r>
              <a:rPr lang="de-DE" sz="1800" dirty="0">
                <a:latin typeface="Calibri" panose="020F0502020204030204" pitchFamily="34" charset="0"/>
                <a:cs typeface="Calibri" panose="020F0502020204030204" pitchFamily="34" charset="0"/>
              </a:rPr>
              <a:t>so dass wir uns auch im Plenum austauschen können.</a:t>
            </a:r>
          </a:p>
        </p:txBody>
      </p:sp>
    </p:spTree>
    <p:extLst>
      <p:ext uri="{BB962C8B-B14F-4D97-AF65-F5344CB8AC3E}">
        <p14:creationId xmlns:p14="http://schemas.microsoft.com/office/powerpoint/2010/main" val="149961567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fik 14">
            <a:extLst>
              <a:ext uri="{FF2B5EF4-FFF2-40B4-BE49-F238E27FC236}">
                <a16:creationId xmlns:a16="http://schemas.microsoft.com/office/drawing/2014/main" id="{0925A1FF-0AE3-4E4B-812A-4815D33B6458}"/>
              </a:ext>
            </a:extLst>
          </p:cNvPr>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rcRect r="612" b="1857"/>
          <a:stretch>
            <a:fillRect/>
          </a:stretch>
        </p:blipFill>
        <p:spPr>
          <a:xfrm>
            <a:off x="7118322" y="1120141"/>
            <a:ext cx="1359782" cy="1342748"/>
          </a:xfrm>
          <a:custGeom>
            <a:avLst/>
            <a:gdLst>
              <a:gd name="connsiteX0" fmla="*/ 240410 w 1359782"/>
              <a:gd name="connsiteY0" fmla="*/ 0 h 1342748"/>
              <a:gd name="connsiteX1" fmla="*/ 1119373 w 1359782"/>
              <a:gd name="connsiteY1" fmla="*/ 0 h 1342748"/>
              <a:gd name="connsiteX2" fmla="*/ 1157400 w 1359782"/>
              <a:gd name="connsiteY2" fmla="*/ 3834 h 1342748"/>
              <a:gd name="connsiteX3" fmla="*/ 1359782 w 1359782"/>
              <a:gd name="connsiteY3" fmla="*/ 252148 h 1342748"/>
              <a:gd name="connsiteX4" fmla="*/ 1359782 w 1359782"/>
              <a:gd name="connsiteY4" fmla="*/ 1089284 h 1342748"/>
              <a:gd name="connsiteX5" fmla="*/ 1106318 w 1359782"/>
              <a:gd name="connsiteY5" fmla="*/ 1342748 h 1342748"/>
              <a:gd name="connsiteX6" fmla="*/ 253464 w 1359782"/>
              <a:gd name="connsiteY6" fmla="*/ 1342748 h 1342748"/>
              <a:gd name="connsiteX7" fmla="*/ 0 w 1359782"/>
              <a:gd name="connsiteY7" fmla="*/ 1089284 h 1342748"/>
              <a:gd name="connsiteX8" fmla="*/ 0 w 1359782"/>
              <a:gd name="connsiteY8" fmla="*/ 252148 h 1342748"/>
              <a:gd name="connsiteX9" fmla="*/ 202383 w 1359782"/>
              <a:gd name="connsiteY9" fmla="*/ 3834 h 134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9782" h="1342748">
                <a:moveTo>
                  <a:pt x="240410" y="0"/>
                </a:moveTo>
                <a:lnTo>
                  <a:pt x="1119373" y="0"/>
                </a:lnTo>
                <a:lnTo>
                  <a:pt x="1157400" y="3834"/>
                </a:lnTo>
                <a:cubicBezTo>
                  <a:pt x="1272899" y="27468"/>
                  <a:pt x="1359782" y="129662"/>
                  <a:pt x="1359782" y="252148"/>
                </a:cubicBezTo>
                <a:lnTo>
                  <a:pt x="1359782" y="1089284"/>
                </a:lnTo>
                <a:cubicBezTo>
                  <a:pt x="1359782" y="1229268"/>
                  <a:pt x="1246302" y="1342748"/>
                  <a:pt x="1106318" y="1342748"/>
                </a:cubicBezTo>
                <a:lnTo>
                  <a:pt x="253464" y="1342748"/>
                </a:lnTo>
                <a:cubicBezTo>
                  <a:pt x="113480" y="1342748"/>
                  <a:pt x="0" y="1229268"/>
                  <a:pt x="0" y="1089284"/>
                </a:cubicBezTo>
                <a:lnTo>
                  <a:pt x="0" y="252148"/>
                </a:lnTo>
                <a:cubicBezTo>
                  <a:pt x="0" y="129662"/>
                  <a:pt x="86883" y="27468"/>
                  <a:pt x="202383" y="3834"/>
                </a:cubicBezTo>
                <a:close/>
              </a:path>
            </a:pathLst>
          </a:custGeom>
        </p:spPr>
      </p:pic>
      <p:sp>
        <p:nvSpPr>
          <p:cNvPr id="2" name="Titel 1"/>
          <p:cNvSpPr>
            <a:spLocks noGrp="1"/>
          </p:cNvSpPr>
          <p:nvPr>
            <p:ph type="title"/>
          </p:nvPr>
        </p:nvSpPr>
        <p:spPr>
          <a:prstGeom prst="rect">
            <a:avLst/>
          </a:prstGeom>
        </p:spPr>
        <p:txBody>
          <a:bodyPr>
            <a:normAutofit/>
          </a:bodyPr>
          <a:lstStyle/>
          <a:p>
            <a:r>
              <a:rPr lang="de-DE" dirty="0" err="1"/>
              <a:t>Zwitscher</a:t>
            </a:r>
            <a:r>
              <a:rPr lang="de-DE" dirty="0"/>
              <a:t>-Runde</a:t>
            </a:r>
          </a:p>
        </p:txBody>
      </p:sp>
      <p:sp>
        <p:nvSpPr>
          <p:cNvPr id="9" name="Inhaltsplatzhalter 3">
            <a:extLst>
              <a:ext uri="{FF2B5EF4-FFF2-40B4-BE49-F238E27FC236}">
                <a16:creationId xmlns:a16="http://schemas.microsoft.com/office/drawing/2014/main" id="{7F85914E-DC74-4105-96DA-8484D59D355C}"/>
              </a:ext>
            </a:extLst>
          </p:cNvPr>
          <p:cNvSpPr txBox="1">
            <a:spLocks/>
          </p:cNvSpPr>
          <p:nvPr/>
        </p:nvSpPr>
        <p:spPr>
          <a:xfrm>
            <a:off x="252000" y="1371601"/>
            <a:ext cx="5955760" cy="3281679"/>
          </a:xfrm>
          <a:prstGeom prst="rect">
            <a:avLst/>
          </a:prstGeom>
          <a:solidFill>
            <a:srgbClr val="CCDEE1"/>
          </a:solidFill>
          <a:ln w="508000">
            <a:solidFill>
              <a:srgbClr val="CCDEE1"/>
            </a:solidFill>
            <a:miter lim="800000"/>
          </a:ln>
        </p:spPr>
        <p:txBody>
          <a:bodyPr vert="horz" wrap="square" lIns="0" tIns="0" rIns="0" bIns="0" rtlCol="0">
            <a:noAutofit/>
          </a:bodyPr>
          <a:lstStyle>
            <a:lvl1pPr marL="0" indent="-216000" algn="l" rtl="0" eaLnBrk="1" fontAlgn="base" hangingPunct="1">
              <a:lnSpc>
                <a:spcPct val="100000"/>
              </a:lnSpc>
              <a:spcBef>
                <a:spcPts val="576"/>
              </a:spcBef>
              <a:spcAft>
                <a:spcPts val="600"/>
              </a:spcAft>
              <a:buClr>
                <a:schemeClr val="tx2"/>
              </a:buClr>
              <a:buSzPct val="85000"/>
              <a:buFont typeface="Wingdings" panose="05000000000000000000" pitchFamily="2" charset="2"/>
              <a:buChar char="§"/>
              <a:defRPr sz="1800">
                <a:solidFill>
                  <a:schemeClr val="tx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tx2"/>
              </a:buClr>
              <a:buSzPct val="85000"/>
              <a:buFont typeface="Wingdings" panose="05000000000000000000" pitchFamily="2" charset="2"/>
              <a:buChar char="§"/>
              <a:defRPr sz="16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pPr indent="0">
              <a:spcBef>
                <a:spcPts val="400"/>
              </a:spcBef>
              <a:spcAft>
                <a:spcPts val="200"/>
              </a:spcAft>
              <a:buNone/>
            </a:pPr>
            <a:r>
              <a:rPr lang="de-DE" b="1" dirty="0"/>
              <a:t>Twitter-Runde</a:t>
            </a:r>
          </a:p>
          <a:p>
            <a:pPr indent="0">
              <a:spcBef>
                <a:spcPts val="400"/>
              </a:spcBef>
              <a:spcAft>
                <a:spcPts val="200"/>
              </a:spcAft>
              <a:buNone/>
            </a:pPr>
            <a:r>
              <a:rPr lang="de-DE" dirty="0"/>
              <a:t>Was ist das Wichtigste, </a:t>
            </a:r>
            <a:r>
              <a:rPr lang="de-DE" b="1" dirty="0"/>
              <a:t>das Sie heute mitnehmen?</a:t>
            </a:r>
            <a:br>
              <a:rPr lang="de-DE" b="1" dirty="0"/>
            </a:br>
            <a:endParaRPr lang="de-DE" b="1" dirty="0"/>
          </a:p>
          <a:p>
            <a:pPr indent="0">
              <a:spcBef>
                <a:spcPts val="400"/>
              </a:spcBef>
              <a:spcAft>
                <a:spcPts val="200"/>
              </a:spcAft>
              <a:buNone/>
            </a:pPr>
            <a:r>
              <a:rPr lang="de-DE" dirty="0"/>
              <a:t>Twitter-Regeln:</a:t>
            </a:r>
          </a:p>
          <a:p>
            <a:pPr marL="216000"/>
            <a:r>
              <a:rPr lang="de-DE" dirty="0"/>
              <a:t>Alle dürfen sich beim Twittern äußern (hier mündlich), </a:t>
            </a:r>
            <a:br>
              <a:rPr lang="de-DE" dirty="0"/>
            </a:br>
            <a:r>
              <a:rPr lang="de-DE" dirty="0"/>
              <a:t>aber keiner muss.</a:t>
            </a:r>
          </a:p>
          <a:p>
            <a:pPr marL="216000"/>
            <a:r>
              <a:rPr lang="de-DE" dirty="0"/>
              <a:t>Jede Twitter-Nachricht ist auf 280 Zeichen begrenzt.</a:t>
            </a:r>
          </a:p>
          <a:p>
            <a:pPr marL="216000"/>
            <a:r>
              <a:rPr lang="de-DE" dirty="0"/>
              <a:t>Es gibt keine feste Reihenfolge und kein Melden.</a:t>
            </a:r>
            <a:br>
              <a:rPr lang="de-DE" kern="0" dirty="0">
                <a:ea typeface="ＭＳ Ｐゴシック" charset="-128"/>
              </a:rPr>
            </a:br>
            <a:endParaRPr lang="de-DE" dirty="0"/>
          </a:p>
        </p:txBody>
      </p:sp>
    </p:spTree>
    <p:extLst>
      <p:ext uri="{BB962C8B-B14F-4D97-AF65-F5344CB8AC3E}">
        <p14:creationId xmlns:p14="http://schemas.microsoft.com/office/powerpoint/2010/main" val="14186149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rotWithShape="1">
          <a:blip r:embed="rId3" cstate="screen">
            <a:clrChange>
              <a:clrFrom>
                <a:srgbClr val="F8F8F5"/>
              </a:clrFrom>
              <a:clrTo>
                <a:srgbClr val="F8F8F5">
                  <a:alpha val="0"/>
                </a:srgbClr>
              </a:clrTo>
            </a:clrChange>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26124" y="804083"/>
            <a:ext cx="9144000" cy="5949280"/>
          </a:xfrm>
          <a:prstGeom prst="rect">
            <a:avLst/>
          </a:prstGeom>
        </p:spPr>
      </p:pic>
      <p:sp>
        <p:nvSpPr>
          <p:cNvPr id="2" name="Titel 1"/>
          <p:cNvSpPr>
            <a:spLocks noGrp="1"/>
          </p:cNvSpPr>
          <p:nvPr>
            <p:ph type="title"/>
          </p:nvPr>
        </p:nvSpPr>
        <p:spPr>
          <a:prstGeom prst="rect">
            <a:avLst/>
          </a:prstGeom>
        </p:spPr>
        <p:txBody>
          <a:bodyPr>
            <a:normAutofit/>
          </a:bodyPr>
          <a:lstStyle/>
          <a:p>
            <a:pPr eaLnBrk="1" hangingPunct="1">
              <a:defRPr/>
            </a:pPr>
            <a:r>
              <a:rPr lang="de-DE" dirty="0"/>
              <a:t>Evaluation</a:t>
            </a:r>
          </a:p>
        </p:txBody>
      </p:sp>
      <p:sp>
        <p:nvSpPr>
          <p:cNvPr id="82947" name="Textfeld 4"/>
          <p:cNvSpPr txBox="1">
            <a:spLocks noChangeArrowheads="1"/>
          </p:cNvSpPr>
          <p:nvPr/>
        </p:nvSpPr>
        <p:spPr bwMode="auto">
          <a:xfrm>
            <a:off x="1594409" y="908042"/>
            <a:ext cx="14345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Gesamt-</a:t>
            </a:r>
            <a:br>
              <a:rPr lang="de-DE" altLang="de-DE" sz="1800" dirty="0">
                <a:ea typeface="Calibri" charset="0"/>
              </a:rPr>
            </a:br>
            <a:r>
              <a:rPr lang="de-DE" altLang="de-DE" sz="1800" dirty="0" err="1">
                <a:ea typeface="Calibri" charset="0"/>
              </a:rPr>
              <a:t>einschätzung</a:t>
            </a:r>
            <a:endParaRPr lang="de-DE" altLang="de-DE" sz="1800" dirty="0">
              <a:ea typeface="Calibri" charset="0"/>
            </a:endParaRPr>
          </a:p>
        </p:txBody>
      </p:sp>
      <p:sp>
        <p:nvSpPr>
          <p:cNvPr id="82948" name="Textfeld 5"/>
          <p:cNvSpPr txBox="1">
            <a:spLocks noChangeArrowheads="1"/>
          </p:cNvSpPr>
          <p:nvPr/>
        </p:nvSpPr>
        <p:spPr bwMode="auto">
          <a:xfrm>
            <a:off x="6115021" y="908720"/>
            <a:ext cx="17583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Relevanz für meinen Unterricht</a:t>
            </a:r>
          </a:p>
        </p:txBody>
      </p:sp>
      <p:sp>
        <p:nvSpPr>
          <p:cNvPr id="82949" name="Textfeld 6"/>
          <p:cNvSpPr txBox="1">
            <a:spLocks noChangeArrowheads="1"/>
          </p:cNvSpPr>
          <p:nvPr/>
        </p:nvSpPr>
        <p:spPr bwMode="auto">
          <a:xfrm>
            <a:off x="252000" y="3333750"/>
            <a:ext cx="121334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Substanz des</a:t>
            </a:r>
            <a:br>
              <a:rPr lang="de-DE" altLang="de-DE" sz="1800" dirty="0">
                <a:ea typeface="Calibri" charset="0"/>
              </a:rPr>
            </a:br>
            <a:r>
              <a:rPr lang="de-DE" altLang="de-DE" sz="1800" dirty="0">
                <a:ea typeface="Calibri" charset="0"/>
              </a:rPr>
              <a:t>Inputs</a:t>
            </a:r>
          </a:p>
        </p:txBody>
      </p:sp>
      <p:sp>
        <p:nvSpPr>
          <p:cNvPr id="82950" name="Textfeld 7"/>
          <p:cNvSpPr txBox="1">
            <a:spLocks noChangeArrowheads="1"/>
          </p:cNvSpPr>
          <p:nvPr/>
        </p:nvSpPr>
        <p:spPr bwMode="auto">
          <a:xfrm>
            <a:off x="7480395" y="3573463"/>
            <a:ext cx="141160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Umsetzbarkeit </a:t>
            </a:r>
            <a:br>
              <a:rPr lang="de-DE" altLang="de-DE" sz="1800" dirty="0">
                <a:ea typeface="Calibri" charset="0"/>
              </a:rPr>
            </a:br>
            <a:r>
              <a:rPr lang="de-DE" altLang="de-DE" sz="1800" dirty="0">
                <a:ea typeface="Calibri" charset="0"/>
              </a:rPr>
              <a:t>der Ansätze</a:t>
            </a:r>
          </a:p>
        </p:txBody>
      </p:sp>
      <p:sp>
        <p:nvSpPr>
          <p:cNvPr id="82951" name="Textfeld 8"/>
          <p:cNvSpPr txBox="1">
            <a:spLocks noChangeArrowheads="1"/>
          </p:cNvSpPr>
          <p:nvPr/>
        </p:nvSpPr>
        <p:spPr bwMode="auto">
          <a:xfrm>
            <a:off x="1443607" y="5880688"/>
            <a:ext cx="161390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Angemessenheit </a:t>
            </a:r>
            <a:br>
              <a:rPr lang="de-DE" altLang="de-DE" sz="1800" dirty="0">
                <a:ea typeface="Calibri" charset="0"/>
              </a:rPr>
            </a:br>
            <a:r>
              <a:rPr lang="de-DE" altLang="de-DE" sz="1800" dirty="0">
                <a:ea typeface="Calibri" charset="0"/>
              </a:rPr>
              <a:t>der Aktivitäten</a:t>
            </a:r>
          </a:p>
        </p:txBody>
      </p:sp>
      <p:sp>
        <p:nvSpPr>
          <p:cNvPr id="82952" name="Textfeld 9"/>
          <p:cNvSpPr txBox="1">
            <a:spLocks noChangeArrowheads="1"/>
          </p:cNvSpPr>
          <p:nvPr/>
        </p:nvSpPr>
        <p:spPr bwMode="auto">
          <a:xfrm>
            <a:off x="6115021" y="5880688"/>
            <a:ext cx="154484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800" dirty="0">
                <a:ea typeface="Calibri" charset="0"/>
              </a:rPr>
              <a:t>Atmosphäre </a:t>
            </a:r>
            <a:br>
              <a:rPr lang="de-DE" altLang="de-DE" sz="1800" dirty="0">
                <a:ea typeface="Calibri" charset="0"/>
              </a:rPr>
            </a:br>
            <a:r>
              <a:rPr lang="de-DE" altLang="de-DE" sz="1800" dirty="0">
                <a:ea typeface="Calibri" charset="0"/>
              </a:rPr>
              <a:t>und Moderation</a:t>
            </a:r>
          </a:p>
        </p:txBody>
      </p:sp>
      <p:sp>
        <p:nvSpPr>
          <p:cNvPr id="82953" name="Textfeld 10"/>
          <p:cNvSpPr txBox="1">
            <a:spLocks noChangeArrowheads="1"/>
          </p:cNvSpPr>
          <p:nvPr/>
        </p:nvSpPr>
        <p:spPr bwMode="auto">
          <a:xfrm>
            <a:off x="1529474" y="1676265"/>
            <a:ext cx="6715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spcBef>
                <a:spcPts val="400"/>
              </a:spcBef>
              <a:spcAft>
                <a:spcPct val="0"/>
              </a:spcAft>
              <a:buClrTx/>
              <a:buFontTx/>
              <a:buNone/>
            </a:pPr>
            <a:r>
              <a:rPr lang="de-DE" altLang="de-DE" sz="1600" dirty="0">
                <a:solidFill>
                  <a:srgbClr val="327A86"/>
                </a:solidFill>
                <a:ea typeface="Calibri" charset="0"/>
              </a:rPr>
              <a:t>Prima</a:t>
            </a:r>
          </a:p>
        </p:txBody>
      </p:sp>
      <p:sp>
        <p:nvSpPr>
          <p:cNvPr id="82954" name="Textfeld 11"/>
          <p:cNvSpPr txBox="1">
            <a:spLocks noChangeArrowheads="1"/>
          </p:cNvSpPr>
          <p:nvPr/>
        </p:nvSpPr>
        <p:spPr bwMode="auto">
          <a:xfrm>
            <a:off x="3639644" y="3468826"/>
            <a:ext cx="8391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0" indent="0">
              <a:spcBef>
                <a:spcPts val="400"/>
              </a:spcBef>
              <a:spcAft>
                <a:spcPct val="0"/>
              </a:spcAft>
              <a:buClrTx/>
              <a:buNone/>
            </a:pPr>
            <a:r>
              <a:rPr lang="de-DE" altLang="de-DE" sz="1600" dirty="0">
                <a:solidFill>
                  <a:srgbClr val="327A86"/>
                </a:solidFill>
                <a:ea typeface="Calibri" charset="0"/>
              </a:rPr>
              <a:t>Nicht </a:t>
            </a:r>
            <a:br>
              <a:rPr lang="de-DE" altLang="de-DE" sz="1600" dirty="0">
                <a:solidFill>
                  <a:srgbClr val="327A86"/>
                </a:solidFill>
                <a:ea typeface="Calibri" charset="0"/>
              </a:rPr>
            </a:br>
            <a:r>
              <a:rPr lang="de-DE" altLang="de-DE" sz="1600" dirty="0">
                <a:solidFill>
                  <a:srgbClr val="327A86"/>
                </a:solidFill>
                <a:ea typeface="Calibri" charset="0"/>
              </a:rPr>
              <a:t>gefallen</a:t>
            </a:r>
          </a:p>
        </p:txBody>
      </p:sp>
    </p:spTree>
    <p:extLst>
      <p:ext uri="{BB962C8B-B14F-4D97-AF65-F5344CB8AC3E}">
        <p14:creationId xmlns:p14="http://schemas.microsoft.com/office/powerpoint/2010/main" val="236932362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0FFBB628-EAFC-124F-B85C-E6626FE75E25}"/>
              </a:ext>
            </a:extLst>
          </p:cNvPr>
          <p:cNvPicPr>
            <a:picLocks noChangeAspect="1"/>
          </p:cNvPicPr>
          <p:nvPr/>
        </p:nvPicPr>
        <p:blipFill>
          <a:blip r:embed="rId3"/>
          <a:stretch>
            <a:fillRect/>
          </a:stretch>
        </p:blipFill>
        <p:spPr>
          <a:xfrm>
            <a:off x="7488993" y="3948188"/>
            <a:ext cx="1145679" cy="1600313"/>
          </a:xfrm>
          <a:prstGeom prst="rect">
            <a:avLst/>
          </a:prstGeom>
          <a:effectLst>
            <a:outerShdw blurRad="50800" dist="38100" dir="2700000" algn="tl" rotWithShape="0">
              <a:prstClr val="black">
                <a:alpha val="40000"/>
              </a:prstClr>
            </a:outerShdw>
          </a:effectLst>
        </p:spPr>
      </p:pic>
      <p:sp>
        <p:nvSpPr>
          <p:cNvPr id="12" name="Inhaltsplatzhalter 11">
            <a:extLst>
              <a:ext uri="{FF2B5EF4-FFF2-40B4-BE49-F238E27FC236}">
                <a16:creationId xmlns:a16="http://schemas.microsoft.com/office/drawing/2014/main" id="{83A0B783-BA71-4658-A6F7-854AFB9BB819}"/>
              </a:ext>
            </a:extLst>
          </p:cNvPr>
          <p:cNvSpPr>
            <a:spLocks noGrp="1"/>
          </p:cNvSpPr>
          <p:nvPr>
            <p:ph idx="1"/>
          </p:nvPr>
        </p:nvSpPr>
        <p:spPr>
          <a:xfrm>
            <a:off x="252000" y="899999"/>
            <a:ext cx="6808557" cy="5580000"/>
          </a:xfrm>
        </p:spPr>
        <p:txBody>
          <a:bodyPr/>
          <a:lstStyle/>
          <a:p>
            <a:pPr marL="0" indent="0" fontAlgn="t">
              <a:spcBef>
                <a:spcPts val="0"/>
              </a:spcBef>
              <a:buNone/>
            </a:pPr>
            <a:r>
              <a:rPr lang="de-DE" sz="1600" b="1" dirty="0"/>
              <a:t>Basisliteratur</a:t>
            </a:r>
            <a:endParaRPr lang="de-DE" sz="1600" dirty="0"/>
          </a:p>
          <a:p>
            <a:pPr marL="252000" indent="-252000" fontAlgn="auto">
              <a:spcBef>
                <a:spcPts val="0"/>
              </a:spcBef>
              <a:buNone/>
            </a:pPr>
            <a:r>
              <a:rPr lang="de-DE" sz="1600" dirty="0"/>
              <a:t>Prediger, S., Selter, C., </a:t>
            </a:r>
            <a:r>
              <a:rPr lang="de-DE" sz="1600" dirty="0" err="1"/>
              <a:t>Hußmann</a:t>
            </a:r>
            <a:r>
              <a:rPr lang="de-DE" sz="1600" dirty="0"/>
              <a:t>, S. &amp; </a:t>
            </a:r>
            <a:r>
              <a:rPr lang="de-DE" sz="1600" dirty="0" err="1"/>
              <a:t>Nührenbörger</a:t>
            </a:r>
            <a:r>
              <a:rPr lang="de-DE" sz="1600" dirty="0"/>
              <a:t>, M. (Hrsg.) (2017). Mathe sicher können. Handreichungen </a:t>
            </a:r>
            <a:r>
              <a:rPr lang="de-DE" sz="1600" dirty="0" err="1"/>
              <a:t>für</a:t>
            </a:r>
            <a:r>
              <a:rPr lang="de-DE" sz="1600" dirty="0"/>
              <a:t> ein Diagnose- und Förderkonzept zur Sicherung mathematischer Basiskompetenzen</a:t>
            </a:r>
            <a:r>
              <a:rPr lang="de-DE" sz="1600" i="1" dirty="0"/>
              <a:t>. Sachrechnen: Größen – Überschlagen – Textaufgaben – Diagramme – Proportionen – Prozentrechnung </a:t>
            </a:r>
            <a:r>
              <a:rPr lang="de-DE" sz="1600" dirty="0"/>
              <a:t>(S. 132-155). Mathe sicher können – Projekt.</a:t>
            </a:r>
          </a:p>
          <a:p>
            <a:pPr marL="252000" indent="-252000" fontAlgn="t">
              <a:spcBef>
                <a:spcPts val="0"/>
              </a:spcBef>
              <a:buNone/>
            </a:pPr>
            <a:r>
              <a:rPr lang="de-DE" sz="1600" dirty="0"/>
              <a:t>Pöhler, B. &amp; Prediger, S. (2017). </a:t>
            </a:r>
            <a:r>
              <a:rPr lang="de-DE" sz="1600" dirty="0" err="1"/>
              <a:t>Verstehensförderung</a:t>
            </a:r>
            <a:r>
              <a:rPr lang="de-DE" sz="1600" dirty="0"/>
              <a:t> erfordert auch Sprachförderung – Hintergründe und Ansätze einer Unterrichtseinheit zum Prozente verstehen, erklären und berechnen. In A. Fritz, S. Schmidt &amp; G. Ricken (Hrsg.), </a:t>
            </a:r>
            <a:r>
              <a:rPr lang="de-DE" sz="1600" i="1" dirty="0"/>
              <a:t>Handbuch Rechenschwäche </a:t>
            </a:r>
            <a:r>
              <a:rPr lang="de-DE" sz="1600" dirty="0"/>
              <a:t>(S. 436-459). Weinheim: Beltz.</a:t>
            </a:r>
            <a:br>
              <a:rPr lang="de-DE" sz="1600" dirty="0"/>
            </a:br>
            <a:r>
              <a:rPr lang="de-DE" sz="1600" dirty="0"/>
              <a:t> </a:t>
            </a:r>
          </a:p>
          <a:p>
            <a:pPr marL="0" indent="0" fontAlgn="t">
              <a:spcBef>
                <a:spcPts val="0"/>
              </a:spcBef>
              <a:buNone/>
            </a:pPr>
            <a:r>
              <a:rPr lang="de-DE" sz="1600" b="1" dirty="0"/>
              <a:t>Benutztes Diagnose- und Fördermaterial</a:t>
            </a:r>
            <a:endParaRPr lang="de-DE" sz="1600" dirty="0"/>
          </a:p>
          <a:p>
            <a:pPr marL="252000" indent="-252000" fontAlgn="t">
              <a:spcBef>
                <a:spcPts val="0"/>
              </a:spcBef>
              <a:buNone/>
            </a:pPr>
            <a:r>
              <a:rPr lang="de-DE" sz="1600" dirty="0"/>
              <a:t>Pöhler, B. &amp; Prediger, S. (2017). Baustein S6A, S6B und S6C in Prediger et al. (2017) s.o.</a:t>
            </a:r>
            <a:br>
              <a:rPr lang="de-DE" sz="1600" dirty="0"/>
            </a:br>
            <a:r>
              <a:rPr lang="de-DE" sz="1600" dirty="0"/>
              <a:t>Online unter mathe-sicher-koennen.dzlm.de/</a:t>
            </a:r>
            <a:r>
              <a:rPr lang="de-DE" sz="1600" dirty="0" err="1"/>
              <a:t>node</a:t>
            </a:r>
            <a:r>
              <a:rPr lang="de-DE" sz="1600" dirty="0"/>
              <a:t>/437</a:t>
            </a:r>
          </a:p>
          <a:p>
            <a:pPr marL="252000" indent="-252000" fontAlgn="t">
              <a:spcBef>
                <a:spcPts val="0"/>
              </a:spcBef>
              <a:buNone/>
            </a:pPr>
            <a:r>
              <a:rPr lang="de-DE" sz="1600" dirty="0"/>
              <a:t>Unterrichtsreihe Prozente verstehen (ab Kl. 7): </a:t>
            </a:r>
            <a:r>
              <a:rPr lang="de-DE" sz="1600" dirty="0">
                <a:hlinkClick r:id="rId4"/>
              </a:rPr>
              <a:t>sima.dzlm.de/um/7-001</a:t>
            </a:r>
            <a:endParaRPr lang="de-DE" sz="1600" dirty="0"/>
          </a:p>
          <a:p>
            <a:pPr marL="252000" indent="-252000" fontAlgn="auto">
              <a:spcBef>
                <a:spcPts val="0"/>
              </a:spcBef>
              <a:buNone/>
            </a:pPr>
            <a:r>
              <a:rPr lang="de-DE" sz="1600" dirty="0"/>
              <a:t>Erklärvideos für Kinder zu Prozenten (folgen später)</a:t>
            </a:r>
          </a:p>
          <a:p>
            <a:pPr>
              <a:spcBef>
                <a:spcPts val="0"/>
              </a:spcBef>
            </a:pPr>
            <a:endParaRPr lang="de-DE" sz="1600" dirty="0"/>
          </a:p>
        </p:txBody>
      </p:sp>
      <p:sp>
        <p:nvSpPr>
          <p:cNvPr id="3" name="Titel 2"/>
          <p:cNvSpPr>
            <a:spLocks noGrp="1"/>
          </p:cNvSpPr>
          <p:nvPr>
            <p:ph type="title"/>
          </p:nvPr>
        </p:nvSpPr>
        <p:spPr/>
        <p:txBody>
          <a:bodyPr/>
          <a:lstStyle/>
          <a:p>
            <a:r>
              <a:rPr lang="de-DE" dirty="0"/>
              <a:t>Literatur </a:t>
            </a:r>
          </a:p>
        </p:txBody>
      </p:sp>
      <p:pic>
        <p:nvPicPr>
          <p:cNvPr id="15" name="Grafik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65833" y="3863780"/>
            <a:ext cx="500963" cy="500963"/>
          </a:xfrm>
          <a:prstGeom prst="rect">
            <a:avLst/>
          </a:prstGeom>
          <a:effectLst>
            <a:outerShdw blurRad="50800" dist="38100" dir="2700000" algn="tl" rotWithShape="0">
              <a:prstClr val="black">
                <a:alpha val="40000"/>
              </a:prstClr>
            </a:outerShdw>
          </a:effectLst>
        </p:spPr>
      </p:pic>
      <p:pic>
        <p:nvPicPr>
          <p:cNvPr id="16" name="Grafik 15">
            <a:extLst>
              <a:ext uri="{FF2B5EF4-FFF2-40B4-BE49-F238E27FC236}">
                <a16:creationId xmlns:a16="http://schemas.microsoft.com/office/drawing/2014/main" id="{38205701-AA08-4669-98CF-B264F421CFB0}"/>
              </a:ext>
            </a:extLst>
          </p:cNvPr>
          <p:cNvPicPr>
            <a:picLocks noChangeAspect="1"/>
          </p:cNvPicPr>
          <p:nvPr/>
        </p:nvPicPr>
        <p:blipFill>
          <a:blip r:embed="rId6"/>
          <a:stretch>
            <a:fillRect/>
          </a:stretch>
        </p:blipFill>
        <p:spPr>
          <a:xfrm rot="1154022">
            <a:off x="7714070" y="1615854"/>
            <a:ext cx="982654" cy="1352072"/>
          </a:xfrm>
          <a:prstGeom prst="rect">
            <a:avLst/>
          </a:prstGeom>
        </p:spPr>
      </p:pic>
      <p:pic>
        <p:nvPicPr>
          <p:cNvPr id="17" name="Picture 2" descr="Mathe sicher können - 5.-8. Schuljahr">
            <a:extLst>
              <a:ext uri="{FF2B5EF4-FFF2-40B4-BE49-F238E27FC236}">
                <a16:creationId xmlns:a16="http://schemas.microsoft.com/office/drawing/2014/main" id="{7606FC75-5A7F-49C3-8198-B233DA554B2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506767">
            <a:off x="7506863" y="965283"/>
            <a:ext cx="838831" cy="118694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0181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4">
            <a:extLst>
              <a:ext uri="{FF2B5EF4-FFF2-40B4-BE49-F238E27FC236}">
                <a16:creationId xmlns:a16="http://schemas.microsoft.com/office/drawing/2014/main" id="{CC3E5AB8-E2D4-43BF-98B0-613134C8B73B}"/>
              </a:ext>
            </a:extLst>
          </p:cNvPr>
          <p:cNvSpPr txBox="1">
            <a:spLocks/>
          </p:cNvSpPr>
          <p:nvPr/>
        </p:nvSpPr>
        <p:spPr>
          <a:xfrm>
            <a:off x="963345" y="4877732"/>
            <a:ext cx="5003115" cy="13173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None/>
            </a:pPr>
            <a:r>
              <a:rPr lang="de-DE" dirty="0">
                <a:solidFill>
                  <a:schemeClr val="bg1"/>
                </a:solidFill>
                <a:latin typeface="Calibri" panose="020F0502020204030204" pitchFamily="34" charset="0"/>
              </a:rPr>
              <a:t>Vielen Dank für</a:t>
            </a:r>
            <a:br>
              <a:rPr lang="de-DE" dirty="0">
                <a:solidFill>
                  <a:schemeClr val="bg1"/>
                </a:solidFill>
                <a:latin typeface="Calibri" panose="020F0502020204030204" pitchFamily="34" charset="0"/>
              </a:rPr>
            </a:br>
            <a:r>
              <a:rPr lang="de-DE" dirty="0">
                <a:solidFill>
                  <a:schemeClr val="bg1"/>
                </a:solidFill>
                <a:latin typeface="Calibri" panose="020F0502020204030204" pitchFamily="34" charset="0"/>
              </a:rPr>
              <a:t>Ihre aktive Mitarbeit!</a:t>
            </a:r>
          </a:p>
        </p:txBody>
      </p:sp>
      <p:pic>
        <p:nvPicPr>
          <p:cNvPr id="5" name="Grafik 4">
            <a:extLst>
              <a:ext uri="{FF2B5EF4-FFF2-40B4-BE49-F238E27FC236}">
                <a16:creationId xmlns:a16="http://schemas.microsoft.com/office/drawing/2014/main" id="{1D3EB766-36F7-544F-9BE8-5580ECEF4692}"/>
              </a:ext>
            </a:extLst>
          </p:cNvPr>
          <p:cNvPicPr>
            <a:picLocks noChangeAspect="1"/>
          </p:cNvPicPr>
          <p:nvPr/>
        </p:nvPicPr>
        <p:blipFill rotWithShape="1">
          <a:blip r:embed="rId2"/>
          <a:srcRect l="2697" t="23431" r="6559" b="4152"/>
          <a:stretch/>
        </p:blipFill>
        <p:spPr>
          <a:xfrm>
            <a:off x="963345" y="1565895"/>
            <a:ext cx="4117460" cy="1686068"/>
          </a:xfrm>
          <a:prstGeom prst="rect">
            <a:avLst/>
          </a:prstGeom>
        </p:spPr>
      </p:pic>
      <p:pic>
        <p:nvPicPr>
          <p:cNvPr id="6" name="Grafik 5">
            <a:extLst>
              <a:ext uri="{FF2B5EF4-FFF2-40B4-BE49-F238E27FC236}">
                <a16:creationId xmlns:a16="http://schemas.microsoft.com/office/drawing/2014/main" id="{5C4192D4-D892-784E-9142-78E9526C793F}"/>
              </a:ext>
            </a:extLst>
          </p:cNvPr>
          <p:cNvPicPr>
            <a:picLocks noChangeAspect="1"/>
          </p:cNvPicPr>
          <p:nvPr/>
        </p:nvPicPr>
        <p:blipFill>
          <a:blip r:embed="rId3"/>
          <a:stretch>
            <a:fillRect/>
          </a:stretch>
        </p:blipFill>
        <p:spPr>
          <a:xfrm>
            <a:off x="5589971" y="1565895"/>
            <a:ext cx="2590684" cy="1686068"/>
          </a:xfrm>
          <a:prstGeom prst="rect">
            <a:avLst/>
          </a:prstGeom>
        </p:spPr>
      </p:pic>
    </p:spTree>
    <p:extLst>
      <p:ext uri="{BB962C8B-B14F-4D97-AF65-F5344CB8AC3E}">
        <p14:creationId xmlns:p14="http://schemas.microsoft.com/office/powerpoint/2010/main" val="3795793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435D638-63A0-4C0C-A26F-60C6E8FD3E81}"/>
              </a:ext>
            </a:extLst>
          </p:cNvPr>
          <p:cNvSpPr>
            <a:spLocks noGrp="1"/>
          </p:cNvSpPr>
          <p:nvPr>
            <p:ph idx="1"/>
          </p:nvPr>
        </p:nvSpPr>
        <p:spPr>
          <a:xfrm>
            <a:off x="252000" y="3229336"/>
            <a:ext cx="8640000" cy="3466663"/>
          </a:xfrm>
        </p:spPr>
        <p:txBody>
          <a:bodyPr anchor="b"/>
          <a:lstStyle/>
          <a:p>
            <a:pPr marL="0" indent="0">
              <a:buNone/>
            </a:pPr>
            <a:r>
              <a:rPr lang="de-DE" sz="1600" b="1" dirty="0"/>
              <a:t>Methodische Anregungen</a:t>
            </a:r>
          </a:p>
          <a:p>
            <a:r>
              <a:rPr lang="de-DE" sz="1600" b="1" dirty="0"/>
              <a:t>In Präsenz: </a:t>
            </a:r>
            <a:r>
              <a:rPr lang="de-DE" sz="1600" dirty="0"/>
              <a:t>Aufgaben in einer Murmelphase zu zweit bearbeiten lassen. Anschließend im Plenum sammeln lassen, welche Herangehensweisen selbst verwendet wurden und welche Lernenden vermittelt werden sollten. In Bezug auf Letzteres sollten auch Begründungen eingeholt werden. </a:t>
            </a:r>
          </a:p>
          <a:p>
            <a:r>
              <a:rPr lang="de-DE" sz="1600" b="1" dirty="0"/>
              <a:t>Im Digitalen: </a:t>
            </a:r>
            <a:r>
              <a:rPr lang="de-DE" sz="1600" dirty="0"/>
              <a:t>Die Teilaufgaben 2 und 3 können (ohne die Begründung in der dritten Teilaufgabe) in eine Umfrage (in Videokonferenztools oder </a:t>
            </a:r>
            <a:r>
              <a:rPr lang="de-DE" sz="1600" dirty="0" err="1"/>
              <a:t>Mentimeter</a:t>
            </a:r>
            <a:r>
              <a:rPr lang="de-DE" sz="1600" dirty="0"/>
              <a:t>) integriert werden. Als Auswahlmöglichkeiten für die letzten beiden Teilaufgaben eignen sich folgende Herangehensweisen: Formel, klassischer Dreisatz (über 1 %), proportionales Hoch- und Runterrechnen (nicht über 1 %), Prozentstreifen, andere Herangehensweise</a:t>
            </a:r>
            <a:br>
              <a:rPr lang="de-DE" sz="1600" dirty="0"/>
            </a:br>
            <a:endParaRPr lang="de-DE" sz="1600" dirty="0"/>
          </a:p>
        </p:txBody>
      </p:sp>
      <p:sp>
        <p:nvSpPr>
          <p:cNvPr id="3" name="Titel 2">
            <a:extLst>
              <a:ext uri="{FF2B5EF4-FFF2-40B4-BE49-F238E27FC236}">
                <a16:creationId xmlns:a16="http://schemas.microsoft.com/office/drawing/2014/main" id="{53722BFA-F1C9-4EB5-AB3F-2318B6F2EE0F}"/>
              </a:ext>
            </a:extLst>
          </p:cNvPr>
          <p:cNvSpPr>
            <a:spLocks noGrp="1"/>
          </p:cNvSpPr>
          <p:nvPr>
            <p:ph type="title"/>
          </p:nvPr>
        </p:nvSpPr>
        <p:spPr/>
        <p:txBody>
          <a:bodyPr/>
          <a:lstStyle/>
          <a:p>
            <a:r>
              <a:rPr lang="de-DE" dirty="0"/>
              <a:t>Vorschlag zur Zeitstruktur</a:t>
            </a:r>
          </a:p>
        </p:txBody>
      </p:sp>
      <p:sp>
        <p:nvSpPr>
          <p:cNvPr id="9" name="Inhaltsplatzhalter 3">
            <a:extLst>
              <a:ext uri="{FF2B5EF4-FFF2-40B4-BE49-F238E27FC236}">
                <a16:creationId xmlns:a16="http://schemas.microsoft.com/office/drawing/2014/main" id="{0C838A74-0683-FC4B-B371-8773C2E01CBA}"/>
              </a:ext>
            </a:extLst>
          </p:cNvPr>
          <p:cNvSpPr txBox="1">
            <a:spLocks/>
          </p:cNvSpPr>
          <p:nvPr/>
        </p:nvSpPr>
        <p:spPr>
          <a:xfrm>
            <a:off x="628650" y="1459081"/>
            <a:ext cx="8093319" cy="3939837"/>
          </a:xfrm>
          <a:prstGeom prst="rect">
            <a:avLst/>
          </a:prstGeom>
        </p:spPr>
        <p:txBody>
          <a:bodyPr vert="horz" wrap="square" lIns="0" tIns="0" rIns="0" bIns="0" rtlCol="0" anchor="b" anchorCtr="0">
            <a:noAutofit/>
          </a:bodyPr>
          <a:lstStyle>
            <a:lvl1pPr marL="215900" indent="-215900" algn="l" rtl="0" eaLnBrk="1" fontAlgn="base" hangingPunct="1">
              <a:lnSpc>
                <a:spcPct val="100000"/>
              </a:lnSpc>
              <a:spcBef>
                <a:spcPts val="576"/>
              </a:spcBef>
              <a:spcAft>
                <a:spcPts val="600"/>
              </a:spcAft>
              <a:buClr>
                <a:schemeClr val="accent1"/>
              </a:buClr>
              <a:buSzPct val="85000"/>
              <a:buFont typeface="Wingdings" panose="05000000000000000000" pitchFamily="2" charset="2"/>
              <a:buChar char="§"/>
              <a:defRPr sz="1800">
                <a:solidFill>
                  <a:schemeClr val="accent1"/>
                </a:solidFill>
                <a:latin typeface="Calibri"/>
                <a:ea typeface="+mn-ea"/>
                <a:cs typeface="Calibri"/>
              </a:defRPr>
            </a:lvl1pPr>
            <a:lvl2pPr marL="432000" indent="-216000" algn="l" rtl="0" eaLnBrk="1" fontAlgn="base" hangingPunct="1">
              <a:lnSpc>
                <a:spcPct val="100000"/>
              </a:lnSpc>
              <a:spcBef>
                <a:spcPct val="20000"/>
              </a:spcBef>
              <a:spcAft>
                <a:spcPts val="600"/>
              </a:spcAft>
              <a:buClr>
                <a:schemeClr val="accent1"/>
              </a:buClr>
              <a:buSzPct val="85000"/>
              <a:buFont typeface="Wingdings" panose="05000000000000000000" pitchFamily="2" charset="2"/>
              <a:buChar char="§"/>
              <a:defRPr sz="1600">
                <a:solidFill>
                  <a:schemeClr val="accent1"/>
                </a:solidFill>
                <a:latin typeface="Calibri"/>
                <a:ea typeface="+mn-ea"/>
                <a:cs typeface="Calibri"/>
              </a:defRPr>
            </a:lvl2pPr>
            <a:lvl3pPr marL="432000" indent="-216000" algn="l" rtl="0" eaLnBrk="1" fontAlgn="base" hangingPunct="1">
              <a:lnSpc>
                <a:spcPct val="100000"/>
              </a:lnSpc>
              <a:spcBef>
                <a:spcPct val="20000"/>
              </a:spcBef>
              <a:spcAft>
                <a:spcPts val="600"/>
              </a:spcAft>
              <a:buClr>
                <a:schemeClr val="accent1"/>
              </a:buClr>
              <a:buSzPct val="85000"/>
              <a:buFont typeface="Wingdings" panose="05000000000000000000" pitchFamily="2" charset="2"/>
              <a:buChar char="§"/>
              <a:defRPr sz="1600">
                <a:solidFill>
                  <a:schemeClr val="accent1"/>
                </a:solidFill>
                <a:latin typeface="Calibri"/>
                <a:ea typeface="+mn-ea"/>
                <a:cs typeface="Calibri"/>
              </a:defRPr>
            </a:lvl3pPr>
            <a:lvl4pPr marL="432000" indent="-216000" algn="l" rtl="0" eaLnBrk="1" fontAlgn="base" hangingPunct="1">
              <a:lnSpc>
                <a:spcPct val="100000"/>
              </a:lnSpc>
              <a:spcBef>
                <a:spcPct val="20000"/>
              </a:spcBef>
              <a:spcAft>
                <a:spcPts val="600"/>
              </a:spcAft>
              <a:buClr>
                <a:schemeClr val="accent1"/>
              </a:buClr>
              <a:buSzPct val="85000"/>
              <a:buFont typeface="Wingdings" panose="05000000000000000000" pitchFamily="2" charset="2"/>
              <a:buChar char="§"/>
              <a:defRPr sz="1600">
                <a:solidFill>
                  <a:schemeClr val="accent1"/>
                </a:solidFill>
                <a:latin typeface="Calibri"/>
                <a:ea typeface="+mn-ea"/>
                <a:cs typeface="Calibri"/>
              </a:defRPr>
            </a:lvl4pPr>
            <a:lvl5pPr marL="432000" indent="-216000" algn="l" rtl="0" eaLnBrk="1" fontAlgn="base" hangingPunct="1">
              <a:lnSpc>
                <a:spcPct val="100000"/>
              </a:lnSpc>
              <a:spcBef>
                <a:spcPct val="20000"/>
              </a:spcBef>
              <a:spcAft>
                <a:spcPts val="600"/>
              </a:spcAft>
              <a:buClr>
                <a:schemeClr val="accent1"/>
              </a:buClr>
              <a:buSzPct val="85000"/>
              <a:buFont typeface="Wingdings" panose="05000000000000000000" pitchFamily="2" charset="2"/>
              <a:buChar char="§"/>
              <a:defRPr sz="1600">
                <a:solidFill>
                  <a:schemeClr val="accent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indent="0">
              <a:buNone/>
            </a:pPr>
            <a:endParaRPr lang="de-DE" sz="1600" dirty="0"/>
          </a:p>
        </p:txBody>
      </p:sp>
      <p:sp>
        <p:nvSpPr>
          <p:cNvPr id="8" name="Rechteck 7">
            <a:extLst>
              <a:ext uri="{FF2B5EF4-FFF2-40B4-BE49-F238E27FC236}">
                <a16:creationId xmlns:a16="http://schemas.microsoft.com/office/drawing/2014/main" id="{3D0BF268-990B-4AAA-9A51-389DE34FFD99}"/>
              </a:ext>
            </a:extLst>
          </p:cNvPr>
          <p:cNvSpPr/>
          <p:nvPr/>
        </p:nvSpPr>
        <p:spPr bwMode="auto">
          <a:xfrm>
            <a:off x="-501228" y="1285875"/>
            <a:ext cx="9940715" cy="616836"/>
          </a:xfrm>
          <a:prstGeom prst="rect">
            <a:avLst/>
          </a:prstGeom>
          <a:solidFill>
            <a:schemeClr val="tx2">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graphicFrame>
        <p:nvGraphicFramePr>
          <p:cNvPr id="10" name="Tabelle 9">
            <a:extLst>
              <a:ext uri="{FF2B5EF4-FFF2-40B4-BE49-F238E27FC236}">
                <a16:creationId xmlns:a16="http://schemas.microsoft.com/office/drawing/2014/main" id="{3E9B0E8E-A1FB-49C2-A8DC-04E7AD621E3E}"/>
              </a:ext>
            </a:extLst>
          </p:cNvPr>
          <p:cNvGraphicFramePr>
            <a:graphicFrameLocks noGrp="1"/>
          </p:cNvGraphicFramePr>
          <p:nvPr>
            <p:extLst>
              <p:ext uri="{D42A27DB-BD31-4B8C-83A1-F6EECF244321}">
                <p14:modId xmlns:p14="http://schemas.microsoft.com/office/powerpoint/2010/main" val="4227123640"/>
              </p:ext>
            </p:extLst>
          </p:nvPr>
        </p:nvGraphicFramePr>
        <p:xfrm>
          <a:off x="252000" y="851666"/>
          <a:ext cx="8640000" cy="1058400"/>
        </p:xfrm>
        <a:graphic>
          <a:graphicData uri="http://schemas.openxmlformats.org/drawingml/2006/table">
            <a:tbl>
              <a:tblPr firstRow="1" firstCol="1" bandRow="1"/>
              <a:tblGrid>
                <a:gridCol w="880127">
                  <a:extLst>
                    <a:ext uri="{9D8B030D-6E8A-4147-A177-3AD203B41FA5}">
                      <a16:colId xmlns:a16="http://schemas.microsoft.com/office/drawing/2014/main" val="20000"/>
                    </a:ext>
                  </a:extLst>
                </a:gridCol>
                <a:gridCol w="5855185">
                  <a:extLst>
                    <a:ext uri="{9D8B030D-6E8A-4147-A177-3AD203B41FA5}">
                      <a16:colId xmlns:a16="http://schemas.microsoft.com/office/drawing/2014/main" val="20001"/>
                    </a:ext>
                  </a:extLst>
                </a:gridCol>
                <a:gridCol w="1904688">
                  <a:extLst>
                    <a:ext uri="{9D8B030D-6E8A-4147-A177-3AD203B41FA5}">
                      <a16:colId xmlns:a16="http://schemas.microsoft.com/office/drawing/2014/main" val="20002"/>
                    </a:ext>
                  </a:extLst>
                </a:gridCol>
              </a:tblGrid>
              <a:tr h="165500">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Zeit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Inhalt / Aktivität</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Material / Medien</a:t>
                      </a:r>
                    </a:p>
                  </a:txBody>
                  <a:tcPr marL="36000" marR="36000" marT="18000" marB="18000" anchor="ctr">
                    <a:lnL>
                      <a:noFill/>
                    </a:lnL>
                    <a:lnR>
                      <a:noFill/>
                    </a:lnR>
                    <a:lnT w="12700" cap="flat" cmpd="sng" algn="ctr">
                      <a:solidFill>
                        <a:schemeClr val="bg1">
                          <a:lumMod val="50000"/>
                        </a:schemeClr>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78967">
                <a:tc>
                  <a:txBody>
                    <a:bodyPr/>
                    <a:lstStyle/>
                    <a:p>
                      <a:pPr>
                        <a:lnSpc>
                          <a:spcPct val="100000"/>
                        </a:lnSpc>
                        <a:spcAft>
                          <a:spcPts val="0"/>
                        </a:spcAft>
                      </a:pPr>
                      <a:r>
                        <a:rPr lang="de-DE" sz="12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Phase: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b="1">
                          <a:effectLst/>
                          <a:latin typeface="Calibri" panose="020F0502020204030204" pitchFamily="34" charset="0"/>
                          <a:ea typeface="Times New Roman" panose="02020603050405020304" pitchFamily="18" charset="0"/>
                          <a:cs typeface="Calibri" panose="020F0502020204030204" pitchFamily="34" charset="0"/>
                        </a:rPr>
                        <a:t>Einstieg mit Aktivität zum Eindenken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solidFill>
                        <a:srgbClr val="73737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0">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327A86"/>
                          </a:solidFill>
                          <a:effectLst/>
                          <a:latin typeface="Calibri" panose="020F0502020204030204" pitchFamily="34" charset="0"/>
                          <a:ea typeface="MS PGothic" panose="020B0600070205080204" pitchFamily="34" charset="-128"/>
                          <a:cs typeface="Calibri" panose="020F0502020204030204" pitchFamily="34" charset="0"/>
                        </a:rPr>
                        <a:t>Aktivität 1: </a:t>
                      </a: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Prozentaufgabe selbst bearbeiten, Vorgehen reflektieren und über präferierte Herangehensweise für Lernende diskutieren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solidFill>
                        <a:srgbClr val="73737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78967">
                <a:tc>
                  <a:txBody>
                    <a:bodyPr/>
                    <a:lstStyle/>
                    <a:p>
                      <a:pPr>
                        <a:lnSpc>
                          <a:spcPct val="100000"/>
                        </a:lnSpc>
                        <a:spcAft>
                          <a:spcPts val="0"/>
                        </a:spcAft>
                      </a:pPr>
                      <a:r>
                        <a:rPr lang="de-DE" sz="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 min</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00000"/>
                        </a:lnSpc>
                        <a:spcAft>
                          <a:spcPts val="0"/>
                        </a:spcAft>
                        <a:buClr>
                          <a:srgbClr val="327A86"/>
                        </a:buClr>
                        <a:buFont typeface="Wingdings" panose="05000000000000000000" pitchFamily="2" charset="2"/>
                        <a:buChar char=""/>
                        <a:tabLst>
                          <a:tab pos="4500880" algn="l"/>
                        </a:tabLst>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Erläuterung: Lehrkräftejobs und vier Prinzipien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spcAft>
                          <a:spcPts val="0"/>
                        </a:spcAft>
                      </a:pPr>
                      <a:r>
                        <a:rPr lang="de-DE"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 Folie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36000" marR="36000" marT="18000" marB="18000">
                    <a:lnL>
                      <a:noFill/>
                    </a:lnL>
                    <a:lnR>
                      <a:noFill/>
                    </a:lnR>
                    <a:lnT w="12700" cap="flat" cmpd="sng" algn="ctr">
                      <a:no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916442"/>
                  </a:ext>
                </a:extLst>
              </a:tr>
            </a:tbl>
          </a:graphicData>
        </a:graphic>
      </p:graphicFrame>
    </p:spTree>
    <p:extLst>
      <p:ext uri="{BB962C8B-B14F-4D97-AF65-F5344CB8AC3E}">
        <p14:creationId xmlns:p14="http://schemas.microsoft.com/office/powerpoint/2010/main" val="22805586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ntent 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äsentation2" id="{145FB714-C9F7-4D4F-9436-9BCBC7C000AD}" vid="{E2521D19-7902-4E81-91F0-60E669B16ED0}"/>
    </a:ext>
  </a:extLst>
</a:theme>
</file>

<file path=ppt/theme/theme2.xml><?xml version="1.0" encoding="utf-8"?>
<a:theme xmlns:a="http://schemas.openxmlformats.org/drawingml/2006/main" name="Zwischenfolien für Fortbildende">
  <a:themeElements>
    <a:clrScheme name="DZLM">
      <a:dk1>
        <a:sysClr val="windowText" lastClr="000000"/>
      </a:dk1>
      <a:lt1>
        <a:srgbClr val="FFFFFF"/>
      </a:lt1>
      <a:dk2>
        <a:srgbClr val="327A86"/>
      </a:dk2>
      <a:lt2>
        <a:srgbClr val="F8B44F"/>
      </a:lt2>
      <a:accent1>
        <a:srgbClr val="737373"/>
      </a:accent1>
      <a:accent2>
        <a:srgbClr val="C8D2D8"/>
      </a:accent2>
      <a:accent3>
        <a:srgbClr val="A44168"/>
      </a:accent3>
      <a:accent4>
        <a:srgbClr val="CCDEE1"/>
      </a:accent4>
      <a:accent5>
        <a:srgbClr val="FDECD3"/>
      </a:accent5>
      <a:accent6>
        <a:srgbClr val="CDB987"/>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äsentation2" id="{145FB714-C9F7-4D4F-9436-9BCBC7C000AD}" vid="{35C8EFCD-CC05-40FA-8EC1-EC6C317D13B0}"/>
    </a:ext>
  </a:extLst>
</a:theme>
</file>

<file path=ppt/theme/theme3.xml><?xml version="1.0" encoding="utf-8"?>
<a:theme xmlns:a="http://schemas.openxmlformats.org/drawingml/2006/main" name="Titel- &amp; Schluss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äsentation2" id="{145FB714-C9F7-4D4F-9436-9BCBC7C000AD}" vid="{56759EFD-07D9-4F56-893C-6BB82E539F2B}"/>
    </a:ext>
  </a:extLst>
</a:theme>
</file>

<file path=ppt/theme/theme4.xml><?xml version="1.0" encoding="utf-8"?>
<a:theme xmlns:a="http://schemas.openxmlformats.org/drawingml/2006/main" name="1_Zwischenfolien für Fortbildende">
  <a:themeElements>
    <a:clrScheme name="DZLM">
      <a:dk1>
        <a:sysClr val="windowText" lastClr="000000"/>
      </a:dk1>
      <a:lt1>
        <a:srgbClr val="FFFFFF"/>
      </a:lt1>
      <a:dk2>
        <a:srgbClr val="327A86"/>
      </a:dk2>
      <a:lt2>
        <a:srgbClr val="F8B44F"/>
      </a:lt2>
      <a:accent1>
        <a:srgbClr val="737373"/>
      </a:accent1>
      <a:accent2>
        <a:srgbClr val="C8D2D8"/>
      </a:accent2>
      <a:accent3>
        <a:srgbClr val="A44168"/>
      </a:accent3>
      <a:accent4>
        <a:srgbClr val="CCDEE1"/>
      </a:accent4>
      <a:accent5>
        <a:srgbClr val="FDECD3"/>
      </a:accent5>
      <a:accent6>
        <a:srgbClr val="CDB987"/>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Materialvorlage-mit-Beispielseiten_2021-10-18.potx" id="{A0D54F44-059B-49F3-879C-4D58EE8C4FA4}" vid="{3F6BA7A5-1C95-4177-A9CF-B5D97CE4CC55}"/>
    </a:ext>
  </a:extLst>
</a:theme>
</file>

<file path=ppt/theme/theme5.xml><?xml version="1.0" encoding="utf-8"?>
<a:theme xmlns:a="http://schemas.openxmlformats.org/drawingml/2006/main" name="1_Content 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Materialvorlage-mit-Beispielseiten_2021-10-18.potx" id="{A0D54F44-059B-49F3-879C-4D58EE8C4FA4}" vid="{BF7B2B45-D649-4D22-B1CE-A734156E32F3}"/>
    </a:ext>
  </a:extLst>
</a:theme>
</file>

<file path=ppt/theme/theme6.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Content Folien</Template>
  <TotalTime>0</TotalTime>
  <Words>9503</Words>
  <Application>Microsoft Office PowerPoint</Application>
  <PresentationFormat>Bildschirmpräsentation (4:3)</PresentationFormat>
  <Paragraphs>1344</Paragraphs>
  <Slides>86</Slides>
  <Notes>67</Notes>
  <HiddenSlides>26</HiddenSlides>
  <MMClips>1</MMClips>
  <ScaleCrop>false</ScaleCrop>
  <HeadingPairs>
    <vt:vector size="8" baseType="variant">
      <vt:variant>
        <vt:lpstr>Verwendete Schriftarten</vt:lpstr>
      </vt:variant>
      <vt:variant>
        <vt:i4>14</vt:i4>
      </vt:variant>
      <vt:variant>
        <vt:lpstr>Design</vt:lpstr>
      </vt:variant>
      <vt:variant>
        <vt:i4>5</vt:i4>
      </vt:variant>
      <vt:variant>
        <vt:lpstr>Eingebettete OLE-Server</vt:lpstr>
      </vt:variant>
      <vt:variant>
        <vt:i4>1</vt:i4>
      </vt:variant>
      <vt:variant>
        <vt:lpstr>Folientitel</vt:lpstr>
      </vt:variant>
      <vt:variant>
        <vt:i4>86</vt:i4>
      </vt:variant>
    </vt:vector>
  </HeadingPairs>
  <TitlesOfParts>
    <vt:vector size="106" baseType="lpstr">
      <vt:lpstr>MS Gothic</vt:lpstr>
      <vt:lpstr>ＭＳ Ｐゴシック</vt:lpstr>
      <vt:lpstr>ＭＳ Ｐゴシック</vt:lpstr>
      <vt:lpstr>Algerian</vt:lpstr>
      <vt:lpstr>Arial</vt:lpstr>
      <vt:lpstr>Calibri</vt:lpstr>
      <vt:lpstr>Calibri Light</vt:lpstr>
      <vt:lpstr>Calibri Normal</vt:lpstr>
      <vt:lpstr>Cambria Math</vt:lpstr>
      <vt:lpstr>Comic Sans MS</vt:lpstr>
      <vt:lpstr>Komika Text</vt:lpstr>
      <vt:lpstr>Symbol</vt:lpstr>
      <vt:lpstr>Times New Roman</vt:lpstr>
      <vt:lpstr>Wingdings</vt:lpstr>
      <vt:lpstr>Content Folien</vt:lpstr>
      <vt:lpstr>Zwischenfolien für Fortbildende</vt:lpstr>
      <vt:lpstr>Titel- &amp; Schlussfolien</vt:lpstr>
      <vt:lpstr>1_Zwischenfolien für Fortbildende</vt:lpstr>
      <vt:lpstr>1_Content Folien</vt:lpstr>
      <vt:lpstr>think-cell Folie</vt:lpstr>
      <vt:lpstr>PowerPoint-Präsentation</vt:lpstr>
      <vt:lpstr>Lizenzbedingungen</vt:lpstr>
      <vt:lpstr>Nutzung der Materialien unter CC BY-SA </vt:lpstr>
      <vt:lpstr>Hinweis zur Nutzung der urheberrechtlich geschützten Bilder und Videos</vt:lpstr>
      <vt:lpstr>Vorschlag für Zeitstruktur</vt:lpstr>
      <vt:lpstr>Vorschlag für Zeitstruktur</vt:lpstr>
      <vt:lpstr>PowerPoint-Präsentation</vt:lpstr>
      <vt:lpstr>Vorschlag zur Zeitstruktur</vt:lpstr>
      <vt:lpstr>Vorschlag zur Zeitstruktur</vt:lpstr>
      <vt:lpstr>Einstieg: Prozentaufgabe selbst bearbeiten</vt:lpstr>
      <vt:lpstr>PowerPoint-Präsentation</vt:lpstr>
      <vt:lpstr>Vorschlag zur Zeitstruktur</vt:lpstr>
      <vt:lpstr>Vorschlag zur Zeitstruktur</vt:lpstr>
      <vt:lpstr>PowerPoint-Präsentation</vt:lpstr>
      <vt:lpstr>Ambivalente Situation von Lernenden in Bezug auf Prozente</vt:lpstr>
      <vt:lpstr>Ambivalente Situation von Lernenden in Bezug auf Prozente</vt:lpstr>
      <vt:lpstr>Schwierigkeiten von Lernenden mit Prozenten antizipieren</vt:lpstr>
      <vt:lpstr>Schwierigkeiten von Lernenden mit Prozenten diagnostizieren</vt:lpstr>
      <vt:lpstr>Ursachen der Herausforderungen hinsichtlich der Prozente</vt:lpstr>
      <vt:lpstr>Vorschlag zur Zeitstruktur</vt:lpstr>
      <vt:lpstr>Wesentliche Elemente des Prozentverständnisses </vt:lpstr>
      <vt:lpstr>Wesentliche Elemente des Prozentverständnisses </vt:lpstr>
      <vt:lpstr>Wesentliche Elemente des Prozentverständnisses </vt:lpstr>
      <vt:lpstr>Vorschlag zur Zeitstruktur</vt:lpstr>
      <vt:lpstr>Vorschlag zur Zeitstruktur</vt:lpstr>
      <vt:lpstr>Verschiedene Darstellungen &amp; Rechenwege für Prozente</vt:lpstr>
      <vt:lpstr>Funktionen der verschiedenen Darstellungen &amp; Rechenwege für Prozente</vt:lpstr>
      <vt:lpstr>Funktionen der verschiedenen Darstellungen &amp; Rechenwege für Prozente</vt:lpstr>
      <vt:lpstr>Funktionen der verschiedenen Darstellungen &amp; Rechenwege für Prozente</vt:lpstr>
      <vt:lpstr>Funktionen der verschiedenen Darstellungen &amp; Rechenwege für Prozente</vt:lpstr>
      <vt:lpstr>Auswahl des Prozentstreifens für Förderung und Unterricht</vt:lpstr>
      <vt:lpstr>Vorschlag zur Zeitstruktur</vt:lpstr>
      <vt:lpstr>Prozentstreifen als Darstellungsmittel kennenlernen</vt:lpstr>
      <vt:lpstr>Vorschlag zur Zeitstruktur</vt:lpstr>
      <vt:lpstr>Selbstversuch</vt:lpstr>
      <vt:lpstr>Selbstversuch</vt:lpstr>
      <vt:lpstr>Selbstversuch</vt:lpstr>
      <vt:lpstr>Vorschlag zur Zeitstruktur</vt:lpstr>
      <vt:lpstr>Vorschlag zur Zeitstruktur</vt:lpstr>
      <vt:lpstr>PowerPoint-Präsentation</vt:lpstr>
      <vt:lpstr>Sequenzierung der Förderaufgaben zur Prozentrechnung</vt:lpstr>
      <vt:lpstr>Design-Prinzipien für Förderung / Unterricht zu Prozenten: Sprachliches Lernen</vt:lpstr>
      <vt:lpstr>Förderung zur Prozentrechnung: Aufgaben sequenzieren</vt:lpstr>
      <vt:lpstr>Mögliche Kriterien zur Sequenzierung </vt:lpstr>
      <vt:lpstr>Vorschlag zur Zeitstruktur</vt:lpstr>
      <vt:lpstr>Stufe I: Konstruktion von Bedeutungen zu Prozenten</vt:lpstr>
      <vt:lpstr>Stufe I: Konstruktion von Bedeutungen zu Prozenten</vt:lpstr>
      <vt:lpstr>Stufe II: Entwicklung informeller Strategien </vt:lpstr>
      <vt:lpstr>Stufe II: Entwicklung informeller Strategien </vt:lpstr>
      <vt:lpstr>Stufe II: Entwicklung informeller Strategien </vt:lpstr>
      <vt:lpstr>Stufe II: Entwicklung informeller Strategien </vt:lpstr>
      <vt:lpstr>Stufe II: Entwicklung informeller Strategien </vt:lpstr>
      <vt:lpstr>Stufe II: Entwicklung informeller Strategien </vt:lpstr>
      <vt:lpstr>Stufe III: Formalisierung der Rechenstrategien</vt:lpstr>
      <vt:lpstr>Stufe III: Formalisierung der Rechenstrategien</vt:lpstr>
      <vt:lpstr>Stufe IV: Umgang mit komplexeren Situationen </vt:lpstr>
      <vt:lpstr>Stufe V: Auseinanderhalten von Grundwert, Prozentwert und Prozentsatz</vt:lpstr>
      <vt:lpstr>Stufe VI: Konzepte und Strategien zu Prozenten flexibel anwenden</vt:lpstr>
      <vt:lpstr>Strukturierung der Sprachschatzarbeit für Verstehensaufbau zu Prozenten</vt:lpstr>
      <vt:lpstr>Strukturierung der Sprachschatzarbeit für Verstehensaufbau zu Prozenten</vt:lpstr>
      <vt:lpstr>Stufen zur Förderung zu Prozenten im Überblick</vt:lpstr>
      <vt:lpstr>Stufen zur Förderung zu Prozenten im Überblick</vt:lpstr>
      <vt:lpstr>Evaluation der Unterrichtsreihe zu Prozenten </vt:lpstr>
      <vt:lpstr>Lernziele der Förderung zu Prozenten im Überblick</vt:lpstr>
      <vt:lpstr>Vorschlag zur Zeitstruktur</vt:lpstr>
      <vt:lpstr>Vorschlag zur Zeitstruktur</vt:lpstr>
      <vt:lpstr>Lernziele der Förderung zu Prozenten im Überblick</vt:lpstr>
      <vt:lpstr>Verstehensgrundlagen zu Prozenten identifizieren</vt:lpstr>
      <vt:lpstr>Fehlende Verstehensgrundlagen für Prozente diagnostizieren:  2 Beispiele</vt:lpstr>
      <vt:lpstr>Fehlende Verstehensgrundlagen für Prozente diagnostizieren:  2 Beispiele</vt:lpstr>
      <vt:lpstr>Differenzierte Lernziele im inklusiven Setting setzen</vt:lpstr>
      <vt:lpstr>Vorschlag zur Zeitstruktur</vt:lpstr>
      <vt:lpstr>PowerPoint-Präsentation</vt:lpstr>
      <vt:lpstr>Förderung zu S6 A: Im Überblick</vt:lpstr>
      <vt:lpstr>Förderung zu S6 B: Im Überblick</vt:lpstr>
      <vt:lpstr>Förderung zu S6 C: Im Überblick</vt:lpstr>
      <vt:lpstr>Material</vt:lpstr>
      <vt:lpstr>Vorschlag zur Zeitstruktur</vt:lpstr>
      <vt:lpstr>PowerPoint-Präsentation</vt:lpstr>
      <vt:lpstr>PowerPoint-Präsentation</vt:lpstr>
      <vt:lpstr>Und nun sind Sie dran! Ab in die Realität des Alltags!</vt:lpstr>
      <vt:lpstr>Und, wie wars? Runde zum Erfahrungsaustausch!</vt:lpstr>
      <vt:lpstr>Zwitscher-Runde</vt:lpstr>
      <vt:lpstr>Evaluation</vt:lpstr>
      <vt:lpstr>Literatur </vt:lpstr>
      <vt:lpstr>PowerPoint-Präsentation</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Hinweise | Bilder</dc:title>
  <dc:creator>SP</dc:creator>
  <cp:lastModifiedBy>Marlen Retke</cp:lastModifiedBy>
  <cp:revision>362</cp:revision>
  <cp:lastPrinted>2017-05-16T11:48:33Z</cp:lastPrinted>
  <dcterms:created xsi:type="dcterms:W3CDTF">2021-09-22T13:01:35Z</dcterms:created>
  <dcterms:modified xsi:type="dcterms:W3CDTF">2023-03-06T10:23:12Z</dcterms:modified>
</cp:coreProperties>
</file>